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87" r:id="rId5"/>
    <p:sldId id="259" r:id="rId6"/>
    <p:sldId id="286" r:id="rId7"/>
    <p:sldId id="288" r:id="rId8"/>
    <p:sldId id="289" r:id="rId9"/>
    <p:sldId id="290" r:id="rId10"/>
    <p:sldId id="291" r:id="rId11"/>
    <p:sldId id="292" r:id="rId12"/>
    <p:sldId id="294" r:id="rId13"/>
    <p:sldId id="293" r:id="rId14"/>
    <p:sldId id="310" r:id="rId15"/>
    <p:sldId id="295" r:id="rId16"/>
    <p:sldId id="311" r:id="rId17"/>
    <p:sldId id="298" r:id="rId18"/>
    <p:sldId id="299" r:id="rId19"/>
    <p:sldId id="300" r:id="rId20"/>
    <p:sldId id="301" r:id="rId21"/>
    <p:sldId id="302" r:id="rId22"/>
    <p:sldId id="303" r:id="rId23"/>
    <p:sldId id="304" r:id="rId24"/>
    <p:sldId id="305" r:id="rId25"/>
    <p:sldId id="309" r:id="rId26"/>
    <p:sldId id="308" r:id="rId27"/>
    <p:sldId id="277" r:id="rId2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A13A0789-8D8A-43CC-AC93-311DDB6CB51E}" type="datetimeFigureOut">
              <a:rPr lang="en-US" smtClean="0"/>
              <a:t>4/22/2014</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915BA874-D27C-46C8-9004-7C0882F30ABD}" type="slidenum">
              <a:rPr lang="en-US" smtClean="0"/>
              <a:t>‹#›</a:t>
            </a:fld>
            <a:endParaRPr lang="en-US"/>
          </a:p>
        </p:txBody>
      </p:sp>
    </p:spTree>
    <p:extLst>
      <p:ext uri="{BB962C8B-B14F-4D97-AF65-F5344CB8AC3E}">
        <p14:creationId xmlns:p14="http://schemas.microsoft.com/office/powerpoint/2010/main" val="3659834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C5A06D97-8D21-492A-B9F4-B8396A5C2783}" type="datetimeFigureOut">
              <a:rPr lang="en-US" smtClean="0"/>
              <a:t>4/22/2014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C253E590-B4A1-4EE2-B98D-49B918B94BD1}" type="slidenum">
              <a:rPr lang="en-US" smtClean="0"/>
              <a:t>‹#›</a:t>
            </a:fld>
            <a:endParaRPr lang="en-US"/>
          </a:p>
        </p:txBody>
      </p:sp>
    </p:spTree>
    <p:extLst>
      <p:ext uri="{BB962C8B-B14F-4D97-AF65-F5344CB8AC3E}">
        <p14:creationId xmlns:p14="http://schemas.microsoft.com/office/powerpoint/2010/main" val="304079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A0A140-7D6C-47F0-8C3B-866601303D33}"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E2654-EC1D-418C-88AF-7837B3DBC464}" type="slidenum">
              <a:rPr lang="en-US" smtClean="0"/>
              <a:t>‹#›</a:t>
            </a:fld>
            <a:endParaRPr lang="en-US"/>
          </a:p>
        </p:txBody>
      </p:sp>
    </p:spTree>
    <p:extLst>
      <p:ext uri="{BB962C8B-B14F-4D97-AF65-F5344CB8AC3E}">
        <p14:creationId xmlns:p14="http://schemas.microsoft.com/office/powerpoint/2010/main" val="176558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0A140-7D6C-47F0-8C3B-866601303D33}"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E2654-EC1D-418C-88AF-7837B3DBC464}" type="slidenum">
              <a:rPr lang="en-US" smtClean="0"/>
              <a:t>‹#›</a:t>
            </a:fld>
            <a:endParaRPr lang="en-US"/>
          </a:p>
        </p:txBody>
      </p:sp>
    </p:spTree>
    <p:extLst>
      <p:ext uri="{BB962C8B-B14F-4D97-AF65-F5344CB8AC3E}">
        <p14:creationId xmlns:p14="http://schemas.microsoft.com/office/powerpoint/2010/main" val="316737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0A140-7D6C-47F0-8C3B-866601303D33}"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E2654-EC1D-418C-88AF-7837B3DBC464}" type="slidenum">
              <a:rPr lang="en-US" smtClean="0"/>
              <a:t>‹#›</a:t>
            </a:fld>
            <a:endParaRPr lang="en-US"/>
          </a:p>
        </p:txBody>
      </p:sp>
    </p:spTree>
    <p:extLst>
      <p:ext uri="{BB962C8B-B14F-4D97-AF65-F5344CB8AC3E}">
        <p14:creationId xmlns:p14="http://schemas.microsoft.com/office/powerpoint/2010/main" val="346188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0A140-7D6C-47F0-8C3B-866601303D33}"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E2654-EC1D-418C-88AF-7837B3DBC464}" type="slidenum">
              <a:rPr lang="en-US" smtClean="0"/>
              <a:t>‹#›</a:t>
            </a:fld>
            <a:endParaRPr lang="en-US"/>
          </a:p>
        </p:txBody>
      </p:sp>
    </p:spTree>
    <p:extLst>
      <p:ext uri="{BB962C8B-B14F-4D97-AF65-F5344CB8AC3E}">
        <p14:creationId xmlns:p14="http://schemas.microsoft.com/office/powerpoint/2010/main" val="383508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A0A140-7D6C-47F0-8C3B-866601303D33}"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E2654-EC1D-418C-88AF-7837B3DBC464}" type="slidenum">
              <a:rPr lang="en-US" smtClean="0"/>
              <a:t>‹#›</a:t>
            </a:fld>
            <a:endParaRPr lang="en-US"/>
          </a:p>
        </p:txBody>
      </p:sp>
    </p:spTree>
    <p:extLst>
      <p:ext uri="{BB962C8B-B14F-4D97-AF65-F5344CB8AC3E}">
        <p14:creationId xmlns:p14="http://schemas.microsoft.com/office/powerpoint/2010/main" val="89853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A0A140-7D6C-47F0-8C3B-866601303D33}"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E2654-EC1D-418C-88AF-7837B3DBC464}" type="slidenum">
              <a:rPr lang="en-US" smtClean="0"/>
              <a:t>‹#›</a:t>
            </a:fld>
            <a:endParaRPr lang="en-US"/>
          </a:p>
        </p:txBody>
      </p:sp>
    </p:spTree>
    <p:extLst>
      <p:ext uri="{BB962C8B-B14F-4D97-AF65-F5344CB8AC3E}">
        <p14:creationId xmlns:p14="http://schemas.microsoft.com/office/powerpoint/2010/main" val="132611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A0A140-7D6C-47F0-8C3B-866601303D33}" type="datetimeFigureOut">
              <a:rPr lang="en-US" smtClean="0"/>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FE2654-EC1D-418C-88AF-7837B3DBC464}" type="slidenum">
              <a:rPr lang="en-US" smtClean="0"/>
              <a:t>‹#›</a:t>
            </a:fld>
            <a:endParaRPr lang="en-US"/>
          </a:p>
        </p:txBody>
      </p:sp>
    </p:spTree>
    <p:extLst>
      <p:ext uri="{BB962C8B-B14F-4D97-AF65-F5344CB8AC3E}">
        <p14:creationId xmlns:p14="http://schemas.microsoft.com/office/powerpoint/2010/main" val="411389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A0A140-7D6C-47F0-8C3B-866601303D33}" type="datetimeFigureOut">
              <a:rPr lang="en-US" smtClean="0"/>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FE2654-EC1D-418C-88AF-7837B3DBC464}" type="slidenum">
              <a:rPr lang="en-US" smtClean="0"/>
              <a:t>‹#›</a:t>
            </a:fld>
            <a:endParaRPr lang="en-US"/>
          </a:p>
        </p:txBody>
      </p:sp>
    </p:spTree>
    <p:extLst>
      <p:ext uri="{BB962C8B-B14F-4D97-AF65-F5344CB8AC3E}">
        <p14:creationId xmlns:p14="http://schemas.microsoft.com/office/powerpoint/2010/main" val="113527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0A140-7D6C-47F0-8C3B-866601303D33}" type="datetimeFigureOut">
              <a:rPr lang="en-US" smtClean="0"/>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FE2654-EC1D-418C-88AF-7837B3DBC464}" type="slidenum">
              <a:rPr lang="en-US" smtClean="0"/>
              <a:t>‹#›</a:t>
            </a:fld>
            <a:endParaRPr lang="en-US"/>
          </a:p>
        </p:txBody>
      </p:sp>
    </p:spTree>
    <p:extLst>
      <p:ext uri="{BB962C8B-B14F-4D97-AF65-F5344CB8AC3E}">
        <p14:creationId xmlns:p14="http://schemas.microsoft.com/office/powerpoint/2010/main" val="225314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0A140-7D6C-47F0-8C3B-866601303D33}"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E2654-EC1D-418C-88AF-7837B3DBC464}" type="slidenum">
              <a:rPr lang="en-US" smtClean="0"/>
              <a:t>‹#›</a:t>
            </a:fld>
            <a:endParaRPr lang="en-US"/>
          </a:p>
        </p:txBody>
      </p:sp>
    </p:spTree>
    <p:extLst>
      <p:ext uri="{BB962C8B-B14F-4D97-AF65-F5344CB8AC3E}">
        <p14:creationId xmlns:p14="http://schemas.microsoft.com/office/powerpoint/2010/main" val="226264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0A140-7D6C-47F0-8C3B-866601303D33}"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E2654-EC1D-418C-88AF-7837B3DBC464}" type="slidenum">
              <a:rPr lang="en-US" smtClean="0"/>
              <a:t>‹#›</a:t>
            </a:fld>
            <a:endParaRPr lang="en-US"/>
          </a:p>
        </p:txBody>
      </p:sp>
    </p:spTree>
    <p:extLst>
      <p:ext uri="{BB962C8B-B14F-4D97-AF65-F5344CB8AC3E}">
        <p14:creationId xmlns:p14="http://schemas.microsoft.com/office/powerpoint/2010/main" val="167762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0A140-7D6C-47F0-8C3B-866601303D33}" type="datetimeFigureOut">
              <a:rPr lang="en-US" smtClean="0"/>
              <a:t>4/22/2014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E2654-EC1D-418C-88AF-7837B3DBC464}" type="slidenum">
              <a:rPr lang="en-US" smtClean="0"/>
              <a:t>‹#›</a:t>
            </a:fld>
            <a:endParaRPr lang="en-US"/>
          </a:p>
        </p:txBody>
      </p:sp>
    </p:spTree>
    <p:extLst>
      <p:ext uri="{BB962C8B-B14F-4D97-AF65-F5344CB8AC3E}">
        <p14:creationId xmlns:p14="http://schemas.microsoft.com/office/powerpoint/2010/main" val="1187321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4800599"/>
          </a:xfrm>
        </p:spPr>
        <p:txBody>
          <a:bodyPr/>
          <a:lstStyle/>
          <a:p>
            <a:r>
              <a:rPr lang="en-US" sz="4800" b="1" dirty="0" smtClean="0">
                <a:latin typeface="Palatino Linotype" pitchFamily="18" charset="0"/>
              </a:rPr>
              <a:t>MISS POLLY</a:t>
            </a:r>
            <a:r>
              <a:rPr lang="en-US" b="1" dirty="0" smtClean="0">
                <a:latin typeface="Palatino Linotype" pitchFamily="18" charset="0"/>
              </a:rPr>
              <a:t/>
            </a:r>
            <a:br>
              <a:rPr lang="en-US" b="1" dirty="0" smtClean="0">
                <a:latin typeface="Palatino Linotype" pitchFamily="18" charset="0"/>
              </a:rPr>
            </a:br>
            <a:r>
              <a:rPr lang="en-US" b="1" cap="small" dirty="0" smtClean="0">
                <a:latin typeface="Palatino Linotype" pitchFamily="18" charset="0"/>
              </a:rPr>
              <a:t>A History of </a:t>
            </a:r>
            <a:br>
              <a:rPr lang="en-US" b="1" cap="small" dirty="0" smtClean="0">
                <a:latin typeface="Palatino Linotype" pitchFamily="18" charset="0"/>
              </a:rPr>
            </a:br>
            <a:r>
              <a:rPr lang="en-US" b="1" cap="small" dirty="0" smtClean="0">
                <a:latin typeface="Palatino Linotype" pitchFamily="18" charset="0"/>
              </a:rPr>
              <a:t>Mary Lumpkin Barnes</a:t>
            </a:r>
            <a:r>
              <a:rPr lang="en-US" cap="small" dirty="0" smtClean="0"/>
              <a:t/>
            </a:r>
            <a:br>
              <a:rPr lang="en-US" cap="small" dirty="0" smtClean="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7610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chor="ctr"/>
          <a:lstStyle/>
          <a:p>
            <a:pPr marL="0" indent="0" algn="ctr">
              <a:buNone/>
            </a:pPr>
            <a:r>
              <a:rPr lang="en-US" b="1" u="sng" dirty="0">
                <a:latin typeface="Palatino Linotype" pitchFamily="18" charset="0"/>
              </a:rPr>
              <a:t>UNION MEETING 1841</a:t>
            </a:r>
          </a:p>
          <a:p>
            <a:pPr marL="0" indent="0">
              <a:buNone/>
            </a:pPr>
            <a:endParaRPr lang="en-US" sz="2400" b="1" dirty="0">
              <a:latin typeface="Palatino Linotype" pitchFamily="18" charset="0"/>
            </a:endParaRPr>
          </a:p>
          <a:p>
            <a:pPr marL="0" indent="0">
              <a:buNone/>
            </a:pPr>
            <a:r>
              <a:rPr lang="en-US" b="1" dirty="0">
                <a:latin typeface="Palatino Linotype" pitchFamily="18" charset="0"/>
              </a:rPr>
              <a:t>In 1841 a great union meeting was brought about by the efforts of </a:t>
            </a:r>
            <a:r>
              <a:rPr lang="en-US" b="1" u="sng" dirty="0">
                <a:latin typeface="Palatino Linotype" pitchFamily="18" charset="0"/>
              </a:rPr>
              <a:t>Wm. C. Kirkpatrick</a:t>
            </a:r>
            <a:r>
              <a:rPr lang="en-US" b="1" dirty="0">
                <a:latin typeface="Palatino Linotype" pitchFamily="18" charset="0"/>
              </a:rPr>
              <a:t>…and was held under an arbor on the hill near </a:t>
            </a:r>
            <a:r>
              <a:rPr lang="en-US" b="1" u="sng" dirty="0">
                <a:latin typeface="Palatino Linotype" pitchFamily="18" charset="0"/>
              </a:rPr>
              <a:t>Pigeon Creek in Butler County</a:t>
            </a:r>
            <a:r>
              <a:rPr lang="en-US" b="1" dirty="0">
                <a:latin typeface="Palatino Linotype" pitchFamily="18" charset="0"/>
              </a:rPr>
              <a:t>, by the side of the old Meriwether trail.” (</a:t>
            </a:r>
            <a:r>
              <a:rPr lang="en-US" b="1" i="1" dirty="0">
                <a:latin typeface="Palatino Linotype" pitchFamily="18" charset="0"/>
              </a:rPr>
              <a:t>Alabama Christian</a:t>
            </a:r>
            <a:r>
              <a:rPr lang="en-US" b="1" dirty="0">
                <a:latin typeface="Palatino Linotype" pitchFamily="18" charset="0"/>
              </a:rPr>
              <a:t>, March 1906.) </a:t>
            </a:r>
          </a:p>
          <a:p>
            <a:pPr marL="0" indent="0">
              <a:buNone/>
            </a:pPr>
            <a:endParaRPr lang="en-US" dirty="0"/>
          </a:p>
        </p:txBody>
      </p:sp>
    </p:spTree>
    <p:extLst>
      <p:ext uri="{BB962C8B-B14F-4D97-AF65-F5344CB8AC3E}">
        <p14:creationId xmlns:p14="http://schemas.microsoft.com/office/powerpoint/2010/main" val="3571974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marL="0" indent="0" algn="ctr">
              <a:buNone/>
            </a:pPr>
            <a:r>
              <a:rPr lang="en-US" b="1" cap="all" dirty="0">
                <a:latin typeface="Palatino Linotype" pitchFamily="18" charset="0"/>
              </a:rPr>
              <a:t>Mary Lumpkin Baptized by Wm. </a:t>
            </a:r>
            <a:r>
              <a:rPr lang="en-US" b="1" cap="all" dirty="0" err="1">
                <a:latin typeface="Palatino Linotype" pitchFamily="18" charset="0"/>
              </a:rPr>
              <a:t>M</a:t>
            </a:r>
            <a:r>
              <a:rPr lang="en-US" b="1" dirty="0" err="1">
                <a:latin typeface="Palatino Linotype" pitchFamily="18" charset="0"/>
              </a:rPr>
              <a:t>c</a:t>
            </a:r>
            <a:r>
              <a:rPr lang="en-US" b="1" cap="all" dirty="0" err="1">
                <a:latin typeface="Palatino Linotype" pitchFamily="18" charset="0"/>
              </a:rPr>
              <a:t>Gauhy</a:t>
            </a:r>
            <a:r>
              <a:rPr lang="en-US" b="1" cap="all" dirty="0">
                <a:latin typeface="Palatino Linotype" pitchFamily="18" charset="0"/>
              </a:rPr>
              <a:t> at Fair Prospect in 1828 </a:t>
            </a:r>
          </a:p>
          <a:p>
            <a:pPr marL="0" indent="0" algn="ctr">
              <a:buNone/>
            </a:pPr>
            <a:r>
              <a:rPr lang="en-US" b="1" cap="all" dirty="0">
                <a:latin typeface="Palatino Linotype" pitchFamily="18" charset="0"/>
              </a:rPr>
              <a:t>When 17 Years </a:t>
            </a:r>
            <a:r>
              <a:rPr lang="en-US" b="1" cap="all" dirty="0" smtClean="0">
                <a:latin typeface="Palatino Linotype" pitchFamily="18" charset="0"/>
              </a:rPr>
              <a:t>Old</a:t>
            </a:r>
          </a:p>
          <a:p>
            <a:pPr marL="0" indent="0" algn="ctr">
              <a:buNone/>
            </a:pPr>
            <a:endParaRPr lang="en-US" b="1" cap="all" dirty="0">
              <a:latin typeface="Palatino Linotype" pitchFamily="18" charset="0"/>
            </a:endParaRPr>
          </a:p>
          <a:p>
            <a:pPr marL="0" indent="0">
              <a:buNone/>
            </a:pPr>
            <a:endParaRPr lang="en-US" dirty="0"/>
          </a:p>
        </p:txBody>
      </p:sp>
      <p:pic>
        <p:nvPicPr>
          <p:cNvPr id="4" name="Picture 2" descr="C:\Users\Owner\Desktop\Miss Polly Graphics\miss pol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132" y="1981200"/>
            <a:ext cx="3581400" cy="391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602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a:latin typeface="Palatino Linotype" pitchFamily="18" charset="0"/>
              </a:rPr>
              <a:t>Fair </a:t>
            </a:r>
            <a:r>
              <a:rPr lang="en-US" b="1" cap="small" dirty="0" smtClean="0">
                <a:latin typeface="Palatino Linotype" pitchFamily="18" charset="0"/>
              </a:rPr>
              <a:t>Prospect</a:t>
            </a:r>
            <a:r>
              <a:rPr lang="en-US" sz="3600" b="1" cap="small" dirty="0" smtClean="0">
                <a:latin typeface="Palatino Linotype" pitchFamily="18" charset="0"/>
              </a:rPr>
              <a:t/>
            </a:r>
            <a:br>
              <a:rPr lang="en-US" sz="3600" b="1" cap="small" dirty="0" smtClean="0">
                <a:latin typeface="Palatino Linotype" pitchFamily="18" charset="0"/>
              </a:rPr>
            </a:br>
            <a:r>
              <a:rPr lang="en-US" sz="3100" b="1" cap="small" dirty="0" smtClean="0">
                <a:latin typeface="Palatino Linotype" pitchFamily="18" charset="0"/>
              </a:rPr>
              <a:t>Site of Church and Cemetery</a:t>
            </a:r>
            <a:endParaRPr lang="en-US" sz="3100" dirty="0"/>
          </a:p>
        </p:txBody>
      </p:sp>
      <p:pic>
        <p:nvPicPr>
          <p:cNvPr id="4" name="Picture 2" descr="C:\Users\Owner\Desktop\PP Paintings\Fair Prospect .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3394" y="1600200"/>
            <a:ext cx="599721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256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6" name="Picture 2" descr="C:\Users\Owner\Desktop\13d08eaa-a63d-4772-8a57-2d9661fe499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1676400"/>
            <a:ext cx="3200399"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52800" y="665069"/>
            <a:ext cx="2819400" cy="584775"/>
          </a:xfrm>
          <a:prstGeom prst="rect">
            <a:avLst/>
          </a:prstGeom>
          <a:noFill/>
        </p:spPr>
        <p:txBody>
          <a:bodyPr wrap="square" rtlCol="0">
            <a:spAutoFit/>
          </a:bodyPr>
          <a:lstStyle/>
          <a:p>
            <a:pPr algn="ctr"/>
            <a:r>
              <a:rPr lang="en-US" sz="3200" b="1" cap="small" dirty="0" err="1" smtClean="0"/>
              <a:t>Elkanah</a:t>
            </a:r>
            <a:r>
              <a:rPr lang="en-US" sz="3200" b="1" cap="small" dirty="0" smtClean="0"/>
              <a:t> Barnes</a:t>
            </a:r>
            <a:endParaRPr lang="en-US" sz="3200" b="1" cap="small" dirty="0"/>
          </a:p>
        </p:txBody>
      </p:sp>
    </p:spTree>
    <p:extLst>
      <p:ext uri="{BB962C8B-B14F-4D97-AF65-F5344CB8AC3E}">
        <p14:creationId xmlns:p14="http://schemas.microsoft.com/office/powerpoint/2010/main" val="4121934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latin typeface="Palatino Linotype" pitchFamily="18" charset="0"/>
              </a:rPr>
              <a:t>“He </a:t>
            </a:r>
            <a:r>
              <a:rPr lang="en-US" b="1" dirty="0">
                <a:latin typeface="Palatino Linotype" pitchFamily="18" charset="0"/>
              </a:rPr>
              <a:t>never made a sacrifice or endured a hardship for the love of truth as a preacher while his mother lived that she did not stand bravely by him with gentle, loving words of praise, comfort, and encouragement</a:t>
            </a:r>
            <a:r>
              <a:rPr lang="en-US" b="1" dirty="0" smtClean="0">
                <a:latin typeface="Palatino Linotype" pitchFamily="18" charset="0"/>
              </a:rPr>
              <a:t>.” F.D. </a:t>
            </a:r>
            <a:r>
              <a:rPr lang="en-US" b="1" dirty="0" err="1" smtClean="0">
                <a:latin typeface="Palatino Linotype" pitchFamily="18" charset="0"/>
              </a:rPr>
              <a:t>Srygley</a:t>
            </a:r>
            <a:r>
              <a:rPr lang="en-US" b="1" dirty="0" smtClean="0">
                <a:latin typeface="Palatino Linotype" pitchFamily="18" charset="0"/>
              </a:rPr>
              <a:t> </a:t>
            </a:r>
            <a:endParaRPr lang="en-US" b="1" dirty="0">
              <a:latin typeface="Palatino Linotype" pitchFamily="18" charset="0"/>
            </a:endParaRPr>
          </a:p>
          <a:p>
            <a:pPr marL="0" indent="0">
              <a:buNone/>
            </a:pPr>
            <a:endParaRPr lang="en-US" dirty="0"/>
          </a:p>
        </p:txBody>
      </p:sp>
    </p:spTree>
    <p:extLst>
      <p:ext uri="{BB962C8B-B14F-4D97-AF65-F5344CB8AC3E}">
        <p14:creationId xmlns:p14="http://schemas.microsoft.com/office/powerpoint/2010/main" val="2755198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“She </a:t>
            </a:r>
            <a:r>
              <a:rPr lang="en-US" b="1" dirty="0"/>
              <a:t>realized from </a:t>
            </a:r>
            <a:r>
              <a:rPr lang="en-US" b="1" dirty="0" smtClean="0"/>
              <a:t>[Dr. William D. Hooker’s</a:t>
            </a:r>
            <a:r>
              <a:rPr lang="en-US" b="1" dirty="0"/>
              <a:t>] first sermon, he was preaching the truth, </a:t>
            </a:r>
            <a:r>
              <a:rPr lang="en-US" b="1" u="sng" dirty="0"/>
              <a:t>the very things she knew the Bible taught, the same message she had heard years before from the lips of William </a:t>
            </a:r>
            <a:r>
              <a:rPr lang="en-US" b="1" u="sng" dirty="0" err="1"/>
              <a:t>McGauhy</a:t>
            </a:r>
            <a:r>
              <a:rPr lang="en-US" b="1" dirty="0"/>
              <a:t>.” </a:t>
            </a:r>
            <a:r>
              <a:rPr lang="en-US" b="1" dirty="0" err="1"/>
              <a:t>Durden</a:t>
            </a:r>
            <a:r>
              <a:rPr lang="en-US" b="1" dirty="0"/>
              <a:t> </a:t>
            </a:r>
            <a:r>
              <a:rPr lang="en-US" b="1" dirty="0" err="1"/>
              <a:t>Stough</a:t>
            </a:r>
            <a:r>
              <a:rPr lang="en-US" b="1" dirty="0"/>
              <a:t> </a:t>
            </a:r>
            <a:endParaRPr lang="en-US" b="1" dirty="0"/>
          </a:p>
        </p:txBody>
      </p:sp>
    </p:spTree>
    <p:extLst>
      <p:ext uri="{BB962C8B-B14F-4D97-AF65-F5344CB8AC3E}">
        <p14:creationId xmlns:p14="http://schemas.microsoft.com/office/powerpoint/2010/main" val="1474356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1. Anne Barnes’ Home  2.  Thomas Lumpkin’s Home</a:t>
            </a:r>
            <a:br>
              <a:rPr lang="en-US" sz="2800" b="1" dirty="0" smtClean="0"/>
            </a:br>
            <a:r>
              <a:rPr lang="en-US" sz="2800" b="1" dirty="0" smtClean="0"/>
              <a:t>3. </a:t>
            </a:r>
            <a:r>
              <a:rPr lang="en-US" sz="2800" b="1" dirty="0" err="1" smtClean="0"/>
              <a:t>Elly</a:t>
            </a:r>
            <a:r>
              <a:rPr lang="en-US" sz="2800" b="1" dirty="0" smtClean="0"/>
              <a:t> and Polly’s Plantation  4. Fair Prospect Church</a:t>
            </a:r>
            <a:endParaRPr lang="en-US" sz="2800" b="1" dirty="0"/>
          </a:p>
        </p:txBody>
      </p:sp>
      <p:pic>
        <p:nvPicPr>
          <p:cNvPr id="4" name="Picture 2" descr="C:\Users\Owner\Pictures\My Scans\Scan_Pic00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11501" y="1600200"/>
            <a:ext cx="4920997"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4089281" y="3200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108970" y="3200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724400" y="47771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724400" y="57012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92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smtClean="0"/>
              <a:t/>
            </a:r>
            <a:br>
              <a:rPr lang="en-US" b="1" cap="small" dirty="0" smtClean="0"/>
            </a:br>
            <a:r>
              <a:rPr lang="en-US" b="1" cap="small" dirty="0" smtClean="0"/>
              <a:t>Gen. Lafayette</a:t>
            </a:r>
            <a:r>
              <a:rPr lang="en-US" b="1" cap="small" dirty="0"/>
              <a:t/>
            </a:r>
            <a:br>
              <a:rPr lang="en-US" b="1" cap="small" dirty="0"/>
            </a:br>
            <a:endParaRPr lang="en-US" dirty="0"/>
          </a:p>
        </p:txBody>
      </p:sp>
      <p:pic>
        <p:nvPicPr>
          <p:cNvPr id="4" name="Picture 2" descr="C:\Users\Owner\Pictures\330px-Gilbert_du_Motier_Marquis_de_Lafayett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1600200"/>
            <a:ext cx="2667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3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STRABO - STRATA</a:t>
            </a:r>
            <a:endParaRPr lang="en-US" b="1" dirty="0"/>
          </a:p>
        </p:txBody>
      </p:sp>
      <p:pic>
        <p:nvPicPr>
          <p:cNvPr id="1026" name="Picture 2" descr="C:\Users\Owner\Pictures\Strabo.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3276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76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ALABAMA STATESMEN</a:t>
            </a:r>
            <a:endParaRPr lang="en-US" b="1" dirty="0"/>
          </a:p>
        </p:txBody>
      </p:sp>
      <p:sp>
        <p:nvSpPr>
          <p:cNvPr id="3" name="Text Placeholder 2"/>
          <p:cNvSpPr>
            <a:spLocks noGrp="1"/>
          </p:cNvSpPr>
          <p:nvPr>
            <p:ph type="body" idx="1"/>
          </p:nvPr>
        </p:nvSpPr>
        <p:spPr/>
        <p:txBody>
          <a:bodyPr/>
          <a:lstStyle/>
          <a:p>
            <a:pPr algn="ctr"/>
            <a:r>
              <a:rPr lang="en-US" dirty="0" smtClean="0"/>
              <a:t>William Lowndes Yancey</a:t>
            </a:r>
            <a:endParaRPr lang="en-US" dirty="0"/>
          </a:p>
        </p:txBody>
      </p:sp>
      <p:sp>
        <p:nvSpPr>
          <p:cNvPr id="5" name="Text Placeholder 4"/>
          <p:cNvSpPr>
            <a:spLocks noGrp="1"/>
          </p:cNvSpPr>
          <p:nvPr>
            <p:ph type="body" sz="quarter" idx="3"/>
          </p:nvPr>
        </p:nvSpPr>
        <p:spPr/>
        <p:txBody>
          <a:bodyPr/>
          <a:lstStyle/>
          <a:p>
            <a:pPr algn="ctr"/>
            <a:r>
              <a:rPr lang="en-US" dirty="0" smtClean="0"/>
              <a:t>Gov. Thomas H. Watts</a:t>
            </a:r>
            <a:endParaRPr lang="en-US" dirty="0"/>
          </a:p>
        </p:txBody>
      </p:sp>
      <p:pic>
        <p:nvPicPr>
          <p:cNvPr id="7" name="Picture 3" descr="C:\Users\Owner\Desktop\Miss Polly Graphics\WmLYancey.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29494" y="2404269"/>
            <a:ext cx="2895600" cy="349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Owner\Pictures\thomas_watts.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157822" y="2174875"/>
            <a:ext cx="3016180" cy="369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41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Mary Lumpkin Barnes</a:t>
            </a:r>
            <a:br>
              <a:rPr lang="en-US" b="1" dirty="0" smtClean="0"/>
            </a:br>
            <a:r>
              <a:rPr lang="en-US" sz="3600" b="1" dirty="0" smtClean="0"/>
              <a:t>1811-1891</a:t>
            </a:r>
            <a:endParaRPr lang="en-US" sz="3600" b="1" dirty="0"/>
          </a:p>
        </p:txBody>
      </p:sp>
      <p:pic>
        <p:nvPicPr>
          <p:cNvPr id="4" name="Picture 2" descr="C:\Users\Owner\Desktop\Miss Polly Graphics\miss poll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600200"/>
            <a:ext cx="3657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19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Judge </a:t>
            </a:r>
            <a:r>
              <a:rPr lang="en-US" b="1" cap="small" dirty="0" err="1" smtClean="0"/>
              <a:t>Benajah</a:t>
            </a:r>
            <a:r>
              <a:rPr lang="en-US" b="1" cap="small" dirty="0" smtClean="0"/>
              <a:t> Bibb</a:t>
            </a:r>
            <a:endParaRPr lang="en-US" b="1" cap="small" dirty="0"/>
          </a:p>
        </p:txBody>
      </p:sp>
      <p:pic>
        <p:nvPicPr>
          <p:cNvPr id="4" name="Picture 2" descr="C:\Users\Owner\Pictures\banajah bib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1752600"/>
            <a:ext cx="28194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04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b="1" dirty="0" smtClean="0"/>
              <a:t>Mary Lumpkin Barnes</a:t>
            </a:r>
            <a:endParaRPr lang="en-US" sz="3200" b="1" dirty="0"/>
          </a:p>
        </p:txBody>
      </p:sp>
      <p:pic>
        <p:nvPicPr>
          <p:cNvPr id="4" name="Picture 2" descr="C:\Users\Owner\Desktop\Miss Polly Graphics\miss poll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2209800"/>
            <a:ext cx="2514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64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Mother’s Message</a:t>
            </a:r>
            <a:endParaRPr lang="en-US" b="1" dirty="0"/>
          </a:p>
        </p:txBody>
      </p:sp>
      <p:sp>
        <p:nvSpPr>
          <p:cNvPr id="4" name="Content Placeholder 3"/>
          <p:cNvSpPr>
            <a:spLocks noGrp="1"/>
          </p:cNvSpPr>
          <p:nvPr>
            <p:ph sz="half" idx="2"/>
          </p:nvPr>
        </p:nvSpPr>
        <p:spPr/>
        <p:txBody>
          <a:bodyPr/>
          <a:lstStyle/>
          <a:p>
            <a:pPr marL="0" indent="0">
              <a:buNone/>
            </a:pPr>
            <a:r>
              <a:rPr lang="en-US" b="1" dirty="0">
                <a:latin typeface="AR BLANCA" pitchFamily="2" charset="0"/>
              </a:rPr>
              <a:t>“Be your own self; never effect to be what you are not. Be kind and courteous to every one. Be polite and respectful to those older than yourself. Treat others as you would have them treat you. Trust God and serve him, and he will take care of you.” </a:t>
            </a:r>
          </a:p>
          <a:p>
            <a:pPr marL="0" indent="0">
              <a:buNone/>
            </a:pPr>
            <a:endParaRPr lang="en-US" dirty="0"/>
          </a:p>
        </p:txBody>
      </p:sp>
      <p:pic>
        <p:nvPicPr>
          <p:cNvPr id="5" name="Picture 3" descr="C:\Users\Owner\Desktop\Barnes at Bethany.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579205" y="1600200"/>
            <a:ext cx="3794590" cy="4525963"/>
          </a:xfrm>
        </p:spPr>
      </p:pic>
    </p:spTree>
    <p:extLst>
      <p:ext uri="{BB962C8B-B14F-4D97-AF65-F5344CB8AC3E}">
        <p14:creationId xmlns:p14="http://schemas.microsoft.com/office/powerpoint/2010/main" val="2242409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H. Leo Boles</a:t>
            </a:r>
            <a:endParaRPr lang="en-US" b="1" cap="small" dirty="0"/>
          </a:p>
        </p:txBody>
      </p:sp>
      <p:sp>
        <p:nvSpPr>
          <p:cNvPr id="3" name="Content Placeholder 2"/>
          <p:cNvSpPr>
            <a:spLocks noGrp="1"/>
          </p:cNvSpPr>
          <p:nvPr>
            <p:ph sz="half" idx="1"/>
          </p:nvPr>
        </p:nvSpPr>
        <p:spPr/>
        <p:txBody>
          <a:bodyPr/>
          <a:lstStyle/>
          <a:p>
            <a:pPr marL="0" indent="0">
              <a:buNone/>
            </a:pPr>
            <a:r>
              <a:rPr lang="en-US" b="1" dirty="0">
                <a:latin typeface="Palatino Linotype" pitchFamily="18" charset="0"/>
              </a:rPr>
              <a:t>“Perhaps no man in the church of our Lord has touched the hearts of so many in Alabama as did Brother Barnes ….He established hundreds of </a:t>
            </a:r>
            <a:r>
              <a:rPr lang="en-US" b="1" dirty="0" err="1" smtClean="0">
                <a:latin typeface="Palatino Linotype" pitchFamily="18" charset="0"/>
              </a:rPr>
              <a:t>congre-gations</a:t>
            </a:r>
            <a:r>
              <a:rPr lang="en-US" b="1" dirty="0" smtClean="0">
                <a:latin typeface="Palatino Linotype" pitchFamily="18" charset="0"/>
              </a:rPr>
              <a:t> </a:t>
            </a:r>
            <a:r>
              <a:rPr lang="en-US" b="1" dirty="0">
                <a:latin typeface="Palatino Linotype" pitchFamily="18" charset="0"/>
              </a:rPr>
              <a:t>and strengthened many others.” </a:t>
            </a:r>
          </a:p>
          <a:p>
            <a:pPr marL="0" indent="0">
              <a:buNone/>
            </a:pPr>
            <a:endParaRPr lang="en-US" dirty="0"/>
          </a:p>
        </p:txBody>
      </p:sp>
      <p:pic>
        <p:nvPicPr>
          <p:cNvPr id="5" name="Picture 2" descr="C:\Users\Owner\Pictures\boles0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45100" y="1907381"/>
            <a:ext cx="2844800" cy="39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137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Highland Home</a:t>
            </a:r>
            <a:endParaRPr lang="en-US" sz="3600" b="1" dirty="0"/>
          </a:p>
        </p:txBody>
      </p:sp>
      <p:pic>
        <p:nvPicPr>
          <p:cNvPr id="2050" name="Picture 2" descr="C:\Users\Owner\Pictures\2013-10-14\00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75128" y="1905173"/>
            <a:ext cx="5593743" cy="391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72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Justus McDuffie Barnes</a:t>
            </a:r>
            <a:r>
              <a:rPr lang="en-US" dirty="0"/>
              <a:t/>
            </a:r>
            <a:br>
              <a:rPr lang="en-US" dirty="0"/>
            </a:br>
            <a:r>
              <a:rPr lang="en-US" sz="3100" b="1" dirty="0"/>
              <a:t>1836-1913</a:t>
            </a:r>
            <a:endParaRPr lang="en-US" sz="3100" dirty="0"/>
          </a:p>
        </p:txBody>
      </p:sp>
      <p:pic>
        <p:nvPicPr>
          <p:cNvPr id="4" name="Content Placeholder 3" descr="C:\Users\Owner\Desktop\Barne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28273" y="1600200"/>
            <a:ext cx="328745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205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latin typeface="Palatino Linotype" pitchFamily="18" charset="0"/>
              </a:rPr>
              <a:t/>
            </a:r>
            <a:br>
              <a:rPr lang="en-US" sz="3100" b="1" dirty="0" smtClean="0">
                <a:latin typeface="Palatino Linotype" pitchFamily="18" charset="0"/>
              </a:rPr>
            </a:br>
            <a:r>
              <a:rPr lang="en-US" sz="3100" b="1" dirty="0" smtClean="0">
                <a:latin typeface="Palatino Linotype" pitchFamily="18" charset="0"/>
              </a:rPr>
              <a:t>MISS </a:t>
            </a:r>
            <a:r>
              <a:rPr lang="en-US" sz="3100" b="1" dirty="0">
                <a:latin typeface="Palatino Linotype" pitchFamily="18" charset="0"/>
              </a:rPr>
              <a:t>POLLY</a:t>
            </a:r>
            <a:br>
              <a:rPr lang="en-US" sz="3100" b="1" dirty="0">
                <a:latin typeface="Palatino Linotype" pitchFamily="18" charset="0"/>
              </a:rPr>
            </a:br>
            <a:r>
              <a:rPr lang="en-US" sz="3100" b="1" cap="small" dirty="0">
                <a:latin typeface="Palatino Linotype" pitchFamily="18" charset="0"/>
              </a:rPr>
              <a:t>A History of Mary Lumpkin Barnes</a:t>
            </a:r>
            <a:r>
              <a:rPr lang="en-US" cap="small" dirty="0"/>
              <a:t/>
            </a:r>
            <a:br>
              <a:rPr lang="en-US" cap="small" dirty="0"/>
            </a:br>
            <a:endParaRPr lang="en-US" dirty="0"/>
          </a:p>
        </p:txBody>
      </p:sp>
      <p:pic>
        <p:nvPicPr>
          <p:cNvPr id="4" name="Picture 2" descr="C:\Users\Owner\Desktop\Miss Polly Graphics\miss poll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447800"/>
            <a:ext cx="3962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098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0" indent="0" algn="ctr">
              <a:buNone/>
            </a:pPr>
            <a:r>
              <a:rPr lang="en-US" sz="4000" b="1" dirty="0" smtClean="0">
                <a:latin typeface="Palatino Linotype" pitchFamily="18" charset="0"/>
              </a:rPr>
              <a:t>“A worthy woman who can find? </a:t>
            </a:r>
            <a:r>
              <a:rPr lang="en-US" sz="4000" b="1" dirty="0">
                <a:latin typeface="Palatino Linotype" pitchFamily="18" charset="0"/>
              </a:rPr>
              <a:t>F</a:t>
            </a:r>
            <a:r>
              <a:rPr lang="en-US" sz="4000" b="1" dirty="0" smtClean="0">
                <a:latin typeface="Palatino Linotype" pitchFamily="18" charset="0"/>
              </a:rPr>
              <a:t>or her price is far above rubies</a:t>
            </a:r>
            <a:r>
              <a:rPr lang="en-US" sz="4000" b="1" dirty="0" smtClean="0">
                <a:latin typeface="Palatino Linotype" pitchFamily="18" charset="0"/>
              </a:rPr>
              <a:t>.”</a:t>
            </a:r>
          </a:p>
          <a:p>
            <a:pPr marL="0" indent="0" algn="r">
              <a:buNone/>
            </a:pPr>
            <a:r>
              <a:rPr lang="en-US" sz="2800" b="1" dirty="0" smtClean="0">
                <a:latin typeface="Palatino Linotype" pitchFamily="18" charset="0"/>
              </a:rPr>
              <a:t>Proverbs 31:10 ASV</a:t>
            </a:r>
            <a:endParaRPr lang="en-US" sz="2800" b="1" dirty="0" smtClean="0">
              <a:latin typeface="Palatino Linotype" pitchFamily="18" charset="0"/>
            </a:endParaRPr>
          </a:p>
          <a:p>
            <a:pPr marL="0" indent="0">
              <a:buNone/>
            </a:pPr>
            <a:endParaRPr lang="en-US" dirty="0"/>
          </a:p>
        </p:txBody>
      </p:sp>
    </p:spTree>
    <p:extLst>
      <p:ext uri="{BB962C8B-B14F-4D97-AF65-F5344CB8AC3E}">
        <p14:creationId xmlns:p14="http://schemas.microsoft.com/office/powerpoint/2010/main" val="1329402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pPr algn="ctr"/>
            <a:r>
              <a:rPr lang="en-US" sz="3200" dirty="0" smtClean="0"/>
              <a:t>Alexander Graham</a:t>
            </a:r>
            <a:endParaRPr lang="en-US" sz="3200" dirty="0"/>
          </a:p>
        </p:txBody>
      </p:sp>
      <p:sp>
        <p:nvSpPr>
          <p:cNvPr id="5" name="Text Placeholder 4"/>
          <p:cNvSpPr>
            <a:spLocks noGrp="1"/>
          </p:cNvSpPr>
          <p:nvPr>
            <p:ph type="body" sz="quarter" idx="3"/>
          </p:nvPr>
        </p:nvSpPr>
        <p:spPr/>
        <p:txBody>
          <a:bodyPr>
            <a:normAutofit/>
          </a:bodyPr>
          <a:lstStyle/>
          <a:p>
            <a:pPr algn="ctr"/>
            <a:r>
              <a:rPr lang="en-US" sz="3200" dirty="0" smtClean="0"/>
              <a:t>Mary Lumpkin Barnes</a:t>
            </a:r>
            <a:endParaRPr lang="en-US" sz="3200" dirty="0"/>
          </a:p>
        </p:txBody>
      </p:sp>
      <p:pic>
        <p:nvPicPr>
          <p:cNvPr id="7" name="Picture 2" descr="C:\Users\Owner\Desktop\Miss Polly Graphics\ajaxhelpe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19200" y="2514600"/>
            <a:ext cx="22860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Owner\Desktop\mary barnes.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410200" y="2514600"/>
            <a:ext cx="2590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045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lstStyle/>
          <a:p>
            <a:pPr marL="0" indent="0">
              <a:buNone/>
            </a:pPr>
            <a:endParaRPr lang="en-US" dirty="0"/>
          </a:p>
        </p:txBody>
      </p:sp>
      <p:pic>
        <p:nvPicPr>
          <p:cNvPr id="4" name="Picture 2" descr="C:\Users\Owner\Desktop\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28600"/>
            <a:ext cx="4876800" cy="589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15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Palatino Linotype" pitchFamily="18" charset="0"/>
              </a:rPr>
              <a:t/>
            </a:r>
            <a:br>
              <a:rPr lang="en-US" b="1" dirty="0" smtClean="0">
                <a:latin typeface="Palatino Linotype" pitchFamily="18" charset="0"/>
              </a:rPr>
            </a:br>
            <a:r>
              <a:rPr lang="en-US" b="1" dirty="0" smtClean="0">
                <a:latin typeface="Palatino Linotype" pitchFamily="18" charset="0"/>
              </a:rPr>
              <a:t>2.434.83 </a:t>
            </a:r>
            <a:r>
              <a:rPr lang="en-US" b="1" dirty="0">
                <a:latin typeface="Palatino Linotype" pitchFamily="18" charset="0"/>
              </a:rPr>
              <a:t>Acres </a:t>
            </a:r>
            <a:r>
              <a:rPr lang="en-US" b="1" dirty="0" smtClean="0">
                <a:latin typeface="Palatino Linotype" pitchFamily="18" charset="0"/>
              </a:rPr>
              <a:t>of Land</a:t>
            </a:r>
            <a:r>
              <a:rPr lang="en-US" b="1" dirty="0">
                <a:latin typeface="Palatino Linotype" pitchFamily="18" charset="0"/>
              </a:rPr>
              <a:t/>
            </a:r>
            <a:br>
              <a:rPr lang="en-US" b="1" dirty="0">
                <a:latin typeface="Palatino Linotype" pitchFamily="18" charset="0"/>
              </a:rPr>
            </a:br>
            <a:endParaRPr lang="en-US" dirty="0"/>
          </a:p>
        </p:txBody>
      </p:sp>
      <p:pic>
        <p:nvPicPr>
          <p:cNvPr id="4" name="Content Placeholder 3" descr="C:\Users\Owner\Pictures\cotto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5943599"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243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Owner\Pictures\2014-01-30\02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9664" y="461971"/>
            <a:ext cx="7920871" cy="5821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2895600"/>
            <a:ext cx="4953000" cy="954107"/>
          </a:xfrm>
          <a:prstGeom prst="rect">
            <a:avLst/>
          </a:prstGeom>
          <a:solidFill>
            <a:schemeClr val="bg1"/>
          </a:solidFill>
        </p:spPr>
        <p:txBody>
          <a:bodyPr wrap="square" rtlCol="0">
            <a:spAutoFit/>
          </a:bodyPr>
          <a:lstStyle/>
          <a:p>
            <a:r>
              <a:rPr lang="en-US" sz="2800" b="1" dirty="0" smtClean="0"/>
              <a:t>J. Waller Henry</a:t>
            </a:r>
          </a:p>
          <a:p>
            <a:r>
              <a:rPr lang="en-US" sz="2800" b="1" dirty="0" smtClean="0"/>
              <a:t>“Sketches from Pioneer Times” </a:t>
            </a:r>
            <a:endParaRPr lang="en-US" sz="2800" b="1" dirty="0"/>
          </a:p>
        </p:txBody>
      </p:sp>
    </p:spTree>
    <p:extLst>
      <p:ext uri="{BB962C8B-B14F-4D97-AF65-F5344CB8AC3E}">
        <p14:creationId xmlns:p14="http://schemas.microsoft.com/office/powerpoint/2010/main" val="2182618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Strata Academy</a:t>
            </a:r>
            <a:endParaRPr lang="en-US" sz="3600" b="1" dirty="0"/>
          </a:p>
        </p:txBody>
      </p:sp>
      <p:pic>
        <p:nvPicPr>
          <p:cNvPr id="4" name="Picture 2" descr="C:\Users\Owner\Pictures\2014-01-30\03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447800"/>
            <a:ext cx="6629400" cy="455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592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pPr marL="0" indent="0" algn="ctr">
              <a:buNone/>
            </a:pPr>
            <a:r>
              <a:rPr lang="en-US" b="1" u="sng" cap="all" dirty="0">
                <a:latin typeface="Palatino Linotype" pitchFamily="18" charset="0"/>
              </a:rPr>
              <a:t>William </a:t>
            </a:r>
            <a:r>
              <a:rPr lang="en-US" b="1" u="sng" dirty="0" err="1">
                <a:latin typeface="Palatino Linotype" pitchFamily="18" charset="0"/>
              </a:rPr>
              <a:t>McGAUHY</a:t>
            </a:r>
            <a:endParaRPr lang="en-US" b="1" u="sng" dirty="0">
              <a:latin typeface="Palatino Linotype" pitchFamily="18" charset="0"/>
            </a:endParaRPr>
          </a:p>
          <a:p>
            <a:pPr marL="0" indent="0">
              <a:buNone/>
            </a:pPr>
            <a:r>
              <a:rPr lang="en-US" b="1" u="sng" dirty="0">
                <a:latin typeface="Palatino Linotype" pitchFamily="18" charset="0"/>
              </a:rPr>
              <a:t>Born</a:t>
            </a:r>
            <a:r>
              <a:rPr lang="en-US" b="1" dirty="0">
                <a:latin typeface="Palatino Linotype" pitchFamily="18" charset="0"/>
              </a:rPr>
              <a:t> on the 10th of October, 1804</a:t>
            </a:r>
          </a:p>
          <a:p>
            <a:pPr marL="0" indent="0">
              <a:buNone/>
            </a:pPr>
            <a:r>
              <a:rPr lang="en-US" b="1" u="sng" dirty="0">
                <a:latin typeface="Palatino Linotype" pitchFamily="18" charset="0"/>
              </a:rPr>
              <a:t>Converted</a:t>
            </a:r>
            <a:r>
              <a:rPr lang="en-US" b="1" dirty="0">
                <a:latin typeface="Palatino Linotype" pitchFamily="18" charset="0"/>
              </a:rPr>
              <a:t> in 16th Year—1820</a:t>
            </a:r>
          </a:p>
          <a:p>
            <a:pPr marL="0" indent="0">
              <a:buNone/>
            </a:pPr>
            <a:r>
              <a:rPr lang="en-US" b="1" u="sng" dirty="0">
                <a:latin typeface="Palatino Linotype" pitchFamily="18" charset="0"/>
              </a:rPr>
              <a:t>Began Preaching </a:t>
            </a:r>
            <a:r>
              <a:rPr lang="en-US" b="1" dirty="0">
                <a:latin typeface="Palatino Linotype" pitchFamily="18" charset="0"/>
              </a:rPr>
              <a:t>17th Year--1821</a:t>
            </a:r>
          </a:p>
          <a:p>
            <a:pPr marL="0" indent="0">
              <a:buNone/>
            </a:pPr>
            <a:r>
              <a:rPr lang="en-US" b="1" dirty="0">
                <a:latin typeface="Palatino Linotype" pitchFamily="18" charset="0"/>
              </a:rPr>
              <a:t>23 First Preached at Fair Prospect</a:t>
            </a:r>
          </a:p>
          <a:p>
            <a:pPr marL="0" indent="0">
              <a:buNone/>
            </a:pPr>
            <a:r>
              <a:rPr lang="en-US" b="1" dirty="0">
                <a:latin typeface="Palatino Linotype" pitchFamily="18" charset="0"/>
              </a:rPr>
              <a:t>	Baptized Mary Lumpkin 1828</a:t>
            </a:r>
          </a:p>
          <a:p>
            <a:pPr marL="0" indent="0">
              <a:buNone/>
            </a:pPr>
            <a:r>
              <a:rPr lang="en-US" b="1" dirty="0">
                <a:latin typeface="Palatino Linotype" pitchFamily="18" charset="0"/>
              </a:rPr>
              <a:t>	Est. Fair Prospect 1828</a:t>
            </a:r>
          </a:p>
          <a:p>
            <a:pPr marL="0" indent="0">
              <a:buNone/>
            </a:pPr>
            <a:r>
              <a:rPr lang="en-US" b="1" dirty="0">
                <a:latin typeface="Palatino Linotype" pitchFamily="18" charset="0"/>
              </a:rPr>
              <a:t>Preached </a:t>
            </a:r>
            <a:r>
              <a:rPr lang="en-US" b="1" u="sng" dirty="0">
                <a:latin typeface="Palatino Linotype" pitchFamily="18" charset="0"/>
              </a:rPr>
              <a:t>Alabama and Georgia 1827-1830</a:t>
            </a:r>
          </a:p>
          <a:p>
            <a:pPr marL="0" indent="0">
              <a:buNone/>
            </a:pPr>
            <a:r>
              <a:rPr lang="en-US" b="1" u="sng" dirty="0">
                <a:latin typeface="Palatino Linotype" pitchFamily="18" charset="0"/>
              </a:rPr>
              <a:t>Died</a:t>
            </a:r>
            <a:r>
              <a:rPr lang="en-US" b="1" dirty="0">
                <a:latin typeface="Palatino Linotype" pitchFamily="18" charset="0"/>
              </a:rPr>
              <a:t> July 19, 1930 Before </a:t>
            </a:r>
            <a:r>
              <a:rPr lang="en-US" b="1" dirty="0" smtClean="0">
                <a:latin typeface="Palatino Linotype" pitchFamily="18" charset="0"/>
              </a:rPr>
              <a:t>He Was 26</a:t>
            </a:r>
            <a:endParaRPr lang="en-US" b="1" dirty="0">
              <a:latin typeface="Palatino Linotype" pitchFamily="18" charset="0"/>
            </a:endParaRPr>
          </a:p>
          <a:p>
            <a:pPr marL="0" indent="0">
              <a:buNone/>
            </a:pPr>
            <a:endParaRPr lang="en-US" dirty="0"/>
          </a:p>
        </p:txBody>
      </p:sp>
    </p:spTree>
    <p:extLst>
      <p:ext uri="{BB962C8B-B14F-4D97-AF65-F5344CB8AC3E}">
        <p14:creationId xmlns:p14="http://schemas.microsoft.com/office/powerpoint/2010/main" val="3733919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Owner\Pictures\2014-01-29\00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4971" y="393310"/>
            <a:ext cx="4414058" cy="564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385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367</Words>
  <Application>Microsoft Office PowerPoint</Application>
  <PresentationFormat>On-screen Show (4:3)</PresentationFormat>
  <Paragraphs>44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MISS POLLY A History of  Mary Lumpkin Barnes </vt:lpstr>
      <vt:lpstr>Mary Lumpkin Barnes 1811-1891</vt:lpstr>
      <vt:lpstr>PowerPoint Presentation</vt:lpstr>
      <vt:lpstr>PowerPoint Presentation</vt:lpstr>
      <vt:lpstr> 2.434.83 Acres of Land </vt:lpstr>
      <vt:lpstr>PowerPoint Presentation</vt:lpstr>
      <vt:lpstr>Strata Academy</vt:lpstr>
      <vt:lpstr>PowerPoint Presentation</vt:lpstr>
      <vt:lpstr>PowerPoint Presentation</vt:lpstr>
      <vt:lpstr>PowerPoint Presentation</vt:lpstr>
      <vt:lpstr>PowerPoint Presentation</vt:lpstr>
      <vt:lpstr>Fair Prospect Site of Church and Cemetery</vt:lpstr>
      <vt:lpstr> </vt:lpstr>
      <vt:lpstr>PowerPoint Presentation</vt:lpstr>
      <vt:lpstr>PowerPoint Presentation</vt:lpstr>
      <vt:lpstr>1. Anne Barnes’ Home  2.  Thomas Lumpkin’s Home 3. Elly and Polly’s Plantation  4. Fair Prospect Church</vt:lpstr>
      <vt:lpstr> Gen. Lafayette </vt:lpstr>
      <vt:lpstr>STRABO - STRATA</vt:lpstr>
      <vt:lpstr>ALABAMA STATESMEN</vt:lpstr>
      <vt:lpstr>Judge Benajah Bibb</vt:lpstr>
      <vt:lpstr> Mary Lumpkin Barnes</vt:lpstr>
      <vt:lpstr>A Mother’s Message</vt:lpstr>
      <vt:lpstr>H. Leo Boles</vt:lpstr>
      <vt:lpstr>Highland Home</vt:lpstr>
      <vt:lpstr>Justus McDuffie Barnes 1836-1913</vt:lpstr>
      <vt:lpstr> MISS POLLY A History of Mary Lumpkin Barnes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 POLLY A History of Mary Lumpkin Barnes </dc:title>
  <dc:creator>Owner</dc:creator>
  <cp:lastModifiedBy>Owner</cp:lastModifiedBy>
  <cp:revision>70</cp:revision>
  <cp:lastPrinted>2014-04-22T13:55:38Z</cp:lastPrinted>
  <dcterms:created xsi:type="dcterms:W3CDTF">2014-02-27T03:15:02Z</dcterms:created>
  <dcterms:modified xsi:type="dcterms:W3CDTF">2014-04-22T14:23:39Z</dcterms:modified>
</cp:coreProperties>
</file>