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EBCD9C"/>
        </a:solidFill>
        <a:latin typeface="Gill Sans" charset="0"/>
        <a:ea typeface="ヒラギノ角ゴ ProN W3" charset="-128"/>
        <a:cs typeface="+mn-cs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EBCD9C"/>
        </a:solidFill>
        <a:latin typeface="Gill Sans" charset="0"/>
        <a:ea typeface="ヒラギノ角ゴ ProN W3" charset="-128"/>
        <a:cs typeface="+mn-cs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EBCD9C"/>
        </a:solidFill>
        <a:latin typeface="Gill Sans" charset="0"/>
        <a:ea typeface="ヒラギノ角ゴ ProN W3" charset="-128"/>
        <a:cs typeface="+mn-cs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EBCD9C"/>
        </a:solidFill>
        <a:latin typeface="Gill Sans" charset="0"/>
        <a:ea typeface="ヒラギノ角ゴ ProN W3" charset="-128"/>
        <a:cs typeface="+mn-cs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EBCD9C"/>
        </a:solidFill>
        <a:latin typeface="Gill Sans" charset="0"/>
        <a:ea typeface="ヒラギノ角ゴ ProN W3" charset="-128"/>
        <a:cs typeface="+mn-cs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EBCD9C"/>
        </a:solidFill>
        <a:latin typeface="Gill Sans" charset="0"/>
        <a:ea typeface="ヒラギノ角ゴ ProN W3" charset="-128"/>
        <a:cs typeface="+mn-cs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EBCD9C"/>
        </a:solidFill>
        <a:latin typeface="Gill Sans" charset="0"/>
        <a:ea typeface="ヒラギノ角ゴ ProN W3" charset="-128"/>
        <a:cs typeface="+mn-cs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EBCD9C"/>
        </a:solidFill>
        <a:latin typeface="Gill Sans" charset="0"/>
        <a:ea typeface="ヒラギノ角ゴ ProN W3" charset="-128"/>
        <a:cs typeface="+mn-cs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EBCD9C"/>
        </a:solidFill>
        <a:latin typeface="Gill Sans" charset="0"/>
        <a:ea typeface="ヒラギノ角ゴ ProN W3" charset="-128"/>
        <a:cs typeface="+mn-cs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/>
    <p:restoredTop sz="94304"/>
  </p:normalViewPr>
  <p:slideViewPr>
    <p:cSldViewPr>
      <p:cViewPr varScale="1">
        <p:scale>
          <a:sx n="49" d="100"/>
          <a:sy n="49" d="100"/>
        </p:scale>
        <p:origin x="1824" y="20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9652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9209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0760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2259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201257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0205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4929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6914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6923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145649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254177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7049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1000" y="2476500"/>
            <a:ext cx="27686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5200" y="2476500"/>
            <a:ext cx="8153400" cy="431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77605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04800"/>
            <a:ext cx="2925762" cy="840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04800"/>
            <a:ext cx="8624888" cy="840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2927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24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86993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45977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3919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05054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2527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29162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1011936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72519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858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306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7401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45588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16636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2860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5200" y="1320800"/>
            <a:ext cx="5461000" cy="711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320800"/>
            <a:ext cx="5461000" cy="711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0646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01233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2380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07297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71145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72312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12448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3833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422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42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84647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76180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39186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43138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5200" y="3098800"/>
            <a:ext cx="5461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098800"/>
            <a:ext cx="5461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4199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204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47180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5393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69405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7341298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90269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900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1000" y="304800"/>
            <a:ext cx="2768600" cy="850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5200" y="304800"/>
            <a:ext cx="8153400" cy="850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0881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5200" y="3098800"/>
            <a:ext cx="5461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098800"/>
            <a:ext cx="5461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1845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7940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04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89306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7165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3362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77704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0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1000" y="304800"/>
            <a:ext cx="2768600" cy="850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5200" y="304800"/>
            <a:ext cx="8153400" cy="850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0988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1831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1196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96365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5200" y="3098800"/>
            <a:ext cx="24384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6000" y="3098800"/>
            <a:ext cx="24384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1220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6568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172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5185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00666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753568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352105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4621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1000" y="304800"/>
            <a:ext cx="2768600" cy="850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5200" y="304800"/>
            <a:ext cx="8153400" cy="850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6895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632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1138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41064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5200" y="3098800"/>
            <a:ext cx="24384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6000" y="3098800"/>
            <a:ext cx="24384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1997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1628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66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5200" y="5384800"/>
            <a:ext cx="54610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384800"/>
            <a:ext cx="54610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1835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3737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87816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564967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4201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1000" y="304800"/>
            <a:ext cx="2768600" cy="850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5200" y="304800"/>
            <a:ext cx="8153400" cy="850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2175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738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9237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86187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10400" y="3098800"/>
            <a:ext cx="24384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01200" y="3098800"/>
            <a:ext cx="24384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118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176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9417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9722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83433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06771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767722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1562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1000" y="304800"/>
            <a:ext cx="2768600" cy="850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5200" y="304800"/>
            <a:ext cx="8153400" cy="850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1110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9140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9054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968383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1232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3308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21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3178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9662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60561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31181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6644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04800"/>
            <a:ext cx="2925762" cy="840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04800"/>
            <a:ext cx="8624888" cy="840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3139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5892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1562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43531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639559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8607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4829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5112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14672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825856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98308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0272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3160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3290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9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15467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68028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5200" y="3098800"/>
            <a:ext cx="5461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098800"/>
            <a:ext cx="5461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0224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177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5655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30482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044970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766818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731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1000" y="304800"/>
            <a:ext cx="2768600" cy="850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5200" y="304800"/>
            <a:ext cx="8153400" cy="850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7483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376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4764617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47961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2020441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5200" y="8293100"/>
            <a:ext cx="5461000" cy="100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293100"/>
            <a:ext cx="5461000" cy="100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3404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331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48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91584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19750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0792039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667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1000" y="6477000"/>
            <a:ext cx="2768600" cy="281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5200" y="6477000"/>
            <a:ext cx="8153400" cy="281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2780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4.jpeg"/><Relationship Id="rId14" Type="http://schemas.openxmlformats.org/officeDocument/2006/relationships/image" Target="../media/image5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4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4" Type="http://schemas.openxmlformats.org/officeDocument/2006/relationships/image" Target="../media/image5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4.jpeg"/><Relationship Id="rId14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4.jpeg"/><Relationship Id="rId14" Type="http://schemas.openxmlformats.org/officeDocument/2006/relationships/image" Target="../media/image5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2.jpeg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965200" y="2476500"/>
            <a:ext cx="110744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65200" y="5384800"/>
            <a:ext cx="110744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965200" y="304800"/>
            <a:ext cx="11074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406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509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84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6416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0988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5560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0132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406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509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84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6416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0988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5560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0132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965200" y="1320800"/>
            <a:ext cx="11074400" cy="7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406400" indent="-406400" algn="l" rtl="0" eaLnBrk="0" fontAlgn="base" hangingPunct="0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00100" indent="-406400" algn="l" rtl="0" eaLnBrk="0" fontAlgn="base" hangingPunct="0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4600" indent="-406400" algn="l" rtl="0" eaLnBrk="0" fontAlgn="base" hangingPunct="0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89100" indent="-406400" algn="l" rtl="0" eaLnBrk="0" fontAlgn="base" hangingPunct="0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33600" indent="-406400" algn="l" rtl="0" eaLnBrk="0" fontAlgn="base" hangingPunct="0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90800" indent="-406400" algn="l" rtl="0" fontAlgn="base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048000" indent="-406400" algn="l" rtl="0" fontAlgn="base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505200" indent="-406400" algn="l" rtl="0" fontAlgn="base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62400" indent="-406400" algn="l" rtl="0" fontAlgn="base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8838"/>
            <a:ext cx="11733213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965200" y="304800"/>
            <a:ext cx="11074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8484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65200" y="3098800"/>
            <a:ext cx="11074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406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001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46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891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336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908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0480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5052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624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8838"/>
            <a:ext cx="11733213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965200" y="304800"/>
            <a:ext cx="11074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6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65200" y="3098800"/>
            <a:ext cx="11074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406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001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46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891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336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908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0480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5052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624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965200" y="304800"/>
            <a:ext cx="11074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5604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65200" y="3098800"/>
            <a:ext cx="5029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406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001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46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891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336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908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0480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5052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624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965200" y="304800"/>
            <a:ext cx="11074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37892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65200" y="3098800"/>
            <a:ext cx="5029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406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001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46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891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336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908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0480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5052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624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965200" y="304800"/>
            <a:ext cx="11074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50180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7010400" y="3098800"/>
            <a:ext cx="5029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406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001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46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891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336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908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0480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5052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624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8838"/>
            <a:ext cx="11733213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965200" y="304800"/>
            <a:ext cx="11074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406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509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84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6416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0988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5560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0132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965200" y="3416300"/>
            <a:ext cx="110744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406400" indent="-406400" algn="l" rtl="0" eaLnBrk="0" fontAlgn="base" hangingPunct="0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50900" indent="-406400" algn="l" rtl="0" eaLnBrk="0" fontAlgn="base" hangingPunct="0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406400" algn="l" rtl="0" eaLnBrk="0" fontAlgn="base" hangingPunct="0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06400" algn="l" rtl="0" eaLnBrk="0" fontAlgn="base" hangingPunct="0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84400" indent="-406400" algn="l" rtl="0" eaLnBrk="0" fontAlgn="base" hangingPunct="0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641600" indent="-406400" algn="l" rtl="0" fontAlgn="base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098800" indent="-406400" algn="l" rtl="0" fontAlgn="base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556000" indent="-406400" algn="l" rtl="0" fontAlgn="base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013200" indent="-406400" algn="l" rtl="0" fontAlgn="base">
        <a:spcBef>
          <a:spcPts val="48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965200" y="304800"/>
            <a:ext cx="11074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87044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65200" y="3098800"/>
            <a:ext cx="11074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4064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001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46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891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33600" indent="-406400" algn="l" rtl="0" eaLnBrk="0" fontAlgn="base" hangingPunct="0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908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0480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5052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62400" indent="-406400" algn="l" rtl="0" fontAlgn="base">
        <a:spcBef>
          <a:spcPts val="3200"/>
        </a:spcBef>
        <a:spcAft>
          <a:spcPct val="0"/>
        </a:spcAft>
        <a:buSzPct val="5600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716713"/>
            <a:ext cx="117125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965200" y="6477000"/>
            <a:ext cx="11074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99332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65200" y="8293100"/>
            <a:ext cx="110744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ECECEC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image" Target="../media/image114.jpeg"/><Relationship Id="rId6" Type="http://schemas.openxmlformats.org/officeDocument/2006/relationships/image" Target="../media/image115.jpeg"/><Relationship Id="rId7" Type="http://schemas.openxmlformats.org/officeDocument/2006/relationships/image" Target="../media/image116.jpeg"/><Relationship Id="rId8" Type="http://schemas.openxmlformats.org/officeDocument/2006/relationships/image" Target="../media/image117.jpeg"/><Relationship Id="rId9" Type="http://schemas.openxmlformats.org/officeDocument/2006/relationships/image" Target="../media/image118.jpeg"/><Relationship Id="rId10" Type="http://schemas.openxmlformats.org/officeDocument/2006/relationships/image" Target="../media/image119.jpeg"/><Relationship Id="rId11" Type="http://schemas.openxmlformats.org/officeDocument/2006/relationships/image" Target="../media/image12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5" Type="http://schemas.openxmlformats.org/officeDocument/2006/relationships/image" Target="../media/image124.jpeg"/><Relationship Id="rId6" Type="http://schemas.openxmlformats.org/officeDocument/2006/relationships/image" Target="../media/image125.jpeg"/><Relationship Id="rId7" Type="http://schemas.openxmlformats.org/officeDocument/2006/relationships/image" Target="../media/image126.jpeg"/><Relationship Id="rId8" Type="http://schemas.openxmlformats.org/officeDocument/2006/relationships/image" Target="../media/image127.jpeg"/><Relationship Id="rId9" Type="http://schemas.openxmlformats.org/officeDocument/2006/relationships/image" Target="../media/image128.png"/><Relationship Id="rId10" Type="http://schemas.openxmlformats.org/officeDocument/2006/relationships/image" Target="../media/image1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5" Type="http://schemas.openxmlformats.org/officeDocument/2006/relationships/image" Target="../media/image125.jpeg"/><Relationship Id="rId6" Type="http://schemas.openxmlformats.org/officeDocument/2006/relationships/image" Target="../media/image133.png"/><Relationship Id="rId7" Type="http://schemas.openxmlformats.org/officeDocument/2006/relationships/image" Target="../media/image134.jpeg"/><Relationship Id="rId8" Type="http://schemas.openxmlformats.org/officeDocument/2006/relationships/image" Target="../media/image135.jpeg"/><Relationship Id="rId9" Type="http://schemas.openxmlformats.org/officeDocument/2006/relationships/image" Target="../media/image136.jpeg"/><Relationship Id="rId10" Type="http://schemas.openxmlformats.org/officeDocument/2006/relationships/image" Target="../media/image13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4" Type="http://schemas.openxmlformats.org/officeDocument/2006/relationships/image" Target="../media/image140.jpeg"/><Relationship Id="rId5" Type="http://schemas.openxmlformats.org/officeDocument/2006/relationships/image" Target="../media/image141.jpeg"/><Relationship Id="rId6" Type="http://schemas.openxmlformats.org/officeDocument/2006/relationships/image" Target="../media/image142.jpeg"/><Relationship Id="rId7" Type="http://schemas.openxmlformats.org/officeDocument/2006/relationships/image" Target="../media/image14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jpeg"/><Relationship Id="rId7" Type="http://schemas.openxmlformats.org/officeDocument/2006/relationships/image" Target="../media/image149.png"/><Relationship Id="rId8" Type="http://schemas.openxmlformats.org/officeDocument/2006/relationships/image" Target="../media/image150.png"/><Relationship Id="rId9" Type="http://schemas.openxmlformats.org/officeDocument/2006/relationships/image" Target="../media/image15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4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openxmlformats.org/officeDocument/2006/relationships/image" Target="../media/image17.png"/><Relationship Id="rId13" Type="http://schemas.openxmlformats.org/officeDocument/2006/relationships/image" Target="../media/image18.jpeg"/><Relationship Id="rId14" Type="http://schemas.openxmlformats.org/officeDocument/2006/relationships/image" Target="../media/image19.png"/><Relationship Id="rId15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5" Type="http://schemas.openxmlformats.org/officeDocument/2006/relationships/image" Target="../media/image70.png"/><Relationship Id="rId16" Type="http://schemas.openxmlformats.org/officeDocument/2006/relationships/image" Target="../media/image71.png"/><Relationship Id="rId17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4.jpeg"/><Relationship Id="rId12" Type="http://schemas.openxmlformats.org/officeDocument/2006/relationships/image" Target="../media/image95.png"/><Relationship Id="rId13" Type="http://schemas.openxmlformats.org/officeDocument/2006/relationships/image" Target="../media/image96.png"/><Relationship Id="rId14" Type="http://schemas.openxmlformats.org/officeDocument/2006/relationships/image" Target="../media/image26.png"/><Relationship Id="rId15" Type="http://schemas.openxmlformats.org/officeDocument/2006/relationships/image" Target="../media/image97.png"/><Relationship Id="rId16" Type="http://schemas.openxmlformats.org/officeDocument/2006/relationships/image" Target="../media/image98.png"/><Relationship Id="rId17" Type="http://schemas.openxmlformats.org/officeDocument/2006/relationships/image" Target="../media/image9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6" Type="http://schemas.openxmlformats.org/officeDocument/2006/relationships/image" Target="../media/image89.jpeg"/><Relationship Id="rId7" Type="http://schemas.openxmlformats.org/officeDocument/2006/relationships/image" Target="../media/image90.png"/><Relationship Id="rId8" Type="http://schemas.openxmlformats.org/officeDocument/2006/relationships/image" Target="../media/image91.jpeg"/><Relationship Id="rId9" Type="http://schemas.openxmlformats.org/officeDocument/2006/relationships/image" Target="../media/image92.png"/><Relationship Id="rId10" Type="http://schemas.openxmlformats.org/officeDocument/2006/relationships/image" Target="../media/image93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8.jpeg"/><Relationship Id="rId12" Type="http://schemas.openxmlformats.org/officeDocument/2006/relationships/image" Target="../media/image109.png"/><Relationship Id="rId13" Type="http://schemas.openxmlformats.org/officeDocument/2006/relationships/image" Target="../media/image11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Relationship Id="rId4" Type="http://schemas.openxmlformats.org/officeDocument/2006/relationships/image" Target="../media/image97.pn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openxmlformats.org/officeDocument/2006/relationships/image" Target="../media/image104.jpeg"/><Relationship Id="rId8" Type="http://schemas.openxmlformats.org/officeDocument/2006/relationships/image" Target="../media/image105.jpeg"/><Relationship Id="rId9" Type="http://schemas.openxmlformats.org/officeDocument/2006/relationships/image" Target="../media/image106.jpeg"/><Relationship Id="rId10" Type="http://schemas.openxmlformats.org/officeDocument/2006/relationships/image" Target="../media/image10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>
            <a:spLocks/>
          </p:cNvSpPr>
          <p:nvPr/>
        </p:nvSpPr>
        <p:spPr bwMode="auto">
          <a:xfrm>
            <a:off x="2706688" y="8026400"/>
            <a:ext cx="67151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FriendsOfTheRestoration.com</a:t>
            </a:r>
          </a:p>
        </p:txBody>
      </p:sp>
      <p:sp>
        <p:nvSpPr>
          <p:cNvPr id="160771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FF"/>
                </a:solidFill>
                <a:latin typeface="BRADDON" charset="0"/>
                <a:sym typeface="BRADDON" charset="0"/>
              </a:rPr>
              <a:t>Touring Historical Sites of the Restoration Movement</a:t>
            </a:r>
          </a:p>
        </p:txBody>
      </p:sp>
      <p:sp>
        <p:nvSpPr>
          <p:cNvPr id="160772" name="Rectangle 3"/>
          <p:cNvSpPr>
            <a:spLocks noChangeArrowheads="1"/>
          </p:cNvSpPr>
          <p:nvPr>
            <p:ph type="body" idx="1"/>
          </p:nvPr>
        </p:nvSpPr>
        <p:spPr>
          <a:xfrm>
            <a:off x="965200" y="5753100"/>
            <a:ext cx="11074400" cy="1409700"/>
          </a:xfrm>
        </p:spPr>
        <p:txBody>
          <a:bodyPr/>
          <a:lstStyle/>
          <a:p>
            <a:pPr marL="0" indent="0" eaLnBrk="1" hangingPunct="1"/>
            <a:r>
              <a:rPr lang="en-US" altLang="en-US"/>
              <a:t>Hands-On Restoration Research</a:t>
            </a:r>
          </a:p>
        </p:txBody>
      </p:sp>
      <p:sp>
        <p:nvSpPr>
          <p:cNvPr id="160773" name="Rectangle 4"/>
          <p:cNvSpPr>
            <a:spLocks/>
          </p:cNvSpPr>
          <p:nvPr/>
        </p:nvSpPr>
        <p:spPr bwMode="auto">
          <a:xfrm>
            <a:off x="2593975" y="8610600"/>
            <a:ext cx="68595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TheRestorationMovement.com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-25400" y="-88900"/>
            <a:ext cx="13042900" cy="9918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>
            <p:ph type="title"/>
          </p:nvPr>
        </p:nvSpPr>
        <p:spPr>
          <a:xfrm>
            <a:off x="393700" y="7429500"/>
            <a:ext cx="4381500" cy="2082800"/>
          </a:xfrm>
        </p:spPr>
        <p:txBody>
          <a:bodyPr/>
          <a:lstStyle/>
          <a:p>
            <a:pPr eaLnBrk="1" hangingPunct="1"/>
            <a:r>
              <a:rPr lang="en-US" altLang="en-US">
                <a:latin typeface="Marker Felt" charset="0"/>
                <a:sym typeface="Marker Felt" charset="0"/>
              </a:rPr>
              <a:t>Cane Ridge, </a:t>
            </a:r>
            <a:r>
              <a:rPr lang="en-US" altLang="en-US">
                <a:latin typeface="Marker Felt" charset="0"/>
                <a:ea typeface="ヒラギノ明朝 ProN W3" charset="-128"/>
                <a:sym typeface="Marker Felt" charset="0"/>
              </a:rPr>
              <a:t/>
            </a:r>
            <a:br>
              <a:rPr lang="en-US" altLang="en-US">
                <a:latin typeface="Marker Felt" charset="0"/>
                <a:ea typeface="ヒラギノ明朝 ProN W3" charset="-128"/>
                <a:sym typeface="Marker Felt" charset="0"/>
              </a:rPr>
            </a:br>
            <a:r>
              <a:rPr lang="en-US" altLang="en-US">
                <a:latin typeface="Marker Felt" charset="0"/>
                <a:sym typeface="Marker Felt" charset="0"/>
              </a:rPr>
              <a:t>Kentucky</a:t>
            </a:r>
            <a:endParaRPr lang="en-US" altLang="en-US">
              <a:latin typeface="Marker Felt" charset="0"/>
              <a:ea typeface="ヒラギノ明朝 ProN W3" charset="-128"/>
              <a:sym typeface="Marker Felt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8" y="1765300"/>
            <a:ext cx="7231062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3" t="10832" r="30780" b="17915"/>
          <a:stretch>
            <a:fillRect/>
          </a:stretch>
        </p:blipFill>
        <p:spPr bwMode="auto">
          <a:xfrm>
            <a:off x="10274300" y="6527800"/>
            <a:ext cx="22637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492125"/>
            <a:ext cx="45593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74650"/>
            <a:ext cx="25273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t="11032" r="26718" b="15259"/>
          <a:stretch>
            <a:fillRect/>
          </a:stretch>
        </p:blipFill>
        <p:spPr bwMode="auto">
          <a:xfrm>
            <a:off x="10020300" y="3259138"/>
            <a:ext cx="2527300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18309" r="4530" b="22769"/>
          <a:stretch>
            <a:fillRect/>
          </a:stretch>
        </p:blipFill>
        <p:spPr bwMode="auto">
          <a:xfrm>
            <a:off x="3136900" y="304800"/>
            <a:ext cx="510540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533900"/>
            <a:ext cx="379571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3" t="15727" r="18124" b="24178"/>
          <a:stretch>
            <a:fillRect/>
          </a:stretch>
        </p:blipFill>
        <p:spPr bwMode="auto">
          <a:xfrm>
            <a:off x="5537200" y="7669213"/>
            <a:ext cx="2133600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3" t="19952" r="29843" b="19482"/>
          <a:stretch>
            <a:fillRect/>
          </a:stretch>
        </p:blipFill>
        <p:spPr bwMode="auto">
          <a:xfrm>
            <a:off x="7899400" y="6134100"/>
            <a:ext cx="2667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5753100"/>
            <a:ext cx="27098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>
            <p:ph type="title"/>
          </p:nvPr>
        </p:nvSpPr>
        <p:spPr>
          <a:xfrm>
            <a:off x="6578600" y="8470900"/>
            <a:ext cx="6362700" cy="1219200"/>
          </a:xfrm>
        </p:spPr>
        <p:txBody>
          <a:bodyPr/>
          <a:lstStyle/>
          <a:p>
            <a:pPr eaLnBrk="1" hangingPunct="1"/>
            <a:r>
              <a:rPr lang="en-US" altLang="en-US">
                <a:latin typeface="Papyrus" charset="0"/>
                <a:sym typeface="Papyrus" charset="0"/>
              </a:rPr>
              <a:t>Bethany,  WV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71700"/>
            <a:ext cx="812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696075"/>
            <a:ext cx="38481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481013"/>
            <a:ext cx="46228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9" r="25937" b="22066"/>
          <a:stretch>
            <a:fillRect/>
          </a:stretch>
        </p:blipFill>
        <p:spPr bwMode="auto">
          <a:xfrm>
            <a:off x="7751763" y="6049963"/>
            <a:ext cx="4694237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300" y="3200400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9425"/>
            <a:ext cx="35099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51163"/>
            <a:ext cx="2962275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6946900"/>
            <a:ext cx="253682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430213"/>
            <a:ext cx="3960812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804863"/>
            <a:ext cx="36703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ChangeArrowheads="1"/>
          </p:cNvSpPr>
          <p:nvPr>
            <p:ph type="title"/>
          </p:nvPr>
        </p:nvSpPr>
        <p:spPr>
          <a:xfrm>
            <a:off x="6578600" y="8470900"/>
            <a:ext cx="6362700" cy="1219200"/>
          </a:xfrm>
        </p:spPr>
        <p:txBody>
          <a:bodyPr/>
          <a:lstStyle/>
          <a:p>
            <a:pPr eaLnBrk="1" hangingPunct="1"/>
            <a:r>
              <a:rPr lang="en-US" altLang="en-US">
                <a:latin typeface="Papyrus" charset="0"/>
                <a:sym typeface="Papyrus" charset="0"/>
              </a:rPr>
              <a:t>God’s Acre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336800"/>
            <a:ext cx="812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6102" r="26405"/>
          <a:stretch>
            <a:fillRect/>
          </a:stretch>
        </p:blipFill>
        <p:spPr bwMode="auto">
          <a:xfrm>
            <a:off x="304800" y="6323013"/>
            <a:ext cx="21844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203200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t="17152" r="12857" b="26035"/>
          <a:stretch>
            <a:fillRect/>
          </a:stretch>
        </p:blipFill>
        <p:spPr bwMode="auto">
          <a:xfrm>
            <a:off x="2273300" y="7015163"/>
            <a:ext cx="204470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8" r="35780" b="19014"/>
          <a:stretch>
            <a:fillRect/>
          </a:stretch>
        </p:blipFill>
        <p:spPr bwMode="auto">
          <a:xfrm>
            <a:off x="419100" y="342900"/>
            <a:ext cx="2540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355600"/>
            <a:ext cx="45212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1" t="22977" r="17969" b="22978"/>
          <a:stretch>
            <a:fillRect/>
          </a:stretch>
        </p:blipFill>
        <p:spPr bwMode="auto">
          <a:xfrm>
            <a:off x="317500" y="2411413"/>
            <a:ext cx="21590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11458" b="31250"/>
          <a:stretch>
            <a:fillRect/>
          </a:stretch>
        </p:blipFill>
        <p:spPr bwMode="auto">
          <a:xfrm>
            <a:off x="7543800" y="6254750"/>
            <a:ext cx="50292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75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75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675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175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675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175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675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>
            <p:ph type="title"/>
          </p:nvPr>
        </p:nvSpPr>
        <p:spPr>
          <a:xfrm>
            <a:off x="241300" y="8064500"/>
            <a:ext cx="8991600" cy="1447800"/>
          </a:xfrm>
        </p:spPr>
        <p:txBody>
          <a:bodyPr/>
          <a:lstStyle/>
          <a:p>
            <a:pPr eaLnBrk="1" hangingPunct="1"/>
            <a:r>
              <a:rPr lang="en-US" altLang="en-US">
                <a:latin typeface="Papyrus" charset="0"/>
                <a:sym typeface="Papyrus" charset="0"/>
              </a:rPr>
              <a:t>Bethany College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197100"/>
            <a:ext cx="812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515938"/>
            <a:ext cx="45085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3860800"/>
            <a:ext cx="35306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71500"/>
            <a:ext cx="31369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17136" r="15625" b="22769"/>
          <a:stretch>
            <a:fillRect/>
          </a:stretch>
        </p:blipFill>
        <p:spPr bwMode="auto">
          <a:xfrm>
            <a:off x="381000" y="6019800"/>
            <a:ext cx="39274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4" r="156" b="5164"/>
          <a:stretch>
            <a:fillRect/>
          </a:stretch>
        </p:blipFill>
        <p:spPr bwMode="auto">
          <a:xfrm>
            <a:off x="3740150" y="355600"/>
            <a:ext cx="42243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31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3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4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>
            <p:ph type="title"/>
          </p:nvPr>
        </p:nvSpPr>
        <p:spPr>
          <a:xfrm>
            <a:off x="4203700" y="254000"/>
            <a:ext cx="8991600" cy="1447800"/>
          </a:xfrm>
        </p:spPr>
        <p:txBody>
          <a:bodyPr/>
          <a:lstStyle/>
          <a:p>
            <a:pPr eaLnBrk="1" hangingPunct="1"/>
            <a:r>
              <a:rPr lang="en-US" altLang="en-US">
                <a:latin typeface="Papyrus" charset="0"/>
                <a:sym typeface="Papyrus" charset="0"/>
              </a:rPr>
              <a:t>Around Bethany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2917" r="23280" b="17291"/>
          <a:stretch>
            <a:fillRect/>
          </a:stretch>
        </p:blipFill>
        <p:spPr bwMode="auto">
          <a:xfrm>
            <a:off x="9245600" y="6311900"/>
            <a:ext cx="331628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6338"/>
            <a:ext cx="44704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375400"/>
            <a:ext cx="44005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10399" r="9851" b="43399"/>
          <a:stretch>
            <a:fillRect/>
          </a:stretch>
        </p:blipFill>
        <p:spPr bwMode="auto">
          <a:xfrm>
            <a:off x="762000" y="3771900"/>
            <a:ext cx="4318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6934200"/>
            <a:ext cx="35480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4584700"/>
            <a:ext cx="33147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1689100"/>
            <a:ext cx="6910387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5148263"/>
            <a:ext cx="330200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975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75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475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975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475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900">
                <a:latin typeface="GentiumAlt" charset="0"/>
                <a:sym typeface="GentiumAlt" charset="0"/>
              </a:rPr>
              <a:t>Restoration Has Been Done All Around Us</a:t>
            </a:r>
          </a:p>
        </p:txBody>
      </p:sp>
      <p:sp>
        <p:nvSpPr>
          <p:cNvPr id="161795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endParaRPr lang="en-US" alt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7270750"/>
            <a:ext cx="27686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5630863"/>
            <a:ext cx="227330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4102100"/>
            <a:ext cx="470535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057400"/>
            <a:ext cx="28702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100" y="1765300"/>
            <a:ext cx="27686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7159625"/>
            <a:ext cx="39370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81600"/>
            <a:ext cx="3621088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00" y="3603625"/>
            <a:ext cx="30734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0" y="5216525"/>
            <a:ext cx="7620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300" y="7434263"/>
            <a:ext cx="287020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286000"/>
            <a:ext cx="3048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458913"/>
            <a:ext cx="122237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2027238"/>
            <a:ext cx="40386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>
                <a:latin typeface="Jazz LET" charset="0"/>
                <a:sym typeface="Jazz LET" charset="0"/>
              </a:rPr>
              <a:t>Travel With Me As We Walk  Where Saints Have Trod</a:t>
            </a:r>
            <a:endParaRPr lang="en-US" altLang="en-US" sz="5400">
              <a:latin typeface="Jazz LET" charset="0"/>
              <a:ea typeface="ヒラギノ明朝 ProN W3" charset="-128"/>
              <a:sym typeface="Jazz LET" charset="0"/>
            </a:endParaRPr>
          </a:p>
        </p:txBody>
      </p:sp>
      <p:sp>
        <p:nvSpPr>
          <p:cNvPr id="162819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endParaRPr lang="en-US" alt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2286000"/>
            <a:ext cx="22002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46300"/>
            <a:ext cx="1905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76850"/>
            <a:ext cx="18796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3275013"/>
            <a:ext cx="15113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784600"/>
            <a:ext cx="17907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096000"/>
            <a:ext cx="19050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2590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92600"/>
            <a:ext cx="31877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6311900"/>
            <a:ext cx="18669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4989513"/>
            <a:ext cx="275590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2309813"/>
            <a:ext cx="16652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6678613"/>
            <a:ext cx="147320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2127250"/>
            <a:ext cx="14478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"/>
          <p:cNvSpPr>
            <a:spLocks noChangeArrowheads="1"/>
          </p:cNvSpPr>
          <p:nvPr>
            <p:ph type="title"/>
          </p:nvPr>
        </p:nvSpPr>
        <p:spPr>
          <a:xfrm>
            <a:off x="965200" y="304800"/>
            <a:ext cx="11074400" cy="1612900"/>
          </a:xfrm>
        </p:spPr>
        <p:txBody>
          <a:bodyPr/>
          <a:lstStyle/>
          <a:p>
            <a:pPr eaLnBrk="1" hangingPunct="1"/>
            <a:r>
              <a:rPr lang="en-US" altLang="en-US" sz="4800"/>
              <a:t>28 CHURCH LEADERS Buried At Woodlawn Cemetery, Nashville</a:t>
            </a:r>
          </a:p>
        </p:txBody>
      </p:sp>
      <p:sp>
        <p:nvSpPr>
          <p:cNvPr id="163843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endParaRPr lang="en-US" alt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406900"/>
            <a:ext cx="409257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6921500"/>
            <a:ext cx="16637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 t="23701" r="25589" b="23341"/>
          <a:stretch>
            <a:fillRect/>
          </a:stretch>
        </p:blipFill>
        <p:spPr bwMode="auto">
          <a:xfrm>
            <a:off x="1701800" y="7594600"/>
            <a:ext cx="344328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1765300"/>
            <a:ext cx="20574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4113213"/>
            <a:ext cx="4279900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5391150"/>
            <a:ext cx="1803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359650"/>
            <a:ext cx="5588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4678363"/>
            <a:ext cx="19050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31371" r="41837" b="4851"/>
          <a:stretch>
            <a:fillRect/>
          </a:stretch>
        </p:blipFill>
        <p:spPr bwMode="auto">
          <a:xfrm>
            <a:off x="6248400" y="5473700"/>
            <a:ext cx="22606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78000"/>
            <a:ext cx="19050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24025"/>
            <a:ext cx="33909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0" y="1708150"/>
            <a:ext cx="18923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4038600"/>
            <a:ext cx="2432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138" y="6680200"/>
            <a:ext cx="286226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0" y="5105400"/>
            <a:ext cx="12763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044700"/>
            <a:ext cx="2125662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"/>
          <p:cNvSpPr>
            <a:spLocks noChangeArrowheads="1"/>
          </p:cNvSpPr>
          <p:nvPr>
            <p:ph type="title"/>
          </p:nvPr>
        </p:nvSpPr>
        <p:spPr>
          <a:xfrm>
            <a:off x="3810000" y="304800"/>
            <a:ext cx="8229600" cy="2082800"/>
          </a:xfrm>
        </p:spPr>
        <p:txBody>
          <a:bodyPr/>
          <a:lstStyle/>
          <a:p>
            <a:pPr eaLnBrk="1" hangingPunct="1"/>
            <a:r>
              <a:rPr lang="en-US" altLang="en-US" sz="4800">
                <a:latin typeface="Lucida Handwriting" charset="0"/>
                <a:sym typeface="Lucida Handwriting" charset="0"/>
              </a:rPr>
              <a:t>Disciples Of Christ </a:t>
            </a:r>
            <a:r>
              <a:rPr lang="en-US" altLang="en-US" sz="4800">
                <a:latin typeface="Lucida Handwriting" charset="0"/>
                <a:ea typeface="ヒラギノ明朝 ProN W3" charset="-128"/>
                <a:sym typeface="Lucida Handwriting" charset="0"/>
              </a:rPr>
              <a:t/>
            </a:r>
            <a:br>
              <a:rPr lang="en-US" altLang="en-US" sz="4800">
                <a:latin typeface="Lucida Handwriting" charset="0"/>
                <a:ea typeface="ヒラギノ明朝 ProN W3" charset="-128"/>
                <a:sym typeface="Lucida Handwriting" charset="0"/>
              </a:rPr>
            </a:br>
            <a:r>
              <a:rPr lang="en-US" altLang="en-US" sz="4800">
                <a:latin typeface="Lucida Handwriting" charset="0"/>
                <a:sym typeface="Lucida Handwriting" charset="0"/>
              </a:rPr>
              <a:t>Historical Society</a:t>
            </a:r>
            <a:endParaRPr lang="en-US" altLang="en-US" sz="4800">
              <a:latin typeface="Lucida Handwriting" charset="0"/>
              <a:ea typeface="ヒラギノ明朝 ProN W3" charset="-128"/>
              <a:sym typeface="Lucida Handwriting" charset="0"/>
            </a:endParaRPr>
          </a:p>
        </p:txBody>
      </p:sp>
      <p:sp>
        <p:nvSpPr>
          <p:cNvPr id="164867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endParaRPr lang="en-US" alt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7112000"/>
            <a:ext cx="2540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3505200"/>
            <a:ext cx="461168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4762500"/>
            <a:ext cx="6299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9182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5575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53975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74295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54356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0" y="2171700"/>
            <a:ext cx="27686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08000"/>
            <a:ext cx="384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59309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62992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146300"/>
            <a:ext cx="42560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"/>
          <p:cNvSpPr>
            <a:spLocks noChangeArrowheads="1"/>
          </p:cNvSpPr>
          <p:nvPr>
            <p:ph type="title"/>
          </p:nvPr>
        </p:nvSpPr>
        <p:spPr>
          <a:xfrm>
            <a:off x="965200" y="304800"/>
            <a:ext cx="11074400" cy="1612900"/>
          </a:xfrm>
        </p:spPr>
        <p:txBody>
          <a:bodyPr/>
          <a:lstStyle/>
          <a:p>
            <a:pPr eaLnBrk="1" hangingPunct="1"/>
            <a:r>
              <a:rPr lang="en-US" altLang="en-US" sz="4800"/>
              <a:t>18 Gospel Preachers Buried At Mt. Olivet Cemetery, Nashville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6802438"/>
            <a:ext cx="35560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t="4469" b="4781"/>
          <a:stretch>
            <a:fillRect/>
          </a:stretch>
        </p:blipFill>
        <p:spPr bwMode="auto">
          <a:xfrm>
            <a:off x="8636000" y="6242050"/>
            <a:ext cx="387826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6629400"/>
            <a:ext cx="13081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8812" r="20114" b="7661"/>
          <a:stretch>
            <a:fillRect/>
          </a:stretch>
        </p:blipFill>
        <p:spPr bwMode="auto">
          <a:xfrm>
            <a:off x="11049000" y="5740400"/>
            <a:ext cx="13208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5854700"/>
            <a:ext cx="25908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087938"/>
            <a:ext cx="19812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371600"/>
            <a:ext cx="11731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830513"/>
            <a:ext cx="28829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1689100"/>
            <a:ext cx="2439988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39490" r="25690" b="636"/>
          <a:stretch>
            <a:fillRect/>
          </a:stretch>
        </p:blipFill>
        <p:spPr bwMode="auto">
          <a:xfrm>
            <a:off x="9728200" y="3690938"/>
            <a:ext cx="26670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2117725"/>
            <a:ext cx="26543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2971800"/>
            <a:ext cx="14859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1739900"/>
            <a:ext cx="3014662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3935413"/>
            <a:ext cx="1397000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t="17291" r="29640" b="43787"/>
          <a:stretch>
            <a:fillRect/>
          </a:stretch>
        </p:blipFill>
        <p:spPr bwMode="auto">
          <a:xfrm>
            <a:off x="1714500" y="4019550"/>
            <a:ext cx="23749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4021138"/>
            <a:ext cx="1498600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>
            <p:ph type="title"/>
          </p:nvPr>
        </p:nvSpPr>
        <p:spPr>
          <a:xfrm>
            <a:off x="965200" y="317500"/>
            <a:ext cx="11074400" cy="2082800"/>
          </a:xfrm>
        </p:spPr>
        <p:txBody>
          <a:bodyPr/>
          <a:lstStyle/>
          <a:p>
            <a:pPr eaLnBrk="1" hangingPunct="1"/>
            <a:r>
              <a:rPr lang="en-US" altLang="en-US">
                <a:latin typeface="Goudy Old Style" charset="0"/>
                <a:sym typeface="Goudy Old Style" charset="0"/>
              </a:rPr>
              <a:t>Lexington, Kentucky</a:t>
            </a:r>
            <a:endParaRPr lang="en-US" altLang="en-US">
              <a:latin typeface="Goudy Old Style" charset="0"/>
              <a:ea typeface="ヒラギノ明朝 ProN W3" charset="-128"/>
              <a:sym typeface="Goudy Old Style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06900"/>
            <a:ext cx="47625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0000" r="20000" b="20000"/>
          <a:stretch>
            <a:fillRect/>
          </a:stretch>
        </p:blipFill>
        <p:spPr bwMode="auto">
          <a:xfrm>
            <a:off x="2882900" y="7654925"/>
            <a:ext cx="23241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54864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118100" y="5327650"/>
            <a:ext cx="2628900" cy="3454400"/>
            <a:chOff x="0" y="0"/>
            <a:chExt cx="1656" cy="2176"/>
          </a:xfrm>
        </p:grpSpPr>
        <p:pic>
          <p:nvPicPr>
            <p:cNvPr id="166935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9"/>
              <a:ext cx="1656" cy="1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936" name="Rectangle 7"/>
            <p:cNvSpPr>
              <a:spLocks/>
            </p:cNvSpPr>
            <p:nvPr/>
          </p:nvSpPr>
          <p:spPr bwMode="auto">
            <a:xfrm>
              <a:off x="198" y="0"/>
              <a:ext cx="1020" cy="2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37931725" indent="-37474525"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srgbClr val="FAFEFD"/>
                  </a:solidFill>
                  <a:latin typeface="필기체" charset="-127"/>
                  <a:ea typeface="필기체" charset="-127"/>
                  <a:sym typeface="필기체" charset="-127"/>
                </a:rPr>
                <a:t>College Of </a:t>
              </a:r>
            </a:p>
            <a:p>
              <a:pPr eaLnBrk="1" hangingPunct="1"/>
              <a:endParaRPr lang="en-US" altLang="en-US" sz="2400">
                <a:solidFill>
                  <a:srgbClr val="FAFEFD"/>
                </a:solidFill>
                <a:latin typeface="필기체" charset="-127"/>
                <a:ea typeface="필기체" charset="-127"/>
                <a:sym typeface="필기체" charset="-127"/>
              </a:endParaRPr>
            </a:p>
            <a:p>
              <a:pPr eaLnBrk="1" hangingPunct="1"/>
              <a:endParaRPr lang="en-US" altLang="en-US" sz="2400">
                <a:solidFill>
                  <a:srgbClr val="FAFEFD"/>
                </a:solidFill>
                <a:latin typeface="필기체" charset="-127"/>
                <a:ea typeface="필기체" charset="-127"/>
                <a:sym typeface="필기체" charset="-127"/>
              </a:endParaRPr>
            </a:p>
            <a:p>
              <a:pPr eaLnBrk="1" hangingPunct="1"/>
              <a:endParaRPr lang="en-US" altLang="en-US" sz="2400">
                <a:solidFill>
                  <a:srgbClr val="FAFEFD"/>
                </a:solidFill>
                <a:latin typeface="필기체" charset="-127"/>
                <a:ea typeface="필기체" charset="-127"/>
                <a:sym typeface="필기체" charset="-127"/>
              </a:endParaRPr>
            </a:p>
            <a:p>
              <a:pPr eaLnBrk="1" hangingPunct="1"/>
              <a:endParaRPr lang="en-US" altLang="en-US" sz="2400">
                <a:solidFill>
                  <a:srgbClr val="FAFEFD"/>
                </a:solidFill>
                <a:latin typeface="필기체" charset="-127"/>
                <a:ea typeface="필기체" charset="-127"/>
                <a:sym typeface="필기체" charset="-127"/>
              </a:endParaRPr>
            </a:p>
            <a:p>
              <a:pPr eaLnBrk="1" hangingPunct="1"/>
              <a:r>
                <a:rPr lang="en-US" altLang="en-US" sz="2400">
                  <a:solidFill>
                    <a:srgbClr val="FAFEFD"/>
                  </a:solidFill>
                  <a:latin typeface="필기체" charset="-127"/>
                  <a:ea typeface="필기체" charset="-127"/>
                  <a:sym typeface="필기체" charset="-127"/>
                </a:rPr>
                <a:t/>
              </a:r>
              <a:br>
                <a:rPr lang="en-US" altLang="en-US" sz="2400">
                  <a:solidFill>
                    <a:srgbClr val="FAFEFD"/>
                  </a:solidFill>
                  <a:latin typeface="필기체" charset="-127"/>
                  <a:ea typeface="필기체" charset="-127"/>
                  <a:sym typeface="필기체" charset="-127"/>
                </a:rPr>
              </a:br>
              <a:endParaRPr lang="en-US" altLang="en-US" sz="2400">
                <a:solidFill>
                  <a:srgbClr val="FAFEFD"/>
                </a:solidFill>
                <a:latin typeface="필기체" charset="-127"/>
                <a:ea typeface="필기체" charset="-127"/>
                <a:sym typeface="필기체" charset="-127"/>
              </a:endParaRPr>
            </a:p>
            <a:p>
              <a:pPr eaLnBrk="1" hangingPunct="1"/>
              <a:endParaRPr lang="en-US" altLang="en-US" sz="2400">
                <a:solidFill>
                  <a:srgbClr val="FAFEFD"/>
                </a:solidFill>
                <a:latin typeface="필기체" charset="-127"/>
                <a:ea typeface="필기체" charset="-127"/>
                <a:sym typeface="필기체" charset="-127"/>
              </a:endParaRPr>
            </a:p>
            <a:p>
              <a:pPr eaLnBrk="1" hangingPunct="1"/>
              <a:endParaRPr lang="en-US" altLang="en-US" sz="2400">
                <a:solidFill>
                  <a:srgbClr val="FAFEFD"/>
                </a:solidFill>
                <a:latin typeface="필기체" charset="-127"/>
                <a:ea typeface="필기체" charset="-127"/>
                <a:sym typeface="필기체" charset="-127"/>
              </a:endParaRPr>
            </a:p>
            <a:p>
              <a:pPr eaLnBrk="1" hangingPunct="1"/>
              <a:endParaRPr lang="en-US" altLang="en-US" sz="2400">
                <a:solidFill>
                  <a:srgbClr val="FAFEFD"/>
                </a:solidFill>
                <a:latin typeface="필기체" charset="-127"/>
                <a:ea typeface="필기체" charset="-127"/>
                <a:sym typeface="필기체" charset="-127"/>
              </a:endParaRPr>
            </a:p>
            <a:p>
              <a:pPr eaLnBrk="1" hangingPunct="1"/>
              <a:r>
                <a:rPr lang="en-US" altLang="en-US" sz="2400">
                  <a:solidFill>
                    <a:srgbClr val="FAFEFD"/>
                  </a:solidFill>
                  <a:latin typeface="필기체" charset="-127"/>
                  <a:ea typeface="필기체" charset="-127"/>
                  <a:sym typeface="필기체" charset="-127"/>
                </a:rPr>
                <a:t>The Bible</a:t>
              </a:r>
            </a:p>
          </p:txBody>
        </p:sp>
      </p:grp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8204200"/>
            <a:ext cx="10302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5130800"/>
            <a:ext cx="9017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39713" y="6405563"/>
            <a:ext cx="2278062" cy="3005137"/>
            <a:chOff x="0" y="0"/>
            <a:chExt cx="1434" cy="1892"/>
          </a:xfrm>
        </p:grpSpPr>
        <p:pic>
          <p:nvPicPr>
            <p:cNvPr id="166933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" y="0"/>
              <a:ext cx="1328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934" name="Rectangle 12"/>
            <p:cNvSpPr>
              <a:spLocks/>
            </p:cNvSpPr>
            <p:nvPr/>
          </p:nvSpPr>
          <p:spPr bwMode="auto">
            <a:xfrm>
              <a:off x="0" y="1621"/>
              <a:ext cx="143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37931725" indent="-37474525"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srgbClr val="FAFEFD"/>
                  </a:solidFill>
                  <a:latin typeface="필기체" charset="-127"/>
                  <a:ea typeface="필기체" charset="-127"/>
                  <a:sym typeface="필기체" charset="-127"/>
                </a:rPr>
                <a:t>Jefferson Davis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8764588" y="1841500"/>
            <a:ext cx="3911600" cy="3276600"/>
            <a:chOff x="0" y="0"/>
            <a:chExt cx="2464" cy="2064"/>
          </a:xfrm>
        </p:grpSpPr>
        <p:pic>
          <p:nvPicPr>
            <p:cNvPr id="166931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0"/>
              <a:ext cx="2160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932" name="Rectangle 15"/>
            <p:cNvSpPr>
              <a:spLocks/>
            </p:cNvSpPr>
            <p:nvPr/>
          </p:nvSpPr>
          <p:spPr bwMode="auto">
            <a:xfrm>
              <a:off x="0" y="1752"/>
              <a:ext cx="2464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37931725" indent="-37474525"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srgbClr val="FAFEFD"/>
                  </a:solidFill>
                  <a:latin typeface="필기체" charset="-127"/>
                  <a:ea typeface="필기체" charset="-127"/>
                  <a:sym typeface="필기체" charset="-127"/>
                </a:rPr>
                <a:t>Broadway Christian Church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5435600" y="1803400"/>
            <a:ext cx="3911600" cy="3162300"/>
            <a:chOff x="0" y="0"/>
            <a:chExt cx="2464" cy="1992"/>
          </a:xfrm>
        </p:grpSpPr>
        <p:pic>
          <p:nvPicPr>
            <p:cNvPr id="166929" name="Picture 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" y="0"/>
              <a:ext cx="1122" cy="1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930" name="Rectangle 18"/>
            <p:cNvSpPr>
              <a:spLocks/>
            </p:cNvSpPr>
            <p:nvPr/>
          </p:nvSpPr>
          <p:spPr bwMode="auto">
            <a:xfrm>
              <a:off x="0" y="1384"/>
              <a:ext cx="2464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37931725" indent="-37474525"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srgbClr val="FAFEFD"/>
                  </a:solidFill>
                  <a:latin typeface="필기체" charset="-127"/>
                  <a:ea typeface="필기체" charset="-127"/>
                  <a:sym typeface="필기체" charset="-127"/>
                </a:rPr>
                <a:t>Hill Street</a:t>
              </a:r>
              <a:br>
                <a:rPr lang="en-US" altLang="en-US" sz="2400">
                  <a:solidFill>
                    <a:srgbClr val="FAFEFD"/>
                  </a:solidFill>
                  <a:latin typeface="필기체" charset="-127"/>
                  <a:ea typeface="필기체" charset="-127"/>
                  <a:sym typeface="필기체" charset="-127"/>
                </a:rPr>
              </a:br>
              <a:r>
                <a:rPr lang="en-US" altLang="en-US" sz="2400">
                  <a:solidFill>
                    <a:srgbClr val="FAFEFD"/>
                  </a:solidFill>
                  <a:latin typeface="필기체" charset="-127"/>
                  <a:ea typeface="필기체" charset="-127"/>
                  <a:sym typeface="필기체" charset="-127"/>
                </a:rPr>
                <a:t>Church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647700" y="1828800"/>
            <a:ext cx="5486400" cy="2922588"/>
            <a:chOff x="0" y="0"/>
            <a:chExt cx="3456" cy="1841"/>
          </a:xfrm>
        </p:grpSpPr>
        <p:pic>
          <p:nvPicPr>
            <p:cNvPr id="166927" name="Picture 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36" cy="1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928" name="Rectangle 21"/>
            <p:cNvSpPr>
              <a:spLocks/>
            </p:cNvSpPr>
            <p:nvPr/>
          </p:nvSpPr>
          <p:spPr bwMode="auto">
            <a:xfrm>
              <a:off x="1568" y="1295"/>
              <a:ext cx="188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37931725" indent="-37474525"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eaLnBrk="0" hangingPunct="0"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EBCD9C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srgbClr val="FAFEFD"/>
                  </a:solidFill>
                  <a:latin typeface="필기체" charset="-127"/>
                  <a:ea typeface="필기체" charset="-127"/>
                  <a:sym typeface="필기체" charset="-127"/>
                </a:rPr>
                <a:t>Lexington Cemetery</a:t>
              </a:r>
            </a:p>
          </p:txBody>
        </p:sp>
      </p:grpSp>
      <p:pic>
        <p:nvPicPr>
          <p:cNvPr id="20502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600" y="5334000"/>
            <a:ext cx="11684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t="33130" r="24205" b="8511"/>
          <a:stretch>
            <a:fillRect/>
          </a:stretch>
        </p:blipFill>
        <p:spPr bwMode="auto">
          <a:xfrm>
            <a:off x="4013200" y="1822450"/>
            <a:ext cx="24384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82600"/>
            <a:ext cx="812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 noChangeArrowheads="1"/>
          </p:cNvSpPr>
          <p:nvPr>
            <p:ph type="title"/>
          </p:nvPr>
        </p:nvSpPr>
        <p:spPr>
          <a:xfrm>
            <a:off x="4445000" y="4724400"/>
            <a:ext cx="5105400" cy="2463800"/>
          </a:xfrm>
        </p:spPr>
        <p:txBody>
          <a:bodyPr/>
          <a:lstStyle/>
          <a:p>
            <a:pPr eaLnBrk="1" hangingPunct="1"/>
            <a:r>
              <a:rPr lang="en-US" altLang="en-US">
                <a:latin typeface="Mistral" charset="0"/>
                <a:sym typeface="Mistral" charset="0"/>
              </a:rPr>
              <a:t>Lexington Cemetery</a:t>
            </a:r>
            <a:endParaRPr lang="en-US" altLang="en-US">
              <a:latin typeface="Mistral" charset="0"/>
              <a:ea typeface="ヒラギノ明朝 ProN W3" charset="-128"/>
              <a:sym typeface="Mistral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36813"/>
            <a:ext cx="3949700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40140" r="35780"/>
          <a:stretch>
            <a:fillRect/>
          </a:stretch>
        </p:blipFill>
        <p:spPr bwMode="auto">
          <a:xfrm>
            <a:off x="406400" y="1076325"/>
            <a:ext cx="24384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596900"/>
            <a:ext cx="35306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82550"/>
            <a:ext cx="34036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361950"/>
            <a:ext cx="12192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265738"/>
            <a:ext cx="41656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161213"/>
            <a:ext cx="4673600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363" y="7758113"/>
            <a:ext cx="2959100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6102" r="37656" b="233"/>
          <a:stretch>
            <a:fillRect/>
          </a:stretch>
        </p:blipFill>
        <p:spPr bwMode="auto">
          <a:xfrm>
            <a:off x="10693400" y="2222500"/>
            <a:ext cx="20193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0" y="3213100"/>
            <a:ext cx="13255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Rectangle 13"/>
          <p:cNvSpPr>
            <a:spLocks/>
          </p:cNvSpPr>
          <p:nvPr/>
        </p:nvSpPr>
        <p:spPr bwMode="auto">
          <a:xfrm>
            <a:off x="11425238" y="6565900"/>
            <a:ext cx="10636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6FDFE"/>
                </a:solidFill>
                <a:latin typeface="Arial" charset="0"/>
                <a:sym typeface="Arial" charset="0"/>
              </a:rPr>
              <a:t>John T. </a:t>
            </a:r>
            <a:br>
              <a:rPr lang="en-US" altLang="en-US" sz="1800">
                <a:solidFill>
                  <a:srgbClr val="F6FDFE"/>
                </a:solidFill>
                <a:latin typeface="Arial" charset="0"/>
                <a:sym typeface="Arial" charset="0"/>
              </a:rPr>
            </a:br>
            <a:r>
              <a:rPr lang="en-US" altLang="en-US" sz="1800">
                <a:solidFill>
                  <a:srgbClr val="F6FDFE"/>
                </a:solidFill>
                <a:latin typeface="Arial" charset="0"/>
                <a:sym typeface="Arial" charset="0"/>
              </a:rPr>
              <a:t>Johnson</a:t>
            </a:r>
          </a:p>
        </p:txBody>
      </p:sp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6832600"/>
            <a:ext cx="2532062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7759700"/>
            <a:ext cx="99218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7835900"/>
            <a:ext cx="1144588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3537" r="15096" b="77115"/>
          <a:stretch>
            <a:fillRect/>
          </a:stretch>
        </p:blipFill>
        <p:spPr bwMode="auto">
          <a:xfrm>
            <a:off x="374650" y="8126413"/>
            <a:ext cx="30861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2527300"/>
            <a:ext cx="370205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  <p:bldP spid="2151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54200"/>
            <a:ext cx="812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ChangeArrowheads="1"/>
          </p:cNvSpPr>
          <p:nvPr>
            <p:ph type="title"/>
          </p:nvPr>
        </p:nvSpPr>
        <p:spPr>
          <a:xfrm>
            <a:off x="965200" y="152400"/>
            <a:ext cx="11074400" cy="1168400"/>
          </a:xfrm>
        </p:spPr>
        <p:txBody>
          <a:bodyPr/>
          <a:lstStyle/>
          <a:p>
            <a:pPr eaLnBrk="1" hangingPunct="1"/>
            <a:r>
              <a:rPr lang="en-US" altLang="en-US">
                <a:latin typeface="Harrington" charset="0"/>
                <a:sym typeface="Harrington" charset="0"/>
              </a:rPr>
              <a:t>Midway</a:t>
            </a:r>
            <a:r>
              <a:rPr lang="en-US" altLang="en-US"/>
              <a:t>/</a:t>
            </a:r>
            <a:r>
              <a:rPr lang="en-US" altLang="en-US">
                <a:latin typeface="Impact" charset="0"/>
                <a:sym typeface="Impact" charset="0"/>
              </a:rPr>
              <a:t>Frankfort, </a:t>
            </a:r>
            <a:r>
              <a:rPr lang="en-US" altLang="en-US">
                <a:latin typeface="Tahoma" charset="0"/>
                <a:sym typeface="Tahoma" charset="0"/>
              </a:rPr>
              <a:t>KY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757363"/>
            <a:ext cx="37766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144588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3822700"/>
            <a:ext cx="37766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69000"/>
            <a:ext cx="37973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7"/>
          <p:cNvSpPr>
            <a:spLocks/>
          </p:cNvSpPr>
          <p:nvPr/>
        </p:nvSpPr>
        <p:spPr bwMode="auto">
          <a:xfrm>
            <a:off x="214313" y="2152650"/>
            <a:ext cx="67627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M</a:t>
            </a:r>
            <a:b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</a:br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I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D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W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A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Y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11569700" y="374650"/>
            <a:ext cx="7874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F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R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A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n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k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f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o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r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t</a:t>
            </a: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11988800" y="2324100"/>
            <a:ext cx="7874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EBCD9C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C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e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m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e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t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a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r</a:t>
            </a:r>
          </a:p>
          <a:p>
            <a:pPr eaLnBrk="1" hangingPunct="1"/>
            <a:r>
              <a:rPr lang="en-US" altLang="en-US" sz="3600">
                <a:solidFill>
                  <a:srgbClr val="FBFEFE"/>
                </a:solidFill>
                <a:latin typeface="Stencil" charset="0"/>
                <a:sym typeface="Stencil" charset="0"/>
              </a:rPr>
              <a:t>y</a:t>
            </a:r>
          </a:p>
        </p:txBody>
      </p:sp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t="30516" r="23593" b="23004"/>
          <a:stretch>
            <a:fillRect/>
          </a:stretch>
        </p:blipFill>
        <p:spPr bwMode="auto">
          <a:xfrm>
            <a:off x="8102600" y="6769100"/>
            <a:ext cx="4508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62675" r="58281" b="17371"/>
          <a:stretch>
            <a:fillRect/>
          </a:stretch>
        </p:blipFill>
        <p:spPr bwMode="auto">
          <a:xfrm>
            <a:off x="10210800" y="8229600"/>
            <a:ext cx="2476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306513"/>
            <a:ext cx="3416300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1308100"/>
            <a:ext cx="4446587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2769" r="32500" b="33803"/>
          <a:stretch>
            <a:fillRect/>
          </a:stretch>
        </p:blipFill>
        <p:spPr bwMode="auto">
          <a:xfrm>
            <a:off x="3852863" y="7581900"/>
            <a:ext cx="37719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6845300"/>
            <a:ext cx="1795463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7" t="26289" r="16251" b="40140"/>
          <a:stretch>
            <a:fillRect/>
          </a:stretch>
        </p:blipFill>
        <p:spPr bwMode="auto">
          <a:xfrm>
            <a:off x="865188" y="8585200"/>
            <a:ext cx="27257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utoUpdateAnimBg="0"/>
      <p:bldP spid="22535" grpId="0" autoUpdateAnimBg="0"/>
      <p:bldP spid="22536" grpId="0" autoUpdateAnimBg="0"/>
      <p:bldP spid="22537" grpId="0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000000"/>
      </a:accent1>
      <a:accent2>
        <a:srgbClr val="333399"/>
      </a:accent2>
      <a:accent3>
        <a:srgbClr val="AAADB7"/>
      </a:accent3>
      <a:accent4>
        <a:srgbClr val="C9AF85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- Top Alt">
  <a:themeElements>
    <a:clrScheme name="">
      <a:dk1>
        <a:srgbClr val="AE2B21"/>
      </a:dk1>
      <a:lt1>
        <a:srgbClr val="51D4DE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E6EC"/>
      </a:accent3>
      <a:accent4>
        <a:srgbClr val="94231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Al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">
  <a:themeElements>
    <a:clrScheme name="">
      <a:dk1>
        <a:srgbClr val="AE2B21"/>
      </a:dk1>
      <a:lt1>
        <a:srgbClr val="51D4DE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E6EC"/>
      </a:accent3>
      <a:accent4>
        <a:srgbClr val="94231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BBE0E3"/>
      </a:accent1>
      <a:accent2>
        <a:srgbClr val="333399"/>
      </a:accent2>
      <a:accent3>
        <a:srgbClr val="AAADB7"/>
      </a:accent3>
      <a:accent4>
        <a:srgbClr val="C9AF8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BBE0E3"/>
      </a:accent1>
      <a:accent2>
        <a:srgbClr val="333399"/>
      </a:accent2>
      <a:accent3>
        <a:srgbClr val="AAADB7"/>
      </a:accent3>
      <a:accent4>
        <a:srgbClr val="C9AF8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BBE0E3"/>
      </a:accent1>
      <a:accent2>
        <a:srgbClr val="333399"/>
      </a:accent2>
      <a:accent3>
        <a:srgbClr val="AAADB7"/>
      </a:accent3>
      <a:accent4>
        <a:srgbClr val="C9AF8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 - Left">
  <a:themeElements>
    <a:clrScheme name="">
      <a:dk1>
        <a:srgbClr val="AE2B21"/>
      </a:dk1>
      <a:lt1>
        <a:srgbClr val="51D4DE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E6EC"/>
      </a:accent3>
      <a:accent4>
        <a:srgbClr val="94231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, Bullets &amp; Photo">
  <a:themeElements>
    <a:clrScheme name="">
      <a:dk1>
        <a:srgbClr val="AE2B21"/>
      </a:dk1>
      <a:lt1>
        <a:srgbClr val="51D4DE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E6EC"/>
      </a:accent3>
      <a:accent4>
        <a:srgbClr val="94231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 - Right">
  <a:themeElements>
    <a:clrScheme name="">
      <a:dk1>
        <a:srgbClr val="AE2B21"/>
      </a:dk1>
      <a:lt1>
        <a:srgbClr val="51D4DE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E6EC"/>
      </a:accent3>
      <a:accent4>
        <a:srgbClr val="94231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BBE0E3"/>
      </a:accent1>
      <a:accent2>
        <a:srgbClr val="333399"/>
      </a:accent2>
      <a:accent3>
        <a:srgbClr val="AAADB7"/>
      </a:accent3>
      <a:accent4>
        <a:srgbClr val="C9AF8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BBE0E3"/>
      </a:accent1>
      <a:accent2>
        <a:srgbClr val="333399"/>
      </a:accent2>
      <a:accent3>
        <a:srgbClr val="AAADB7"/>
      </a:accent3>
      <a:accent4>
        <a:srgbClr val="C9AF8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Alt">
  <a:themeElements>
    <a:clrScheme name="">
      <a:dk1>
        <a:srgbClr val="AE2B21"/>
      </a:dk1>
      <a:lt1>
        <a:srgbClr val="51D4DE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E6EC"/>
      </a:accent3>
      <a:accent4>
        <a:srgbClr val="94231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Al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BBE0E3"/>
      </a:accent1>
      <a:accent2>
        <a:srgbClr val="333399"/>
      </a:accent2>
      <a:accent3>
        <a:srgbClr val="AAADB7"/>
      </a:accent3>
      <a:accent4>
        <a:srgbClr val="C9AF8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EBCD9C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103</Words>
  <Characters>0</Characters>
  <Application>Microsoft Macintosh PowerPoint</Application>
  <PresentationFormat>Custom</PresentationFormat>
  <Lines>0</Lines>
  <Paragraphs>54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14</vt:i4>
      </vt:variant>
    </vt:vector>
  </HeadingPairs>
  <TitlesOfParts>
    <vt:vector size="46" baseType="lpstr">
      <vt:lpstr>Gill Sans</vt:lpstr>
      <vt:lpstr>ヒラギノ角ゴ ProN W3</vt:lpstr>
      <vt:lpstr>Arial</vt:lpstr>
      <vt:lpstr>Calibri</vt:lpstr>
      <vt:lpstr>ＭＳ Ｐゴシック</vt:lpstr>
      <vt:lpstr>BRADDON</vt:lpstr>
      <vt:lpstr>GentiumAlt</vt:lpstr>
      <vt:lpstr>Jazz LET</vt:lpstr>
      <vt:lpstr>ヒラギノ明朝 ProN W3</vt:lpstr>
      <vt:lpstr>Lucida Handwriting</vt:lpstr>
      <vt:lpstr>Goudy Old Style</vt:lpstr>
      <vt:lpstr>필기체</vt:lpstr>
      <vt:lpstr>Mistral</vt:lpstr>
      <vt:lpstr>Harrington</vt:lpstr>
      <vt:lpstr>Impact</vt:lpstr>
      <vt:lpstr>Tahoma</vt:lpstr>
      <vt:lpstr>Stencil</vt:lpstr>
      <vt:lpstr>Marker Felt</vt:lpstr>
      <vt:lpstr>Papyrus</vt:lpstr>
      <vt:lpstr>Title &amp; Subtitle</vt:lpstr>
      <vt:lpstr>Title &amp; Bullets</vt:lpstr>
      <vt:lpstr>Title &amp; Bullets - Left</vt:lpstr>
      <vt:lpstr>Title, Bullets &amp; Photo</vt:lpstr>
      <vt:lpstr>Title &amp; Bullets - Right</vt:lpstr>
      <vt:lpstr>Title - Top</vt:lpstr>
      <vt:lpstr>Title - Center</vt:lpstr>
      <vt:lpstr>Title &amp; Bullets Alt</vt:lpstr>
      <vt:lpstr>Photo - Horizontal</vt:lpstr>
      <vt:lpstr>Title - Top Alt</vt:lpstr>
      <vt:lpstr>Blank</vt:lpstr>
      <vt:lpstr>Bullets</vt:lpstr>
      <vt:lpstr>Title &amp; Bullets - 2 Column</vt:lpstr>
      <vt:lpstr>Touring Historical Sites of the Restoration Movement</vt:lpstr>
      <vt:lpstr>Restoration Has Been Done All Around Us</vt:lpstr>
      <vt:lpstr>Travel With Me As We Walk  Where Saints Have Trod</vt:lpstr>
      <vt:lpstr>28 CHURCH LEADERS Buried At Woodlawn Cemetery, Nashville</vt:lpstr>
      <vt:lpstr>Disciples Of Christ  Historical Society</vt:lpstr>
      <vt:lpstr>18 Gospel Preachers Buried At Mt. Olivet Cemetery, Nashville</vt:lpstr>
      <vt:lpstr>Lexington, Kentucky</vt:lpstr>
      <vt:lpstr>Lexington Cemetery</vt:lpstr>
      <vt:lpstr>Midway/Frankfort, KY</vt:lpstr>
      <vt:lpstr>Cane Ridge,  Kentucky</vt:lpstr>
      <vt:lpstr>Bethany,  WV</vt:lpstr>
      <vt:lpstr>God’s Acre</vt:lpstr>
      <vt:lpstr>Bethany College</vt:lpstr>
      <vt:lpstr>Around Bethany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Touring Historical Sites of the Restoration Movement</dc:title>
  <dc:subject/>
  <dc:creator/>
  <cp:keywords/>
  <dc:description/>
  <cp:lastModifiedBy>Scott Harp</cp:lastModifiedBy>
  <cp:revision>1</cp:revision>
  <dcterms:modified xsi:type="dcterms:W3CDTF">2018-01-15T14:05:22Z</dcterms:modified>
</cp:coreProperties>
</file>