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9"/>
  </p:notesMasterIdLst>
  <p:sldIdLst>
    <p:sldId id="256" r:id="rId2"/>
    <p:sldId id="257" r:id="rId3"/>
    <p:sldId id="258" r:id="rId4"/>
    <p:sldId id="260" r:id="rId5"/>
    <p:sldId id="262" r:id="rId6"/>
    <p:sldId id="270" r:id="rId7"/>
    <p:sldId id="263" r:id="rId8"/>
    <p:sldId id="264" r:id="rId9"/>
    <p:sldId id="259" r:id="rId10"/>
    <p:sldId id="261" r:id="rId11"/>
    <p:sldId id="265" r:id="rId12"/>
    <p:sldId id="266" r:id="rId13"/>
    <p:sldId id="267" r:id="rId14"/>
    <p:sldId id="268" r:id="rId15"/>
    <p:sldId id="271" r:id="rId16"/>
    <p:sldId id="269" r:id="rId17"/>
    <p:sldId id="272" r:id="rId18"/>
    <p:sldId id="274" r:id="rId19"/>
    <p:sldId id="275" r:id="rId20"/>
    <p:sldId id="273" r:id="rId21"/>
    <p:sldId id="277" r:id="rId22"/>
    <p:sldId id="276" r:id="rId23"/>
    <p:sldId id="278" r:id="rId24"/>
    <p:sldId id="279" r:id="rId25"/>
    <p:sldId id="280" r:id="rId26"/>
    <p:sldId id="281" r:id="rId27"/>
    <p:sldId id="28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304"/>
  </p:normalViewPr>
  <p:slideViewPr>
    <p:cSldViewPr>
      <p:cViewPr varScale="1">
        <p:scale>
          <a:sx n="70" d="100"/>
          <a:sy n="70" d="100"/>
        </p:scale>
        <p:origin x="181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AB5817-50E8-C745-B98C-7180ADBA24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124F51-15E9-774A-9CE2-1986C96E793D}"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02C958-80D6-E44C-8D74-7F63AB13BC87}"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F719BE-9D81-224E-9913-0768720EE946}"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EEC285-BB0C-5640-8FEB-6C9B9A4854AB}"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F43E9E-EA00-E844-933F-6270A58DAB1F}"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18D98C-0824-164C-BFEE-8B40F193D2C7}"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C2C6E1-52CE-CF4F-9E5D-BA85B40B4F86}"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2138D6-9490-744A-B5EF-747DC2EC4256}"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7024A1-85C7-AF43-AD5E-635EC33CF241}"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D3F2FB-A0D9-B241-AFEC-BAE44FA03681}"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7BAA99-46EF-624B-B5E9-0049681DB123}" type="slidenum">
              <a:rPr lang="en-US" altLang="en-US"/>
              <a:pPr eaLnBrk="1" hangingPunct="1"/>
              <a:t>19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Smith took the Acworth church bell and escaped to Jonesboro. When Sherman came to Jonesboro the bell was taken and beaten upon by the northern forces. It was beat on so much that the people begged for it to stop. Finally a request was made for the bell to be returned. </a:t>
            </a:r>
          </a:p>
          <a:p>
            <a:pPr eaLnBrk="1" hangingPunct="1"/>
            <a:r>
              <a:rPr lang="en-US" altLang="en-US"/>
              <a:t>Smith and family fled to Mitchell County, (down below Albany) 200 miles away to find safety. After war, returned to war-torn Acworth.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8469F1-23C7-5645-B54D-36D0DF11ED5B}"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37075F-2710-394A-B494-799F43460C2E}"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CD3A9B-C30C-6443-8993-91C63265B6DF}"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059804-AA56-0D49-93D7-285B0C894565}"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EF750E-0A82-5743-BE48-6C676AF3893F}"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2A07C5-FF1B-F941-97E8-85B5A5AAFC02}"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30230F-34F0-1D40-AA7E-562BDA05EEA5}"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48D1E-53AD-8B42-8ACD-87DE1F41C419}" type="slidenum">
              <a:rPr lang="en-US" altLang="en-US"/>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3362D2-8306-1D47-B1EB-6ACB00927CC0}" type="slidenum">
              <a:rPr lang="en-US" altLang="en-US"/>
              <a:pPr eaLnBrk="1" hangingPunct="1"/>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39BCE2-935C-3046-AACD-3059CE3AAE3D}" type="slidenum">
              <a:rPr lang="en-US" altLang="en-US"/>
              <a:pPr eaLnBrk="1" hangingPunct="1"/>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CC6A97-B5F8-CB4F-8E37-BDEF43A5F91B}" type="slidenum">
              <a:rPr lang="en-US" altLang="en-US"/>
              <a:pPr eaLnBrk="1" hangingPunct="1"/>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70C9BC-6F5B-CE41-A343-DE7FB487E8AD}"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BB4650-0567-3448-BA8D-045231D43823}"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2EC367-41A6-4446-BE20-D3BE232B3557}"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A4D783-C93B-D743-B8CF-BB3835562A57}" type="slidenum">
              <a:rPr lang="en-US" altLang="en-US"/>
              <a:pPr eaLnBrk="1" hangingPunct="1"/>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538B50-CF74-794A-936F-18BA007D17F6}"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10E44BF-B848-CA44-BAA1-CDABCFF18B77}" type="slidenum">
              <a:rPr lang="en-US" altLang="en-US"/>
              <a:pPr/>
              <a:t>‹#›</a:t>
            </a:fld>
            <a:endParaRPr lang="en-US" altLang="en-US"/>
          </a:p>
        </p:txBody>
      </p:sp>
    </p:spTree>
    <p:extLst>
      <p:ext uri="{BB962C8B-B14F-4D97-AF65-F5344CB8AC3E}">
        <p14:creationId xmlns:p14="http://schemas.microsoft.com/office/powerpoint/2010/main" val="7625622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79E651-0A06-074D-A59F-C4B099603C5A}" type="slidenum">
              <a:rPr lang="en-US" altLang="en-US"/>
              <a:pPr/>
              <a:t>‹#›</a:t>
            </a:fld>
            <a:endParaRPr lang="en-US" altLang="en-US"/>
          </a:p>
        </p:txBody>
      </p:sp>
    </p:spTree>
    <p:extLst>
      <p:ext uri="{BB962C8B-B14F-4D97-AF65-F5344CB8AC3E}">
        <p14:creationId xmlns:p14="http://schemas.microsoft.com/office/powerpoint/2010/main" val="198376126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BF3546-A0E3-ED45-82FC-1725229523C6}" type="slidenum">
              <a:rPr lang="en-US" altLang="en-US"/>
              <a:pPr/>
              <a:t>‹#›</a:t>
            </a:fld>
            <a:endParaRPr lang="en-US" altLang="en-US"/>
          </a:p>
        </p:txBody>
      </p:sp>
    </p:spTree>
    <p:extLst>
      <p:ext uri="{BB962C8B-B14F-4D97-AF65-F5344CB8AC3E}">
        <p14:creationId xmlns:p14="http://schemas.microsoft.com/office/powerpoint/2010/main" val="13918939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A13E6D-0E5E-3441-B0C6-4FC3AC594AB0}" type="slidenum">
              <a:rPr lang="en-US" altLang="en-US"/>
              <a:pPr/>
              <a:t>‹#›</a:t>
            </a:fld>
            <a:endParaRPr lang="en-US" altLang="en-US"/>
          </a:p>
        </p:txBody>
      </p:sp>
    </p:spTree>
    <p:extLst>
      <p:ext uri="{BB962C8B-B14F-4D97-AF65-F5344CB8AC3E}">
        <p14:creationId xmlns:p14="http://schemas.microsoft.com/office/powerpoint/2010/main" val="17381535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6E9DF5-CE26-8A4F-B27D-5A218E1CFE13}" type="slidenum">
              <a:rPr lang="en-US" altLang="en-US"/>
              <a:pPr/>
              <a:t>‹#›</a:t>
            </a:fld>
            <a:endParaRPr lang="en-US" altLang="en-US"/>
          </a:p>
        </p:txBody>
      </p:sp>
    </p:spTree>
    <p:extLst>
      <p:ext uri="{BB962C8B-B14F-4D97-AF65-F5344CB8AC3E}">
        <p14:creationId xmlns:p14="http://schemas.microsoft.com/office/powerpoint/2010/main" val="9271184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E8A139-35FF-4C4A-93E7-AC64D66C1FFA}" type="slidenum">
              <a:rPr lang="en-US" altLang="en-US"/>
              <a:pPr/>
              <a:t>‹#›</a:t>
            </a:fld>
            <a:endParaRPr lang="en-US" altLang="en-US"/>
          </a:p>
        </p:txBody>
      </p:sp>
    </p:spTree>
    <p:extLst>
      <p:ext uri="{BB962C8B-B14F-4D97-AF65-F5344CB8AC3E}">
        <p14:creationId xmlns:p14="http://schemas.microsoft.com/office/powerpoint/2010/main" val="20867369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3F612BE-0A64-FC45-BDF3-0380DD6912C4}" type="slidenum">
              <a:rPr lang="en-US" altLang="en-US"/>
              <a:pPr/>
              <a:t>‹#›</a:t>
            </a:fld>
            <a:endParaRPr lang="en-US" altLang="en-US"/>
          </a:p>
        </p:txBody>
      </p:sp>
    </p:spTree>
    <p:extLst>
      <p:ext uri="{BB962C8B-B14F-4D97-AF65-F5344CB8AC3E}">
        <p14:creationId xmlns:p14="http://schemas.microsoft.com/office/powerpoint/2010/main" val="12316559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625038D-77DA-194F-8C84-3EB0C5E1487F}" type="slidenum">
              <a:rPr lang="en-US" altLang="en-US"/>
              <a:pPr/>
              <a:t>‹#›</a:t>
            </a:fld>
            <a:endParaRPr lang="en-US" altLang="en-US"/>
          </a:p>
        </p:txBody>
      </p:sp>
    </p:spTree>
    <p:extLst>
      <p:ext uri="{BB962C8B-B14F-4D97-AF65-F5344CB8AC3E}">
        <p14:creationId xmlns:p14="http://schemas.microsoft.com/office/powerpoint/2010/main" val="8466782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BF870A7-A997-3A4D-A20C-D659CEEA2C09}" type="slidenum">
              <a:rPr lang="en-US" altLang="en-US"/>
              <a:pPr/>
              <a:t>‹#›</a:t>
            </a:fld>
            <a:endParaRPr lang="en-US" altLang="en-US"/>
          </a:p>
        </p:txBody>
      </p:sp>
    </p:spTree>
    <p:extLst>
      <p:ext uri="{BB962C8B-B14F-4D97-AF65-F5344CB8AC3E}">
        <p14:creationId xmlns:p14="http://schemas.microsoft.com/office/powerpoint/2010/main" val="8941480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EC2FB5-DFCF-1C4F-ABED-294676FCD068}" type="slidenum">
              <a:rPr lang="en-US" altLang="en-US"/>
              <a:pPr/>
              <a:t>‹#›</a:t>
            </a:fld>
            <a:endParaRPr lang="en-US" altLang="en-US"/>
          </a:p>
        </p:txBody>
      </p:sp>
    </p:spTree>
    <p:extLst>
      <p:ext uri="{BB962C8B-B14F-4D97-AF65-F5344CB8AC3E}">
        <p14:creationId xmlns:p14="http://schemas.microsoft.com/office/powerpoint/2010/main" val="20039882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732CA2-BAE0-2D44-92C7-6624D37E1B1C}" type="slidenum">
              <a:rPr lang="en-US" altLang="en-US"/>
              <a:pPr/>
              <a:t>‹#›</a:t>
            </a:fld>
            <a:endParaRPr lang="en-US" altLang="en-US"/>
          </a:p>
        </p:txBody>
      </p:sp>
    </p:spTree>
    <p:extLst>
      <p:ext uri="{BB962C8B-B14F-4D97-AF65-F5344CB8AC3E}">
        <p14:creationId xmlns:p14="http://schemas.microsoft.com/office/powerpoint/2010/main" val="20439776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A58888-0D3B-BD46-B95C-69B4CD92047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5.png"/><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52400"/>
            <a:ext cx="7772400" cy="685800"/>
          </a:xfrm>
        </p:spPr>
        <p:txBody>
          <a:bodyPr/>
          <a:lstStyle/>
          <a:p>
            <a:pPr eaLnBrk="1" hangingPunct="1"/>
            <a:r>
              <a:rPr lang="en-US" altLang="en-US" sz="4000"/>
              <a:t>Restoration In Georgia</a:t>
            </a:r>
          </a:p>
        </p:txBody>
      </p:sp>
      <p:sp>
        <p:nvSpPr>
          <p:cNvPr id="2051" name="Rectangle 3"/>
          <p:cNvSpPr>
            <a:spLocks noGrp="1" noChangeArrowheads="1"/>
          </p:cNvSpPr>
          <p:nvPr>
            <p:ph type="subTitle" idx="1"/>
          </p:nvPr>
        </p:nvSpPr>
        <p:spPr/>
        <p:txBody>
          <a:bodyPr/>
          <a:lstStyle/>
          <a:p>
            <a:pPr eaLnBrk="1" hangingPunct="1"/>
            <a:endParaRPr lang="en-US" altLang="en-US"/>
          </a:p>
        </p:txBody>
      </p:sp>
      <p:pic>
        <p:nvPicPr>
          <p:cNvPr id="2052"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371600"/>
            <a:ext cx="40259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7"/>
          <p:cNvGrpSpPr>
            <a:grpSpLocks/>
          </p:cNvGrpSpPr>
          <p:nvPr/>
        </p:nvGrpSpPr>
        <p:grpSpPr bwMode="auto">
          <a:xfrm>
            <a:off x="7086600" y="3429000"/>
            <a:ext cx="1584325" cy="3201988"/>
            <a:chOff x="4416" y="2064"/>
            <a:chExt cx="998" cy="2017"/>
          </a:xfrm>
        </p:grpSpPr>
        <p:pic>
          <p:nvPicPr>
            <p:cNvPr id="2079" name="Picture 5" descr="dasher08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2064"/>
              <a:ext cx="99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p:cNvSpPr txBox="1">
              <a:spLocks noChangeArrowheads="1"/>
            </p:cNvSpPr>
            <p:nvPr/>
          </p:nvSpPr>
          <p:spPr bwMode="auto">
            <a:xfrm>
              <a:off x="4560" y="3504"/>
              <a:ext cx="72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Christian Herman Dasher</a:t>
              </a:r>
            </a:p>
          </p:txBody>
        </p:sp>
      </p:grpSp>
      <p:sp>
        <p:nvSpPr>
          <p:cNvPr id="2054" name="AutoShape 8"/>
          <p:cNvSpPr>
            <a:spLocks noChangeArrowheads="1"/>
          </p:cNvSpPr>
          <p:nvPr/>
        </p:nvSpPr>
        <p:spPr bwMode="auto">
          <a:xfrm>
            <a:off x="6096000" y="4495800"/>
            <a:ext cx="990600" cy="457200"/>
          </a:xfrm>
          <a:prstGeom prst="leftArrow">
            <a:avLst>
              <a:gd name="adj1" fmla="val 50000"/>
              <a:gd name="adj2" fmla="val 541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2055" name="Group 11"/>
          <p:cNvGrpSpPr>
            <a:grpSpLocks/>
          </p:cNvGrpSpPr>
          <p:nvPr/>
        </p:nvGrpSpPr>
        <p:grpSpPr bwMode="auto">
          <a:xfrm>
            <a:off x="7010400" y="228600"/>
            <a:ext cx="1989138" cy="2782888"/>
            <a:chOff x="4416" y="240"/>
            <a:chExt cx="1061" cy="1658"/>
          </a:xfrm>
        </p:grpSpPr>
        <p:pic>
          <p:nvPicPr>
            <p:cNvPr id="3" name="Picture 9" descr="D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 y="240"/>
              <a:ext cx="1061" cy="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 name="Text Box 10"/>
            <p:cNvSpPr txBox="1">
              <a:spLocks noChangeArrowheads="1"/>
            </p:cNvSpPr>
            <p:nvPr/>
          </p:nvSpPr>
          <p:spPr bwMode="auto">
            <a:xfrm>
              <a:off x="4512" y="1516"/>
              <a:ext cx="912"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Dr. Daniel Hook</a:t>
              </a:r>
            </a:p>
          </p:txBody>
        </p:sp>
      </p:grpSp>
      <p:sp>
        <p:nvSpPr>
          <p:cNvPr id="2056" name="AutoShape 12"/>
          <p:cNvSpPr>
            <a:spLocks noChangeArrowheads="1"/>
          </p:cNvSpPr>
          <p:nvPr/>
        </p:nvSpPr>
        <p:spPr bwMode="auto">
          <a:xfrm rot="-2482289">
            <a:off x="5210175" y="2281238"/>
            <a:ext cx="1990725" cy="457200"/>
          </a:xfrm>
          <a:prstGeom prst="leftArrow">
            <a:avLst>
              <a:gd name="adj1" fmla="val 50000"/>
              <a:gd name="adj2" fmla="val 10885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2057" name="Group 15"/>
          <p:cNvGrpSpPr>
            <a:grpSpLocks/>
          </p:cNvGrpSpPr>
          <p:nvPr/>
        </p:nvGrpSpPr>
        <p:grpSpPr bwMode="auto">
          <a:xfrm>
            <a:off x="152400" y="838200"/>
            <a:ext cx="1870075" cy="2617788"/>
            <a:chOff x="144" y="528"/>
            <a:chExt cx="1178" cy="1649"/>
          </a:xfrm>
        </p:grpSpPr>
        <p:pic>
          <p:nvPicPr>
            <p:cNvPr id="2075" name="Picture 13" descr="smithnathan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 y="528"/>
              <a:ext cx="117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p:cNvSpPr txBox="1">
              <a:spLocks noChangeArrowheads="1"/>
            </p:cNvSpPr>
            <p:nvPr/>
          </p:nvSpPr>
          <p:spPr bwMode="auto">
            <a:xfrm>
              <a:off x="312" y="1773"/>
              <a:ext cx="9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Nathan W. Smith</a:t>
              </a:r>
            </a:p>
          </p:txBody>
        </p:sp>
      </p:grpSp>
      <p:grpSp>
        <p:nvGrpSpPr>
          <p:cNvPr id="2058" name="Group 18"/>
          <p:cNvGrpSpPr>
            <a:grpSpLocks/>
          </p:cNvGrpSpPr>
          <p:nvPr/>
        </p:nvGrpSpPr>
        <p:grpSpPr bwMode="auto">
          <a:xfrm>
            <a:off x="228600" y="4343400"/>
            <a:ext cx="1828800" cy="2043113"/>
            <a:chOff x="192" y="2736"/>
            <a:chExt cx="1152" cy="1287"/>
          </a:xfrm>
        </p:grpSpPr>
        <p:pic>
          <p:nvPicPr>
            <p:cNvPr id="2073" name="Picture 16" descr="HALLSH2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2736"/>
              <a:ext cx="1152"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 name="Text Box 17"/>
            <p:cNvSpPr txBox="1">
              <a:spLocks noChangeArrowheads="1"/>
            </p:cNvSpPr>
            <p:nvPr/>
          </p:nvSpPr>
          <p:spPr bwMode="auto">
            <a:xfrm>
              <a:off x="288" y="3792"/>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S.H. Hall</a:t>
              </a:r>
            </a:p>
          </p:txBody>
        </p:sp>
      </p:grpSp>
      <p:sp>
        <p:nvSpPr>
          <p:cNvPr id="2059" name="AutoShape 19"/>
          <p:cNvSpPr>
            <a:spLocks noChangeArrowheads="1"/>
          </p:cNvSpPr>
          <p:nvPr/>
        </p:nvSpPr>
        <p:spPr bwMode="auto">
          <a:xfrm rot="7568265">
            <a:off x="1481137" y="3548063"/>
            <a:ext cx="2219325" cy="457200"/>
          </a:xfrm>
          <a:prstGeom prst="leftArrow">
            <a:avLst>
              <a:gd name="adj1" fmla="val 50000"/>
              <a:gd name="adj2" fmla="val 12135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60" name="AutoShape 20"/>
          <p:cNvSpPr>
            <a:spLocks noChangeArrowheads="1"/>
          </p:cNvSpPr>
          <p:nvPr/>
        </p:nvSpPr>
        <p:spPr bwMode="auto">
          <a:xfrm rot="-8601663">
            <a:off x="1905000" y="1828800"/>
            <a:ext cx="1219200" cy="457200"/>
          </a:xfrm>
          <a:prstGeom prst="leftArrow">
            <a:avLst>
              <a:gd name="adj1" fmla="val 50000"/>
              <a:gd name="adj2" fmla="val 666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69" name="AutoShape 21"/>
          <p:cNvSpPr>
            <a:spLocks noChangeArrowheads="1"/>
          </p:cNvSpPr>
          <p:nvPr/>
        </p:nvSpPr>
        <p:spPr bwMode="auto">
          <a:xfrm>
            <a:off x="3168650" y="26670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070" name="Text Box 22"/>
          <p:cNvSpPr txBox="1">
            <a:spLocks noChangeArrowheads="1"/>
          </p:cNvSpPr>
          <p:nvPr/>
        </p:nvSpPr>
        <p:spPr bwMode="auto">
          <a:xfrm>
            <a:off x="2743200" y="2439988"/>
            <a:ext cx="958850" cy="366712"/>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
        <p:nvSpPr>
          <p:cNvPr id="2063" name="AutoShape 23"/>
          <p:cNvSpPr>
            <a:spLocks noChangeArrowheads="1"/>
          </p:cNvSpPr>
          <p:nvPr/>
        </p:nvSpPr>
        <p:spPr bwMode="auto">
          <a:xfrm>
            <a:off x="4514850" y="3130550"/>
            <a:ext cx="152400" cy="152400"/>
          </a:xfrm>
          <a:prstGeom prst="irregularSeal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72" name="Text Box 24"/>
          <p:cNvSpPr txBox="1">
            <a:spLocks noChangeArrowheads="1"/>
          </p:cNvSpPr>
          <p:nvPr/>
        </p:nvSpPr>
        <p:spPr bwMode="auto">
          <a:xfrm>
            <a:off x="4197350" y="2863850"/>
            <a:ext cx="933450" cy="641350"/>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Skull</a:t>
            </a:r>
            <a:br>
              <a:rPr lang="en-US" b="1">
                <a:effectLst>
                  <a:outerShdw blurRad="38100" dist="38100" dir="2700000" algn="tl">
                    <a:srgbClr val="C0C0C0"/>
                  </a:outerShdw>
                </a:effectLst>
              </a:rPr>
            </a:br>
            <a:r>
              <a:rPr lang="en-US" b="1">
                <a:effectLst>
                  <a:outerShdw blurRad="38100" dist="38100" dir="2700000" algn="tl">
                    <a:srgbClr val="C0C0C0"/>
                  </a:outerShdw>
                </a:effectLst>
              </a:rPr>
              <a:t>Shoals</a:t>
            </a:r>
          </a:p>
        </p:txBody>
      </p:sp>
      <p:sp>
        <p:nvSpPr>
          <p:cNvPr id="2065" name="Oval 25"/>
          <p:cNvSpPr>
            <a:spLocks noChangeArrowheads="1"/>
          </p:cNvSpPr>
          <p:nvPr/>
        </p:nvSpPr>
        <p:spPr bwMode="auto">
          <a:xfrm>
            <a:off x="5505450" y="323215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66" name="Text Box 26"/>
          <p:cNvSpPr txBox="1">
            <a:spLocks noChangeArrowheads="1"/>
          </p:cNvSpPr>
          <p:nvPr/>
        </p:nvSpPr>
        <p:spPr bwMode="auto">
          <a:xfrm>
            <a:off x="5149850" y="296545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Augusta</a:t>
            </a:r>
          </a:p>
        </p:txBody>
      </p:sp>
      <p:sp>
        <p:nvSpPr>
          <p:cNvPr id="2067" name="Oval 27"/>
          <p:cNvSpPr>
            <a:spLocks noChangeArrowheads="1"/>
          </p:cNvSpPr>
          <p:nvPr/>
        </p:nvSpPr>
        <p:spPr bwMode="auto">
          <a:xfrm>
            <a:off x="6007100" y="46863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76" name="Text Box 28"/>
          <p:cNvSpPr txBox="1">
            <a:spLocks noChangeArrowheads="1"/>
          </p:cNvSpPr>
          <p:nvPr/>
        </p:nvSpPr>
        <p:spPr bwMode="auto">
          <a:xfrm>
            <a:off x="4997450" y="4381500"/>
            <a:ext cx="1377950" cy="641350"/>
          </a:xfrm>
          <a:prstGeom prst="rect">
            <a:avLst/>
          </a:prstGeom>
          <a:noFill/>
          <a:ln w="9525">
            <a:noFill/>
            <a:miter lim="800000"/>
            <a:headEnd/>
            <a:tailEnd/>
          </a:ln>
          <a:effectLst/>
        </p:spPr>
        <p:txBody>
          <a:bodyPr>
            <a:spAutoFit/>
          </a:bodyPr>
          <a:lstStyle/>
          <a:p>
            <a:pPr algn="ctr">
              <a:defRPr/>
            </a:pPr>
            <a:r>
              <a:rPr lang="en-US" b="1">
                <a:effectLst>
                  <a:outerShdw blurRad="38100" dist="38100" dir="2700000" algn="tl">
                    <a:srgbClr val="C0C0C0"/>
                  </a:outerShdw>
                </a:effectLst>
              </a:rPr>
              <a:t>Effingham</a:t>
            </a:r>
            <a:br>
              <a:rPr lang="en-US" b="1">
                <a:effectLst>
                  <a:outerShdw blurRad="38100" dist="38100" dir="2700000" algn="tl">
                    <a:srgbClr val="C0C0C0"/>
                  </a:outerShdw>
                </a:effectLst>
              </a:rPr>
            </a:br>
            <a:r>
              <a:rPr lang="en-US" b="1">
                <a:effectLst>
                  <a:outerShdw blurRad="38100" dist="38100" dir="2700000" algn="tl">
                    <a:srgbClr val="C0C0C0"/>
                  </a:outerShdw>
                </a:effectLst>
              </a:rPr>
              <a:t>County</a:t>
            </a:r>
          </a:p>
        </p:txBody>
      </p:sp>
      <p:sp>
        <p:nvSpPr>
          <p:cNvPr id="2077" name="Text Box 29"/>
          <p:cNvSpPr txBox="1">
            <a:spLocks noChangeArrowheads="1"/>
          </p:cNvSpPr>
          <p:nvPr/>
        </p:nvSpPr>
        <p:spPr bwMode="auto">
          <a:xfrm>
            <a:off x="5200650" y="5016500"/>
            <a:ext cx="1263650" cy="36671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Savannah</a:t>
            </a:r>
          </a:p>
        </p:txBody>
      </p:sp>
      <p:sp>
        <p:nvSpPr>
          <p:cNvPr id="5" name="Oval 30"/>
          <p:cNvSpPr>
            <a:spLocks noChangeArrowheads="1"/>
          </p:cNvSpPr>
          <p:nvPr/>
        </p:nvSpPr>
        <p:spPr bwMode="auto">
          <a:xfrm>
            <a:off x="6083300" y="50673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71" name="Oval 31"/>
          <p:cNvSpPr>
            <a:spLocks noChangeArrowheads="1"/>
          </p:cNvSpPr>
          <p:nvPr/>
        </p:nvSpPr>
        <p:spPr bwMode="auto">
          <a:xfrm>
            <a:off x="4210050" y="57912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80" name="Text Box 32"/>
          <p:cNvSpPr txBox="1">
            <a:spLocks noChangeArrowheads="1"/>
          </p:cNvSpPr>
          <p:nvPr/>
        </p:nvSpPr>
        <p:spPr bwMode="auto">
          <a:xfrm>
            <a:off x="3352800" y="5499100"/>
            <a:ext cx="1758950" cy="641350"/>
          </a:xfrm>
          <a:prstGeom prst="rect">
            <a:avLst/>
          </a:prstGeom>
          <a:noFill/>
          <a:ln w="9525">
            <a:noFill/>
            <a:miter lim="800000"/>
            <a:headEnd/>
            <a:tailEnd/>
          </a:ln>
          <a:effectLst/>
        </p:spPr>
        <p:txBody>
          <a:bodyPr>
            <a:spAutoFit/>
          </a:bodyPr>
          <a:lstStyle/>
          <a:p>
            <a:pPr algn="ctr">
              <a:defRPr/>
            </a:pPr>
            <a:r>
              <a:rPr lang="en-US" b="1">
                <a:effectLst>
                  <a:outerShdw blurRad="38100" dist="38100" dir="2700000" algn="tl">
                    <a:srgbClr val="C0C0C0"/>
                  </a:outerShdw>
                </a:effectLst>
              </a:rPr>
              <a:t>Lowndes Cty. Dasher</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72200" y="76200"/>
            <a:ext cx="2667000" cy="1600200"/>
          </a:xfrm>
        </p:spPr>
        <p:txBody>
          <a:bodyPr/>
          <a:lstStyle/>
          <a:p>
            <a:pPr eaLnBrk="1" hangingPunct="1"/>
            <a:r>
              <a:rPr lang="en-US" altLang="en-US"/>
              <a:t>Earliest Years</a:t>
            </a:r>
          </a:p>
        </p:txBody>
      </p:sp>
      <p:sp>
        <p:nvSpPr>
          <p:cNvPr id="11267" name="Rectangle 3"/>
          <p:cNvSpPr>
            <a:spLocks noGrp="1" noChangeArrowheads="1"/>
          </p:cNvSpPr>
          <p:nvPr>
            <p:ph type="body" idx="1"/>
          </p:nvPr>
        </p:nvSpPr>
        <p:spPr>
          <a:xfrm>
            <a:off x="228600" y="381000"/>
            <a:ext cx="5867400" cy="6172200"/>
          </a:xfrm>
        </p:spPr>
        <p:txBody>
          <a:bodyPr/>
          <a:lstStyle/>
          <a:p>
            <a:pPr marL="223838" indent="-223838" eaLnBrk="1" hangingPunct="1">
              <a:lnSpc>
                <a:spcPct val="80000"/>
              </a:lnSpc>
            </a:pPr>
            <a:r>
              <a:rPr lang="en-US" altLang="en-US" sz="2800"/>
              <a:t>1832 – Nathan Williamson Smith </a:t>
            </a:r>
          </a:p>
          <a:p>
            <a:pPr marL="511175" lvl="1" indent="-173038" eaLnBrk="1" hangingPunct="1">
              <a:lnSpc>
                <a:spcPct val="80000"/>
              </a:lnSpc>
            </a:pPr>
            <a:r>
              <a:rPr lang="en-US" altLang="en-US" sz="2400"/>
              <a:t>Moved to Clarke (now Oconee) County from his native North Carolina in 1831.</a:t>
            </a:r>
          </a:p>
          <a:p>
            <a:pPr marL="511175" lvl="1" indent="-173038" eaLnBrk="1" hangingPunct="1">
              <a:lnSpc>
                <a:spcPct val="80000"/>
              </a:lnSpc>
            </a:pPr>
            <a:r>
              <a:rPr lang="en-US" altLang="en-US" sz="2400"/>
              <a:t>Baptized by Arthur Dupree in 1832, and united with the little congregation.</a:t>
            </a:r>
          </a:p>
          <a:p>
            <a:pPr marL="511175" lvl="1" indent="-173038" eaLnBrk="1" hangingPunct="1">
              <a:lnSpc>
                <a:spcPct val="80000"/>
              </a:lnSpc>
            </a:pPr>
            <a:r>
              <a:rPr lang="en-US" altLang="en-US" sz="2400"/>
              <a:t>At first opposed the teachings of the Disciples, but later accepted them.</a:t>
            </a:r>
          </a:p>
          <a:p>
            <a:pPr marL="511175" lvl="1" indent="-173038" eaLnBrk="1" hangingPunct="1">
              <a:lnSpc>
                <a:spcPct val="80000"/>
              </a:lnSpc>
            </a:pPr>
            <a:r>
              <a:rPr lang="en-US" altLang="en-US" sz="2400"/>
              <a:t>Set to the ministry in 1836.</a:t>
            </a:r>
          </a:p>
          <a:p>
            <a:pPr marL="511175" lvl="1" indent="-173038" eaLnBrk="1" hangingPunct="1">
              <a:lnSpc>
                <a:spcPct val="80000"/>
              </a:lnSpc>
            </a:pPr>
            <a:r>
              <a:rPr lang="en-US" altLang="en-US" sz="2400"/>
              <a:t>In Millennial Harbinger, June, 1838, p.183  he reported, “I am traveling and trying to preach the word of God, the only traveling preacher in the reformation in the whole state of Georgia that I know of, and I have left my family to spend the year in the good cause, and have not the promise of one cent as a reward for my time, from any man or set of men.”</a:t>
            </a:r>
          </a:p>
        </p:txBody>
      </p:sp>
      <p:pic>
        <p:nvPicPr>
          <p:cNvPr id="11268" name="Picture 5" descr="Smith, Nathan W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114300"/>
            <a:ext cx="19288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Smith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76600"/>
            <a:ext cx="25273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15000" y="0"/>
            <a:ext cx="3429000" cy="2286000"/>
          </a:xfrm>
        </p:spPr>
        <p:txBody>
          <a:bodyPr/>
          <a:lstStyle/>
          <a:p>
            <a:pPr eaLnBrk="1" hangingPunct="1"/>
            <a:r>
              <a:rPr lang="en-US" altLang="en-US" sz="3600"/>
              <a:t>Augusta</a:t>
            </a:r>
            <a:br>
              <a:rPr lang="en-US" altLang="en-US" sz="3600"/>
            </a:br>
            <a:r>
              <a:rPr lang="en-US" altLang="en-US" sz="3600"/>
              <a:t> 1832</a:t>
            </a:r>
          </a:p>
        </p:txBody>
      </p:sp>
      <p:sp>
        <p:nvSpPr>
          <p:cNvPr id="12291" name="Rectangle 3"/>
          <p:cNvSpPr>
            <a:spLocks noGrp="1" noChangeArrowheads="1"/>
          </p:cNvSpPr>
          <p:nvPr>
            <p:ph type="body" idx="1"/>
          </p:nvPr>
        </p:nvSpPr>
        <p:spPr>
          <a:xfrm>
            <a:off x="228600" y="2514600"/>
            <a:ext cx="5257800" cy="4267200"/>
          </a:xfrm>
        </p:spPr>
        <p:txBody>
          <a:bodyPr/>
          <a:lstStyle/>
          <a:p>
            <a:pPr eaLnBrk="1" hangingPunct="1">
              <a:lnSpc>
                <a:spcPct val="80000"/>
              </a:lnSpc>
            </a:pPr>
            <a:r>
              <a:rPr lang="en-US" altLang="en-US" sz="2400"/>
              <a:t>Dr. Daniel Hook (1795-1870)</a:t>
            </a:r>
          </a:p>
          <a:p>
            <a:pPr eaLnBrk="1" hangingPunct="1">
              <a:lnSpc>
                <a:spcPct val="80000"/>
              </a:lnSpc>
            </a:pPr>
            <a:r>
              <a:rPr lang="en-US" altLang="en-US" sz="2400"/>
              <a:t>Born in Maryland, settled in Louisville, Jefferson County, Ga., in 1817.</a:t>
            </a:r>
          </a:p>
          <a:p>
            <a:pPr eaLnBrk="1" hangingPunct="1">
              <a:lnSpc>
                <a:spcPct val="80000"/>
              </a:lnSpc>
            </a:pPr>
            <a:r>
              <a:rPr lang="en-US" altLang="en-US" sz="2400"/>
              <a:t>1828 Hook was introduced to writings Of Alexander Campbell: Baptized in Brushy Creek</a:t>
            </a:r>
          </a:p>
          <a:p>
            <a:pPr eaLnBrk="1" hangingPunct="1">
              <a:lnSpc>
                <a:spcPct val="80000"/>
              </a:lnSpc>
            </a:pPr>
            <a:r>
              <a:rPr lang="en-US" altLang="en-US" sz="2400"/>
              <a:t>Attached to Ozzias Baptist Church, licensed to preach.</a:t>
            </a:r>
          </a:p>
          <a:p>
            <a:pPr eaLnBrk="1" hangingPunct="1">
              <a:lnSpc>
                <a:spcPct val="80000"/>
              </a:lnSpc>
            </a:pPr>
            <a:r>
              <a:rPr lang="en-US" altLang="en-US" sz="2400"/>
              <a:t>The “pastor” of the church J.H.T Kilpatrick denounced Hook as a “wolf in sheep’s clothing.”</a:t>
            </a:r>
          </a:p>
          <a:p>
            <a:pPr eaLnBrk="1" hangingPunct="1">
              <a:lnSpc>
                <a:spcPct val="80000"/>
              </a:lnSpc>
            </a:pPr>
            <a:r>
              <a:rPr lang="en-US" altLang="en-US" sz="2400"/>
              <a:t>1832 Hook moved to Augusta.</a:t>
            </a:r>
          </a:p>
        </p:txBody>
      </p:sp>
      <p:pic>
        <p:nvPicPr>
          <p:cNvPr id="12292"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34258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AutoShape 5"/>
          <p:cNvSpPr>
            <a:spLocks noChangeArrowheads="1"/>
          </p:cNvSpPr>
          <p:nvPr/>
        </p:nvSpPr>
        <p:spPr bwMode="auto">
          <a:xfrm>
            <a:off x="6400800" y="3200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2294" name="Text Box 6"/>
          <p:cNvSpPr txBox="1">
            <a:spLocks noChangeArrowheads="1"/>
          </p:cNvSpPr>
          <p:nvPr/>
        </p:nvSpPr>
        <p:spPr bwMode="auto">
          <a:xfrm>
            <a:off x="5975350" y="2973388"/>
            <a:ext cx="958850" cy="366712"/>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
        <p:nvSpPr>
          <p:cNvPr id="12295" name="AutoShape 7"/>
          <p:cNvSpPr>
            <a:spLocks noChangeArrowheads="1"/>
          </p:cNvSpPr>
          <p:nvPr/>
        </p:nvSpPr>
        <p:spPr bwMode="auto">
          <a:xfrm>
            <a:off x="7239000" y="3581400"/>
            <a:ext cx="152400" cy="152400"/>
          </a:xfrm>
          <a:prstGeom prst="irregularSeal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296" name="Text Box 8"/>
          <p:cNvSpPr txBox="1">
            <a:spLocks noChangeArrowheads="1"/>
          </p:cNvSpPr>
          <p:nvPr/>
        </p:nvSpPr>
        <p:spPr bwMode="auto">
          <a:xfrm>
            <a:off x="6921500" y="3314700"/>
            <a:ext cx="933450" cy="641350"/>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Skull</a:t>
            </a:r>
            <a:br>
              <a:rPr lang="en-US" b="1">
                <a:effectLst>
                  <a:outerShdw blurRad="38100" dist="38100" dir="2700000" algn="tl">
                    <a:srgbClr val="C0C0C0"/>
                  </a:outerShdw>
                </a:effectLst>
              </a:rPr>
            </a:br>
            <a:r>
              <a:rPr lang="en-US" b="1">
                <a:effectLst>
                  <a:outerShdw blurRad="38100" dist="38100" dir="2700000" algn="tl">
                    <a:srgbClr val="C0C0C0"/>
                  </a:outerShdw>
                </a:effectLst>
              </a:rPr>
              <a:t>Shoals</a:t>
            </a:r>
          </a:p>
        </p:txBody>
      </p:sp>
      <p:sp>
        <p:nvSpPr>
          <p:cNvPr id="12297" name="Oval 9"/>
          <p:cNvSpPr>
            <a:spLocks noChangeArrowheads="1"/>
          </p:cNvSpPr>
          <p:nvPr/>
        </p:nvSpPr>
        <p:spPr bwMode="auto">
          <a:xfrm>
            <a:off x="8229600" y="3683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298" name="Text Box 10"/>
          <p:cNvSpPr txBox="1">
            <a:spLocks noChangeArrowheads="1"/>
          </p:cNvSpPr>
          <p:nvPr/>
        </p:nvSpPr>
        <p:spPr bwMode="auto">
          <a:xfrm>
            <a:off x="7874000" y="34163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Augusta</a:t>
            </a:r>
          </a:p>
        </p:txBody>
      </p:sp>
      <p:pic>
        <p:nvPicPr>
          <p:cNvPr id="12299" name="Picture 11" descr="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575" y="38100"/>
            <a:ext cx="19177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Oval 12"/>
          <p:cNvSpPr>
            <a:spLocks noChangeArrowheads="1"/>
          </p:cNvSpPr>
          <p:nvPr/>
        </p:nvSpPr>
        <p:spPr bwMode="auto">
          <a:xfrm>
            <a:off x="7848600" y="3962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301" name="Text Box 13"/>
          <p:cNvSpPr txBox="1">
            <a:spLocks noChangeArrowheads="1"/>
          </p:cNvSpPr>
          <p:nvPr/>
        </p:nvSpPr>
        <p:spPr bwMode="auto">
          <a:xfrm>
            <a:off x="7391400" y="390048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Louisville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29400" y="152400"/>
            <a:ext cx="2514600" cy="1752600"/>
          </a:xfrm>
        </p:spPr>
        <p:txBody>
          <a:bodyPr/>
          <a:lstStyle/>
          <a:p>
            <a:pPr eaLnBrk="1" hangingPunct="1"/>
            <a:r>
              <a:rPr lang="en-US" altLang="en-US" sz="3600"/>
              <a:t>Augusta</a:t>
            </a:r>
            <a:br>
              <a:rPr lang="en-US" altLang="en-US" sz="3600"/>
            </a:br>
            <a:r>
              <a:rPr lang="en-US" altLang="en-US" sz="3600"/>
              <a:t> 1832</a:t>
            </a:r>
          </a:p>
        </p:txBody>
      </p:sp>
      <p:sp>
        <p:nvSpPr>
          <p:cNvPr id="13315" name="Rectangle 3"/>
          <p:cNvSpPr>
            <a:spLocks noGrp="1" noChangeArrowheads="1"/>
          </p:cNvSpPr>
          <p:nvPr>
            <p:ph type="body" idx="1"/>
          </p:nvPr>
        </p:nvSpPr>
        <p:spPr>
          <a:xfrm>
            <a:off x="228600" y="228600"/>
            <a:ext cx="5257800" cy="6553200"/>
          </a:xfrm>
        </p:spPr>
        <p:txBody>
          <a:bodyPr/>
          <a:lstStyle/>
          <a:p>
            <a:pPr eaLnBrk="1" hangingPunct="1">
              <a:lnSpc>
                <a:spcPct val="80000"/>
              </a:lnSpc>
            </a:pPr>
            <a:r>
              <a:rPr lang="en-US" altLang="en-US" sz="2600"/>
              <a:t>Built a home in Richmond Hill, six miles south of town.</a:t>
            </a:r>
          </a:p>
          <a:p>
            <a:pPr eaLnBrk="1" hangingPunct="1">
              <a:lnSpc>
                <a:spcPct val="80000"/>
              </a:lnSpc>
            </a:pPr>
            <a:r>
              <a:rPr lang="en-US" altLang="en-US" sz="2600"/>
              <a:t>In 1834 or 1835 every member of his family was stricken with scarlet fever – the two youngest children, Emily and America, died.</a:t>
            </a:r>
          </a:p>
          <a:p>
            <a:pPr eaLnBrk="1" hangingPunct="1">
              <a:lnSpc>
                <a:spcPct val="80000"/>
              </a:lnSpc>
            </a:pPr>
            <a:r>
              <a:rPr lang="en-US" altLang="en-US" sz="2600"/>
              <a:t>1835 His wife Catherine’s brother, William Schley was elected the 18th governor of Georgia.</a:t>
            </a:r>
          </a:p>
          <a:p>
            <a:pPr eaLnBrk="1" hangingPunct="1">
              <a:lnSpc>
                <a:spcPct val="80000"/>
              </a:lnSpc>
            </a:pPr>
            <a:r>
              <a:rPr lang="en-US" altLang="en-US" sz="2600"/>
              <a:t>Hook met a Capt. Edward Campfield &amp; wife Margaret, Baptists, who were attracted to the plea of the Disciples.</a:t>
            </a:r>
          </a:p>
          <a:p>
            <a:pPr eaLnBrk="1" hangingPunct="1">
              <a:lnSpc>
                <a:spcPct val="80000"/>
              </a:lnSpc>
            </a:pPr>
            <a:r>
              <a:rPr lang="en-US" altLang="en-US" sz="2600"/>
              <a:t>When they communed with other Disciples from Savannah they were all three expelled from the Baptists.</a:t>
            </a:r>
          </a:p>
        </p:txBody>
      </p:sp>
      <p:pic>
        <p:nvPicPr>
          <p:cNvPr id="13316"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34258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5"/>
          <p:cNvSpPr>
            <a:spLocks noChangeArrowheads="1"/>
          </p:cNvSpPr>
          <p:nvPr/>
        </p:nvSpPr>
        <p:spPr bwMode="auto">
          <a:xfrm>
            <a:off x="6400800" y="3200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3318" name="Text Box 6"/>
          <p:cNvSpPr txBox="1">
            <a:spLocks noChangeArrowheads="1"/>
          </p:cNvSpPr>
          <p:nvPr/>
        </p:nvSpPr>
        <p:spPr bwMode="auto">
          <a:xfrm>
            <a:off x="5975350" y="2973388"/>
            <a:ext cx="958850" cy="366712"/>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
        <p:nvSpPr>
          <p:cNvPr id="13319" name="AutoShape 7"/>
          <p:cNvSpPr>
            <a:spLocks noChangeArrowheads="1"/>
          </p:cNvSpPr>
          <p:nvPr/>
        </p:nvSpPr>
        <p:spPr bwMode="auto">
          <a:xfrm>
            <a:off x="7239000" y="3581400"/>
            <a:ext cx="152400" cy="152400"/>
          </a:xfrm>
          <a:prstGeom prst="irregularSeal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0" name="Text Box 8"/>
          <p:cNvSpPr txBox="1">
            <a:spLocks noChangeArrowheads="1"/>
          </p:cNvSpPr>
          <p:nvPr/>
        </p:nvSpPr>
        <p:spPr bwMode="auto">
          <a:xfrm>
            <a:off x="6921500" y="3314700"/>
            <a:ext cx="933450" cy="641350"/>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Skull</a:t>
            </a:r>
            <a:br>
              <a:rPr lang="en-US" b="1">
                <a:effectLst>
                  <a:outerShdw blurRad="38100" dist="38100" dir="2700000" algn="tl">
                    <a:srgbClr val="C0C0C0"/>
                  </a:outerShdw>
                </a:effectLst>
              </a:rPr>
            </a:br>
            <a:r>
              <a:rPr lang="en-US" b="1">
                <a:effectLst>
                  <a:outerShdw blurRad="38100" dist="38100" dir="2700000" algn="tl">
                    <a:srgbClr val="C0C0C0"/>
                  </a:outerShdw>
                </a:effectLst>
              </a:rPr>
              <a:t>Shoals</a:t>
            </a:r>
          </a:p>
        </p:txBody>
      </p:sp>
      <p:sp>
        <p:nvSpPr>
          <p:cNvPr id="13321" name="Oval 9"/>
          <p:cNvSpPr>
            <a:spLocks noChangeArrowheads="1"/>
          </p:cNvSpPr>
          <p:nvPr/>
        </p:nvSpPr>
        <p:spPr bwMode="auto">
          <a:xfrm>
            <a:off x="8229600" y="3683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2" name="Text Box 10"/>
          <p:cNvSpPr txBox="1">
            <a:spLocks noChangeArrowheads="1"/>
          </p:cNvSpPr>
          <p:nvPr/>
        </p:nvSpPr>
        <p:spPr bwMode="auto">
          <a:xfrm>
            <a:off x="7874000" y="34163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Augusta</a:t>
            </a:r>
          </a:p>
        </p:txBody>
      </p:sp>
      <p:pic>
        <p:nvPicPr>
          <p:cNvPr id="13323" name="Picture 11" descr="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52400"/>
            <a:ext cx="14319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Oval 12"/>
          <p:cNvSpPr>
            <a:spLocks noChangeArrowheads="1"/>
          </p:cNvSpPr>
          <p:nvPr/>
        </p:nvSpPr>
        <p:spPr bwMode="auto">
          <a:xfrm>
            <a:off x="7848600" y="39624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3325" name="Text Box 13"/>
          <p:cNvSpPr txBox="1">
            <a:spLocks noChangeArrowheads="1"/>
          </p:cNvSpPr>
          <p:nvPr/>
        </p:nvSpPr>
        <p:spPr bwMode="auto">
          <a:xfrm>
            <a:off x="7391400" y="390048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Louisville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19800" y="152400"/>
            <a:ext cx="2514600" cy="1219200"/>
          </a:xfrm>
        </p:spPr>
        <p:txBody>
          <a:bodyPr/>
          <a:lstStyle/>
          <a:p>
            <a:pPr eaLnBrk="1" hangingPunct="1"/>
            <a:r>
              <a:rPr lang="en-US" altLang="en-US" sz="3600"/>
              <a:t>Augusta</a:t>
            </a:r>
            <a:br>
              <a:rPr lang="en-US" altLang="en-US" sz="3600"/>
            </a:br>
            <a:r>
              <a:rPr lang="en-US" altLang="en-US" sz="3600"/>
              <a:t> 1832</a:t>
            </a:r>
          </a:p>
        </p:txBody>
      </p:sp>
      <p:sp>
        <p:nvSpPr>
          <p:cNvPr id="14339" name="Rectangle 3"/>
          <p:cNvSpPr>
            <a:spLocks noGrp="1" noChangeArrowheads="1"/>
          </p:cNvSpPr>
          <p:nvPr>
            <p:ph type="body" idx="1"/>
          </p:nvPr>
        </p:nvSpPr>
        <p:spPr>
          <a:xfrm>
            <a:off x="76200" y="228600"/>
            <a:ext cx="5181600" cy="6553200"/>
          </a:xfrm>
        </p:spPr>
        <p:txBody>
          <a:bodyPr/>
          <a:lstStyle/>
          <a:p>
            <a:pPr eaLnBrk="1" hangingPunct="1">
              <a:lnSpc>
                <a:spcPct val="80000"/>
              </a:lnSpc>
            </a:pPr>
            <a:r>
              <a:rPr lang="en-US" altLang="en-US" sz="2600"/>
              <a:t>In 1835, Hook &amp; The Campfields met in their homes.</a:t>
            </a:r>
          </a:p>
          <a:p>
            <a:pPr lvl="1" eaLnBrk="1" hangingPunct="1">
              <a:lnSpc>
                <a:spcPct val="80000"/>
              </a:lnSpc>
            </a:pPr>
            <a:r>
              <a:rPr lang="en-US" altLang="en-US" sz="2200"/>
              <a:t>Three people together for worship.</a:t>
            </a:r>
          </a:p>
          <a:p>
            <a:pPr lvl="1" eaLnBrk="1" hangingPunct="1">
              <a:lnSpc>
                <a:spcPct val="80000"/>
              </a:lnSpc>
            </a:pPr>
            <a:r>
              <a:rPr lang="en-US" altLang="en-US" sz="2200"/>
              <a:t>They had praying, reading of Scripture, singing, and observance of the Lord’s supper.</a:t>
            </a:r>
          </a:p>
          <a:p>
            <a:pPr eaLnBrk="1" hangingPunct="1">
              <a:lnSpc>
                <a:spcPct val="80000"/>
              </a:lnSpc>
            </a:pPr>
            <a:r>
              <a:rPr lang="en-US" altLang="en-US" sz="2600"/>
              <a:t>In 1836, Mrs. Emily Harvey Tubman (1794-1885) joined the fellowship.</a:t>
            </a:r>
          </a:p>
          <a:p>
            <a:pPr lvl="1" eaLnBrk="1" hangingPunct="1">
              <a:lnSpc>
                <a:spcPct val="80000"/>
              </a:lnSpc>
            </a:pPr>
            <a:r>
              <a:rPr lang="en-US" altLang="en-US" sz="2200"/>
              <a:t>The same year she was widowed by the wealthy Richard Tubman.</a:t>
            </a:r>
          </a:p>
          <a:p>
            <a:pPr lvl="1" eaLnBrk="1" hangingPunct="1">
              <a:lnSpc>
                <a:spcPct val="80000"/>
              </a:lnSpc>
            </a:pPr>
            <a:r>
              <a:rPr lang="en-US" altLang="en-US" sz="2200"/>
              <a:t>She had resided in Augusta since 1819, following her marriage.</a:t>
            </a:r>
          </a:p>
          <a:p>
            <a:pPr lvl="1" eaLnBrk="1" hangingPunct="1">
              <a:lnSpc>
                <a:spcPct val="80000"/>
              </a:lnSpc>
            </a:pPr>
            <a:r>
              <a:rPr lang="en-US" altLang="en-US" sz="2200"/>
              <a:t>She was from Frankfurt, Ky, and had been immersed by Silas M. Noel (Baptist) in 1828.</a:t>
            </a:r>
          </a:p>
          <a:p>
            <a:pPr lvl="1" eaLnBrk="1" hangingPunct="1">
              <a:lnSpc>
                <a:spcPct val="80000"/>
              </a:lnSpc>
            </a:pPr>
            <a:r>
              <a:rPr lang="en-US" altLang="en-US" sz="2200"/>
              <a:t>Never worshipped with Baptists</a:t>
            </a:r>
          </a:p>
          <a:p>
            <a:pPr lvl="1" eaLnBrk="1" hangingPunct="1">
              <a:lnSpc>
                <a:spcPct val="80000"/>
              </a:lnSpc>
            </a:pPr>
            <a:r>
              <a:rPr lang="en-US" altLang="en-US" sz="2200"/>
              <a:t>Soon after her baptism she had met and accepted the teaching of A. Campbell.</a:t>
            </a:r>
          </a:p>
        </p:txBody>
      </p:sp>
      <p:grpSp>
        <p:nvGrpSpPr>
          <p:cNvPr id="14340" name="Group 16"/>
          <p:cNvGrpSpPr>
            <a:grpSpLocks/>
          </p:cNvGrpSpPr>
          <p:nvPr/>
        </p:nvGrpSpPr>
        <p:grpSpPr bwMode="auto">
          <a:xfrm>
            <a:off x="6400800" y="3951288"/>
            <a:ext cx="2000250" cy="2754312"/>
            <a:chOff x="4032" y="2400"/>
            <a:chExt cx="1260" cy="1735"/>
          </a:xfrm>
        </p:grpSpPr>
        <p:pic>
          <p:nvPicPr>
            <p:cNvPr id="14344" name="Picture 14" descr="Tubman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2400"/>
              <a:ext cx="1224"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15"/>
            <p:cNvSpPr txBox="1">
              <a:spLocks noChangeArrowheads="1"/>
            </p:cNvSpPr>
            <p:nvPr/>
          </p:nvSpPr>
          <p:spPr bwMode="auto">
            <a:xfrm>
              <a:off x="4072" y="3904"/>
              <a:ext cx="1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Emily H. Tubman</a:t>
              </a:r>
            </a:p>
          </p:txBody>
        </p:sp>
      </p:grpSp>
      <p:grpSp>
        <p:nvGrpSpPr>
          <p:cNvPr id="14341" name="Group 18"/>
          <p:cNvGrpSpPr>
            <a:grpSpLocks/>
          </p:cNvGrpSpPr>
          <p:nvPr/>
        </p:nvGrpSpPr>
        <p:grpSpPr bwMode="auto">
          <a:xfrm>
            <a:off x="6477000" y="1295400"/>
            <a:ext cx="1797050" cy="2462213"/>
            <a:chOff x="4080" y="816"/>
            <a:chExt cx="1132" cy="1551"/>
          </a:xfrm>
        </p:grpSpPr>
        <p:pic>
          <p:nvPicPr>
            <p:cNvPr id="14342" name="Picture 11" descr="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 y="816"/>
              <a:ext cx="1094"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7"/>
            <p:cNvSpPr txBox="1">
              <a:spLocks noChangeArrowheads="1"/>
            </p:cNvSpPr>
            <p:nvPr/>
          </p:nvSpPr>
          <p:spPr bwMode="auto">
            <a:xfrm>
              <a:off x="4080" y="2136"/>
              <a:ext cx="11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Dr. Daniel Hook</a:t>
              </a: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15000" y="0"/>
            <a:ext cx="3429000" cy="2286000"/>
          </a:xfrm>
        </p:spPr>
        <p:txBody>
          <a:bodyPr/>
          <a:lstStyle/>
          <a:p>
            <a:pPr eaLnBrk="1" hangingPunct="1"/>
            <a:r>
              <a:rPr lang="en-US" altLang="en-US" sz="3600"/>
              <a:t>More On </a:t>
            </a:r>
            <a:br>
              <a:rPr lang="en-US" altLang="en-US" sz="3600"/>
            </a:br>
            <a:r>
              <a:rPr lang="en-US" altLang="en-US" sz="3600"/>
              <a:t>Dr. Daniel Hook</a:t>
            </a:r>
          </a:p>
        </p:txBody>
      </p:sp>
      <p:sp>
        <p:nvSpPr>
          <p:cNvPr id="15363" name="Rectangle 3"/>
          <p:cNvSpPr>
            <a:spLocks noGrp="1" noChangeArrowheads="1"/>
          </p:cNvSpPr>
          <p:nvPr>
            <p:ph type="body" idx="1"/>
          </p:nvPr>
        </p:nvSpPr>
        <p:spPr>
          <a:xfrm>
            <a:off x="228600" y="0"/>
            <a:ext cx="5257800" cy="6781800"/>
          </a:xfrm>
        </p:spPr>
        <p:txBody>
          <a:bodyPr/>
          <a:lstStyle/>
          <a:p>
            <a:pPr eaLnBrk="1" hangingPunct="1">
              <a:lnSpc>
                <a:spcPct val="80000"/>
              </a:lnSpc>
            </a:pPr>
            <a:r>
              <a:rPr lang="en-US" altLang="en-US" sz="2300"/>
              <a:t>1839 Augusta was hit with a severe epidemic of Yellow Fever</a:t>
            </a:r>
          </a:p>
          <a:p>
            <a:pPr eaLnBrk="1" hangingPunct="1">
              <a:lnSpc>
                <a:spcPct val="80000"/>
              </a:lnSpc>
            </a:pPr>
            <a:r>
              <a:rPr lang="en-US" altLang="en-US" sz="2300"/>
              <a:t>Dr. Hook stayed in the city helping to cure the disease</a:t>
            </a:r>
          </a:p>
          <a:p>
            <a:pPr lvl="1" eaLnBrk="1" hangingPunct="1">
              <a:lnSpc>
                <a:spcPct val="80000"/>
              </a:lnSpc>
            </a:pPr>
            <a:r>
              <a:rPr lang="en-US" altLang="en-US" sz="2000"/>
              <a:t>Hook treated 200 cases and only lost two.</a:t>
            </a:r>
          </a:p>
          <a:p>
            <a:pPr lvl="1" eaLnBrk="1" hangingPunct="1">
              <a:lnSpc>
                <a:spcPct val="80000"/>
              </a:lnSpc>
            </a:pPr>
            <a:r>
              <a:rPr lang="en-US" altLang="en-US" sz="2000"/>
              <a:t>Seeing the danger he sat down and wrote his own treatment and gave it to another doctor, as he knew he would soon catch the disease, saving his own life when he contracted the disease.</a:t>
            </a:r>
          </a:p>
          <a:p>
            <a:pPr eaLnBrk="1" hangingPunct="1">
              <a:lnSpc>
                <a:spcPct val="80000"/>
              </a:lnSpc>
            </a:pPr>
            <a:r>
              <a:rPr lang="en-US" altLang="en-US" sz="2300"/>
              <a:t>In 1840 the citizens of Augusta made him mayor of the city. Served two terms</a:t>
            </a:r>
          </a:p>
          <a:p>
            <a:pPr eaLnBrk="1" hangingPunct="1">
              <a:lnSpc>
                <a:spcPct val="80000"/>
              </a:lnSpc>
            </a:pPr>
            <a:r>
              <a:rPr lang="en-US" altLang="en-US" sz="2300"/>
              <a:t>Other Claims Of Note</a:t>
            </a:r>
          </a:p>
          <a:p>
            <a:pPr lvl="1" eaLnBrk="1" hangingPunct="1">
              <a:lnSpc>
                <a:spcPct val="80000"/>
              </a:lnSpc>
            </a:pPr>
            <a:r>
              <a:rPr lang="en-US" altLang="en-US" sz="2000"/>
              <a:t>Trustee Of The University of Georgia, elected by the State Legislature</a:t>
            </a:r>
          </a:p>
          <a:p>
            <a:pPr lvl="1" eaLnBrk="1" hangingPunct="1">
              <a:lnSpc>
                <a:spcPct val="80000"/>
              </a:lnSpc>
            </a:pPr>
            <a:r>
              <a:rPr lang="en-US" altLang="en-US" sz="2000"/>
              <a:t>Member of Board of Trustees for Atlanta Medical College in 1853</a:t>
            </a:r>
          </a:p>
          <a:p>
            <a:pPr eaLnBrk="1" hangingPunct="1">
              <a:lnSpc>
                <a:spcPct val="80000"/>
              </a:lnSpc>
            </a:pPr>
            <a:r>
              <a:rPr lang="en-US" altLang="en-US" sz="2300"/>
              <a:t>1845 he left Augusta after a visit from A. Campbell due to public opinion.</a:t>
            </a:r>
          </a:p>
        </p:txBody>
      </p:sp>
      <p:grpSp>
        <p:nvGrpSpPr>
          <p:cNvPr id="15364" name="Group 14"/>
          <p:cNvGrpSpPr>
            <a:grpSpLocks/>
          </p:cNvGrpSpPr>
          <p:nvPr/>
        </p:nvGrpSpPr>
        <p:grpSpPr bwMode="auto">
          <a:xfrm>
            <a:off x="6248400" y="2743200"/>
            <a:ext cx="2578100" cy="3155950"/>
            <a:chOff x="4080" y="816"/>
            <a:chExt cx="1094" cy="1494"/>
          </a:xfrm>
        </p:grpSpPr>
        <p:pic>
          <p:nvPicPr>
            <p:cNvPr id="15365" name="Picture 15" descr="D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816"/>
              <a:ext cx="1094"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6"/>
            <p:cNvSpPr txBox="1">
              <a:spLocks noChangeArrowheads="1"/>
            </p:cNvSpPr>
            <p:nvPr/>
          </p:nvSpPr>
          <p:spPr bwMode="auto">
            <a:xfrm>
              <a:off x="4080" y="2136"/>
              <a:ext cx="7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Dr. Daniel Hook</a:t>
              </a: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562600" y="76200"/>
            <a:ext cx="3581400" cy="685800"/>
          </a:xfrm>
        </p:spPr>
        <p:txBody>
          <a:bodyPr/>
          <a:lstStyle/>
          <a:p>
            <a:pPr eaLnBrk="1" hangingPunct="1"/>
            <a:r>
              <a:rPr lang="en-US" altLang="en-US" sz="4000"/>
              <a:t>Atlanta Work</a:t>
            </a:r>
          </a:p>
        </p:txBody>
      </p:sp>
      <p:sp>
        <p:nvSpPr>
          <p:cNvPr id="16387" name="Rectangle 3"/>
          <p:cNvSpPr>
            <a:spLocks noGrp="1" noChangeArrowheads="1"/>
          </p:cNvSpPr>
          <p:nvPr>
            <p:ph type="body" idx="1"/>
          </p:nvPr>
        </p:nvSpPr>
        <p:spPr>
          <a:xfrm>
            <a:off x="533400" y="228600"/>
            <a:ext cx="4876800" cy="6629400"/>
          </a:xfrm>
        </p:spPr>
        <p:txBody>
          <a:bodyPr/>
          <a:lstStyle/>
          <a:p>
            <a:pPr eaLnBrk="1" hangingPunct="1">
              <a:lnSpc>
                <a:spcPct val="80000"/>
              </a:lnSpc>
            </a:pPr>
            <a:r>
              <a:rPr lang="en-US" altLang="en-US" sz="2400"/>
              <a:t>1850 – Atlanta had 10,000 pop.</a:t>
            </a:r>
          </a:p>
          <a:p>
            <a:pPr eaLnBrk="1" hangingPunct="1">
              <a:lnSpc>
                <a:spcPct val="80000"/>
              </a:lnSpc>
            </a:pPr>
            <a:r>
              <a:rPr lang="en-US" altLang="en-US" sz="2400"/>
              <a:t>1851 – Dr. Hook established the first congregation of the Church of Christ in Atlanta</a:t>
            </a:r>
          </a:p>
          <a:p>
            <a:pPr eaLnBrk="1" hangingPunct="1">
              <a:lnSpc>
                <a:spcPct val="80000"/>
              </a:lnSpc>
            </a:pPr>
            <a:r>
              <a:rPr lang="en-US" altLang="en-US" sz="2400"/>
              <a:t>1853 – First Building At Corner Of Pryor And Mitchell Streets</a:t>
            </a:r>
          </a:p>
          <a:p>
            <a:pPr eaLnBrk="1" hangingPunct="1">
              <a:lnSpc>
                <a:spcPct val="80000"/>
              </a:lnSpc>
            </a:pPr>
            <a:r>
              <a:rPr lang="en-US" altLang="en-US" sz="2400"/>
              <a:t>1854 – Church Moved To An Existing Building On Decatur St. Near Ivy.</a:t>
            </a:r>
          </a:p>
          <a:p>
            <a:pPr eaLnBrk="1" hangingPunct="1">
              <a:lnSpc>
                <a:spcPct val="80000"/>
              </a:lnSpc>
            </a:pPr>
            <a:r>
              <a:rPr lang="en-US" altLang="en-US" sz="2400"/>
              <a:t>1855 – Dr. Alvinzi Gano Thomas (1833-1903) became the first paid minister</a:t>
            </a:r>
          </a:p>
          <a:p>
            <a:pPr lvl="1" eaLnBrk="1" hangingPunct="1">
              <a:lnSpc>
                <a:spcPct val="80000"/>
              </a:lnSpc>
            </a:pPr>
            <a:r>
              <a:rPr lang="en-US" altLang="en-US" sz="2000"/>
              <a:t>Born In Taversville, Twiggs County</a:t>
            </a:r>
          </a:p>
          <a:p>
            <a:pPr lvl="1" eaLnBrk="1" hangingPunct="1">
              <a:lnSpc>
                <a:spcPct val="80000"/>
              </a:lnSpc>
            </a:pPr>
            <a:r>
              <a:rPr lang="en-US" altLang="en-US" sz="2000"/>
              <a:t>Georgia’s First Student To Be Educated At Bethany College</a:t>
            </a:r>
          </a:p>
          <a:p>
            <a:pPr lvl="1" eaLnBrk="1" hangingPunct="1">
              <a:lnSpc>
                <a:spcPct val="80000"/>
              </a:lnSpc>
            </a:pPr>
            <a:r>
              <a:rPr lang="en-US" altLang="en-US" sz="2000"/>
              <a:t>Read 10 Languages And Spoke 4</a:t>
            </a:r>
          </a:p>
          <a:p>
            <a:pPr lvl="1" eaLnBrk="1" hangingPunct="1">
              <a:lnSpc>
                <a:spcPct val="80000"/>
              </a:lnSpc>
            </a:pPr>
            <a:r>
              <a:rPr lang="en-US" altLang="en-US" sz="2000"/>
              <a:t>1856 Started “</a:t>
            </a:r>
            <a:r>
              <a:rPr lang="en-US" altLang="en-US" sz="2000" i="1"/>
              <a:t>Christian Union</a:t>
            </a:r>
            <a:r>
              <a:rPr lang="en-US" altLang="en-US" sz="2000"/>
              <a:t>” Pub. With J.S. Lamar – Ga. Paper</a:t>
            </a:r>
          </a:p>
          <a:p>
            <a:pPr lvl="1" eaLnBrk="1" hangingPunct="1">
              <a:lnSpc>
                <a:spcPct val="80000"/>
              </a:lnSpc>
            </a:pPr>
            <a:r>
              <a:rPr lang="en-US" altLang="en-US" sz="2000"/>
              <a:t>1859 M.D. From Atlanta Med. Col.</a:t>
            </a:r>
          </a:p>
          <a:p>
            <a:pPr lvl="1" eaLnBrk="1" hangingPunct="1">
              <a:lnSpc>
                <a:spcPct val="80000"/>
              </a:lnSpc>
            </a:pPr>
            <a:r>
              <a:rPr lang="en-US" altLang="en-US" sz="2000"/>
              <a:t>Confederate Chaplin During War</a:t>
            </a:r>
          </a:p>
        </p:txBody>
      </p:sp>
      <p:grpSp>
        <p:nvGrpSpPr>
          <p:cNvPr id="16388" name="Group 7"/>
          <p:cNvGrpSpPr>
            <a:grpSpLocks/>
          </p:cNvGrpSpPr>
          <p:nvPr/>
        </p:nvGrpSpPr>
        <p:grpSpPr bwMode="auto">
          <a:xfrm>
            <a:off x="5943600" y="838200"/>
            <a:ext cx="2743200" cy="3606800"/>
            <a:chOff x="3648" y="1392"/>
            <a:chExt cx="1914" cy="2512"/>
          </a:xfrm>
        </p:grpSpPr>
        <p:pic>
          <p:nvPicPr>
            <p:cNvPr id="16395"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5"/>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9462" name="Text Box 6"/>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grpSp>
        <p:nvGrpSpPr>
          <p:cNvPr id="16389" name="Group 11"/>
          <p:cNvGrpSpPr>
            <a:grpSpLocks/>
          </p:cNvGrpSpPr>
          <p:nvPr/>
        </p:nvGrpSpPr>
        <p:grpSpPr bwMode="auto">
          <a:xfrm>
            <a:off x="5410200" y="4670425"/>
            <a:ext cx="1797050" cy="2165350"/>
            <a:chOff x="2648" y="3071"/>
            <a:chExt cx="1050" cy="1225"/>
          </a:xfrm>
        </p:grpSpPr>
        <p:pic>
          <p:nvPicPr>
            <p:cNvPr id="16393" name="Picture 9" descr="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3071"/>
              <a:ext cx="871"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0"/>
            <p:cNvSpPr txBox="1">
              <a:spLocks noChangeArrowheads="1"/>
            </p:cNvSpPr>
            <p:nvPr/>
          </p:nvSpPr>
          <p:spPr bwMode="auto">
            <a:xfrm>
              <a:off x="2648" y="4089"/>
              <a:ext cx="105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Dr. Daniel Hook</a:t>
              </a:r>
            </a:p>
          </p:txBody>
        </p:sp>
      </p:grpSp>
      <p:grpSp>
        <p:nvGrpSpPr>
          <p:cNvPr id="16390" name="Group 14"/>
          <p:cNvGrpSpPr>
            <a:grpSpLocks/>
          </p:cNvGrpSpPr>
          <p:nvPr/>
        </p:nvGrpSpPr>
        <p:grpSpPr bwMode="auto">
          <a:xfrm>
            <a:off x="7283450" y="4625975"/>
            <a:ext cx="1898650" cy="2232025"/>
            <a:chOff x="4608" y="96"/>
            <a:chExt cx="1196" cy="1406"/>
          </a:xfrm>
        </p:grpSpPr>
        <p:pic>
          <p:nvPicPr>
            <p:cNvPr id="1639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 y="96"/>
              <a:ext cx="905"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13"/>
            <p:cNvSpPr txBox="1">
              <a:spLocks noChangeArrowheads="1"/>
            </p:cNvSpPr>
            <p:nvPr/>
          </p:nvSpPr>
          <p:spPr bwMode="auto">
            <a:xfrm>
              <a:off x="4608" y="1271"/>
              <a:ext cx="1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Dr. A.G. Thomas</a:t>
              </a: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5000" y="0"/>
            <a:ext cx="3429000" cy="1219200"/>
          </a:xfrm>
        </p:spPr>
        <p:txBody>
          <a:bodyPr/>
          <a:lstStyle/>
          <a:p>
            <a:pPr eaLnBrk="1" hangingPunct="1"/>
            <a:r>
              <a:rPr lang="en-US" altLang="en-US" sz="3600"/>
              <a:t>Hampton, Georgia Work</a:t>
            </a:r>
          </a:p>
        </p:txBody>
      </p:sp>
      <p:sp>
        <p:nvSpPr>
          <p:cNvPr id="17411" name="Rectangle 3"/>
          <p:cNvSpPr>
            <a:spLocks noGrp="1" noChangeArrowheads="1"/>
          </p:cNvSpPr>
          <p:nvPr>
            <p:ph type="body" idx="1"/>
          </p:nvPr>
        </p:nvSpPr>
        <p:spPr>
          <a:xfrm>
            <a:off x="152400" y="152400"/>
            <a:ext cx="4267200" cy="3657600"/>
          </a:xfrm>
        </p:spPr>
        <p:txBody>
          <a:bodyPr/>
          <a:lstStyle/>
          <a:p>
            <a:pPr eaLnBrk="1" hangingPunct="1">
              <a:lnSpc>
                <a:spcPct val="80000"/>
              </a:lnSpc>
            </a:pPr>
            <a:r>
              <a:rPr lang="en-US" altLang="en-US" sz="2300"/>
              <a:t>1845 – Nathan W. Smith and Dr. Hook planted a church in Hampton, Georgia</a:t>
            </a:r>
          </a:p>
          <a:p>
            <a:pPr eaLnBrk="1" hangingPunct="1">
              <a:lnSpc>
                <a:spcPct val="80000"/>
              </a:lnSpc>
            </a:pPr>
            <a:r>
              <a:rPr lang="en-US" altLang="en-US" sz="2300"/>
              <a:t>William Sadler Fears and his family were among the first to be baptized for the remission of sins.</a:t>
            </a:r>
          </a:p>
          <a:p>
            <a:pPr eaLnBrk="1" hangingPunct="1">
              <a:lnSpc>
                <a:spcPct val="80000"/>
              </a:lnSpc>
            </a:pPr>
            <a:r>
              <a:rPr lang="en-US" altLang="en-US" sz="2300"/>
              <a:t>Church established there – Berea Christian Church</a:t>
            </a:r>
          </a:p>
          <a:p>
            <a:pPr eaLnBrk="1" hangingPunct="1">
              <a:lnSpc>
                <a:spcPct val="80000"/>
              </a:lnSpc>
            </a:pPr>
            <a:r>
              <a:rPr lang="en-US" altLang="en-US" sz="2300"/>
              <a:t>“Over my dead body!” </a:t>
            </a:r>
            <a:br>
              <a:rPr lang="en-US" altLang="en-US" sz="2300"/>
            </a:br>
            <a:r>
              <a:rPr lang="en-US" altLang="en-US" sz="2300"/>
              <a:t>		— W.S. Fears</a:t>
            </a:r>
          </a:p>
        </p:txBody>
      </p:sp>
      <p:grpSp>
        <p:nvGrpSpPr>
          <p:cNvPr id="17412" name="Group 9"/>
          <p:cNvGrpSpPr>
            <a:grpSpLocks/>
          </p:cNvGrpSpPr>
          <p:nvPr/>
        </p:nvGrpSpPr>
        <p:grpSpPr bwMode="auto">
          <a:xfrm>
            <a:off x="4343400" y="457200"/>
            <a:ext cx="1568450" cy="2536825"/>
            <a:chOff x="3572" y="2016"/>
            <a:chExt cx="988" cy="1598"/>
          </a:xfrm>
        </p:grpSpPr>
        <p:pic>
          <p:nvPicPr>
            <p:cNvPr id="17421" name="Picture 7" descr="Smith, Nathan W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2016"/>
              <a:ext cx="907"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8"/>
            <p:cNvSpPr txBox="1">
              <a:spLocks noChangeArrowheads="1"/>
            </p:cNvSpPr>
            <p:nvPr/>
          </p:nvSpPr>
          <p:spPr bwMode="auto">
            <a:xfrm>
              <a:off x="3572" y="3383"/>
              <a:ext cx="9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Nathan Smith</a:t>
              </a:r>
            </a:p>
          </p:txBody>
        </p:sp>
      </p:grpSp>
      <p:grpSp>
        <p:nvGrpSpPr>
          <p:cNvPr id="17413" name="Group 12"/>
          <p:cNvGrpSpPr>
            <a:grpSpLocks/>
          </p:cNvGrpSpPr>
          <p:nvPr/>
        </p:nvGrpSpPr>
        <p:grpSpPr bwMode="auto">
          <a:xfrm>
            <a:off x="7562850" y="3581400"/>
            <a:ext cx="1581150" cy="2805113"/>
            <a:chOff x="4764" y="2256"/>
            <a:chExt cx="996" cy="1767"/>
          </a:xfrm>
        </p:grpSpPr>
        <p:pic>
          <p:nvPicPr>
            <p:cNvPr id="17419" name="Picture 10" descr="William Sadler Fears 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 y="2256"/>
              <a:ext cx="771"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1"/>
            <p:cNvSpPr txBox="1">
              <a:spLocks noChangeArrowheads="1"/>
            </p:cNvSpPr>
            <p:nvPr/>
          </p:nvSpPr>
          <p:spPr bwMode="auto">
            <a:xfrm>
              <a:off x="4764" y="3792"/>
              <a:ext cx="9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Wm. S. Fears</a:t>
              </a:r>
            </a:p>
          </p:txBody>
        </p:sp>
      </p:grpSp>
      <p:pic>
        <p:nvPicPr>
          <p:cNvPr id="17414" name="Picture 13" descr="P0003556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86200"/>
            <a:ext cx="4191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4" descr="P0003550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975" y="3124200"/>
            <a:ext cx="2486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6" name="Group 15"/>
          <p:cNvGrpSpPr>
            <a:grpSpLocks/>
          </p:cNvGrpSpPr>
          <p:nvPr/>
        </p:nvGrpSpPr>
        <p:grpSpPr bwMode="auto">
          <a:xfrm>
            <a:off x="7118350" y="1143000"/>
            <a:ext cx="1797050" cy="1982788"/>
            <a:chOff x="2648" y="3071"/>
            <a:chExt cx="1132" cy="1249"/>
          </a:xfrm>
        </p:grpSpPr>
        <p:pic>
          <p:nvPicPr>
            <p:cNvPr id="17417" name="Picture 16" descr="D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4" y="3071"/>
              <a:ext cx="871"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7"/>
            <p:cNvSpPr txBox="1">
              <a:spLocks noChangeArrowheads="1"/>
            </p:cNvSpPr>
            <p:nvPr/>
          </p:nvSpPr>
          <p:spPr bwMode="auto">
            <a:xfrm>
              <a:off x="2648" y="4089"/>
              <a:ext cx="11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Dr. Daniel Hook</a:t>
              </a: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181600" y="76200"/>
            <a:ext cx="3962400" cy="685800"/>
          </a:xfrm>
        </p:spPr>
        <p:txBody>
          <a:bodyPr/>
          <a:lstStyle/>
          <a:p>
            <a:pPr eaLnBrk="1" hangingPunct="1"/>
            <a:r>
              <a:rPr lang="en-US" altLang="en-US" sz="4000"/>
              <a:t>Other Works</a:t>
            </a:r>
          </a:p>
        </p:txBody>
      </p:sp>
      <p:sp>
        <p:nvSpPr>
          <p:cNvPr id="18435" name="Rectangle 3"/>
          <p:cNvSpPr>
            <a:spLocks noGrp="1" noChangeArrowheads="1"/>
          </p:cNvSpPr>
          <p:nvPr>
            <p:ph type="body" idx="1"/>
          </p:nvPr>
        </p:nvSpPr>
        <p:spPr>
          <a:xfrm>
            <a:off x="533400" y="228600"/>
            <a:ext cx="4876800" cy="6629400"/>
          </a:xfrm>
        </p:spPr>
        <p:txBody>
          <a:bodyPr/>
          <a:lstStyle/>
          <a:p>
            <a:pPr eaLnBrk="1" hangingPunct="1">
              <a:lnSpc>
                <a:spcPct val="80000"/>
              </a:lnSpc>
            </a:pPr>
            <a:r>
              <a:rPr lang="en-US" altLang="en-US" sz="2400"/>
              <a:t>Thomas Marcus Harris (1829-1893)</a:t>
            </a:r>
          </a:p>
          <a:p>
            <a:pPr eaLnBrk="1" hangingPunct="1">
              <a:lnSpc>
                <a:spcPct val="80000"/>
              </a:lnSpc>
            </a:pPr>
            <a:r>
              <a:rPr lang="en-US" altLang="en-US" sz="2400"/>
              <a:t>Dr. Daniel Hook was his sister’s father-in-law. She had married Hook’s son – Judge James Schley Hook.</a:t>
            </a:r>
          </a:p>
          <a:p>
            <a:pPr eaLnBrk="1" hangingPunct="1">
              <a:lnSpc>
                <a:spcPct val="80000"/>
              </a:lnSpc>
            </a:pPr>
            <a:r>
              <a:rPr lang="en-US" altLang="en-US" sz="2400"/>
              <a:t>Harris had been preaching for ten years among the Methodists</a:t>
            </a:r>
          </a:p>
          <a:p>
            <a:pPr eaLnBrk="1" hangingPunct="1">
              <a:lnSpc>
                <a:spcPct val="80000"/>
              </a:lnSpc>
            </a:pPr>
            <a:r>
              <a:rPr lang="en-US" altLang="en-US" sz="2400"/>
              <a:t>Came in contact with writings of Alexander Campbell – Obeyed the gospel</a:t>
            </a:r>
          </a:p>
          <a:p>
            <a:pPr eaLnBrk="1" hangingPunct="1">
              <a:lnSpc>
                <a:spcPct val="80000"/>
              </a:lnSpc>
            </a:pPr>
            <a:r>
              <a:rPr lang="en-US" altLang="en-US" sz="2400"/>
              <a:t>At age 28 he obeyed the gospel</a:t>
            </a:r>
          </a:p>
          <a:p>
            <a:pPr eaLnBrk="1" hangingPunct="1">
              <a:lnSpc>
                <a:spcPct val="80000"/>
              </a:lnSpc>
            </a:pPr>
            <a:r>
              <a:rPr lang="en-US" altLang="en-US" sz="2400"/>
              <a:t>Took over 40 Methodists members with him to establish N.T. Christianity in Davisboro</a:t>
            </a:r>
          </a:p>
          <a:p>
            <a:pPr eaLnBrk="1" hangingPunct="1">
              <a:lnSpc>
                <a:spcPct val="80000"/>
              </a:lnSpc>
            </a:pPr>
            <a:r>
              <a:rPr lang="en-US" altLang="en-US" sz="2400"/>
              <a:t>Among The Blacks</a:t>
            </a:r>
          </a:p>
          <a:p>
            <a:pPr lvl="1" eaLnBrk="1" hangingPunct="1">
              <a:lnSpc>
                <a:spcPct val="80000"/>
              </a:lnSpc>
            </a:pPr>
            <a:r>
              <a:rPr lang="en-US" altLang="en-US" sz="2000"/>
              <a:t>Helped Organize Churches</a:t>
            </a:r>
          </a:p>
          <a:p>
            <a:pPr lvl="1" eaLnBrk="1" hangingPunct="1">
              <a:lnSpc>
                <a:spcPct val="80000"/>
              </a:lnSpc>
            </a:pPr>
            <a:r>
              <a:rPr lang="en-US" altLang="en-US" sz="2000"/>
              <a:t>Ordained Ministers</a:t>
            </a:r>
          </a:p>
          <a:p>
            <a:pPr lvl="1" eaLnBrk="1" hangingPunct="1">
              <a:lnSpc>
                <a:spcPct val="80000"/>
              </a:lnSpc>
            </a:pPr>
            <a:r>
              <a:rPr lang="en-US" altLang="en-US" sz="2000"/>
              <a:t>Donated Land For Black Congregations To Build Buildings</a:t>
            </a:r>
          </a:p>
        </p:txBody>
      </p:sp>
      <p:grpSp>
        <p:nvGrpSpPr>
          <p:cNvPr id="18436" name="Group 4"/>
          <p:cNvGrpSpPr>
            <a:grpSpLocks/>
          </p:cNvGrpSpPr>
          <p:nvPr/>
        </p:nvGrpSpPr>
        <p:grpSpPr bwMode="auto">
          <a:xfrm>
            <a:off x="5943600" y="838200"/>
            <a:ext cx="2743200" cy="3606800"/>
            <a:chOff x="3648" y="1392"/>
            <a:chExt cx="1914" cy="2512"/>
          </a:xfrm>
        </p:grpSpPr>
        <p:pic>
          <p:nvPicPr>
            <p:cNvPr id="18443"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AutoShape 6"/>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0487" name="Text Box 7"/>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pic>
        <p:nvPicPr>
          <p:cNvPr id="1843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263" y="3581400"/>
            <a:ext cx="2163762"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15"/>
          <p:cNvSpPr txBox="1">
            <a:spLocks noChangeArrowheads="1"/>
          </p:cNvSpPr>
          <p:nvPr/>
        </p:nvSpPr>
        <p:spPr bwMode="auto">
          <a:xfrm>
            <a:off x="5562600" y="5334000"/>
            <a:ext cx="1314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T.M. Harris</a:t>
            </a:r>
            <a:br>
              <a:rPr lang="en-US" altLang="en-US"/>
            </a:br>
            <a:r>
              <a:rPr lang="en-US" altLang="en-US"/>
              <a:t>1829-1893</a:t>
            </a:r>
          </a:p>
        </p:txBody>
      </p:sp>
      <p:sp>
        <p:nvSpPr>
          <p:cNvPr id="18439" name="Oval 16"/>
          <p:cNvSpPr>
            <a:spLocks noChangeArrowheads="1"/>
          </p:cNvSpPr>
          <p:nvPr/>
        </p:nvSpPr>
        <p:spPr bwMode="auto">
          <a:xfrm>
            <a:off x="7543800" y="19812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497" name="Text Box 17"/>
          <p:cNvSpPr txBox="1">
            <a:spLocks noChangeArrowheads="1"/>
          </p:cNvSpPr>
          <p:nvPr/>
        </p:nvSpPr>
        <p:spPr bwMode="auto">
          <a:xfrm>
            <a:off x="7086600" y="1981200"/>
            <a:ext cx="1301750" cy="36671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Davisboro</a:t>
            </a:r>
          </a:p>
        </p:txBody>
      </p:sp>
      <p:sp>
        <p:nvSpPr>
          <p:cNvPr id="18441" name="Text Box 18"/>
          <p:cNvSpPr txBox="1">
            <a:spLocks noChangeArrowheads="1"/>
          </p:cNvSpPr>
          <p:nvPr/>
        </p:nvSpPr>
        <p:spPr bwMode="auto">
          <a:xfrm>
            <a:off x="7664450" y="16256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Augusta</a:t>
            </a:r>
          </a:p>
        </p:txBody>
      </p:sp>
      <p:sp>
        <p:nvSpPr>
          <p:cNvPr id="18442" name="Oval 19"/>
          <p:cNvSpPr>
            <a:spLocks noChangeArrowheads="1"/>
          </p:cNvSpPr>
          <p:nvPr/>
        </p:nvSpPr>
        <p:spPr bwMode="auto">
          <a:xfrm>
            <a:off x="8001000" y="1905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562600" y="76200"/>
            <a:ext cx="3581400" cy="685800"/>
          </a:xfrm>
        </p:spPr>
        <p:txBody>
          <a:bodyPr/>
          <a:lstStyle/>
          <a:p>
            <a:pPr eaLnBrk="1" hangingPunct="1"/>
            <a:r>
              <a:rPr lang="en-US" altLang="en-US" sz="4000"/>
              <a:t>Civil War</a:t>
            </a:r>
          </a:p>
        </p:txBody>
      </p:sp>
      <p:sp>
        <p:nvSpPr>
          <p:cNvPr id="19459" name="Rectangle 3"/>
          <p:cNvSpPr>
            <a:spLocks noGrp="1" noChangeArrowheads="1"/>
          </p:cNvSpPr>
          <p:nvPr>
            <p:ph type="body" idx="1"/>
          </p:nvPr>
        </p:nvSpPr>
        <p:spPr>
          <a:xfrm>
            <a:off x="533400" y="228600"/>
            <a:ext cx="4876800" cy="6629400"/>
          </a:xfrm>
        </p:spPr>
        <p:txBody>
          <a:bodyPr/>
          <a:lstStyle/>
          <a:p>
            <a:pPr eaLnBrk="1" hangingPunct="1">
              <a:lnSpc>
                <a:spcPct val="80000"/>
              </a:lnSpc>
            </a:pPr>
            <a:r>
              <a:rPr lang="en-US" altLang="en-US" sz="2400"/>
              <a:t>1861-1865 Had its affect on the south.</a:t>
            </a:r>
          </a:p>
          <a:p>
            <a:pPr eaLnBrk="1" hangingPunct="1">
              <a:lnSpc>
                <a:spcPct val="80000"/>
              </a:lnSpc>
            </a:pPr>
            <a:r>
              <a:rPr lang="en-US" altLang="en-US" sz="2400"/>
              <a:t>Many preachers both in north and south became chaplains in the military</a:t>
            </a:r>
          </a:p>
          <a:p>
            <a:pPr eaLnBrk="1" hangingPunct="1">
              <a:lnSpc>
                <a:spcPct val="80000"/>
              </a:lnSpc>
            </a:pPr>
            <a:r>
              <a:rPr lang="en-US" altLang="en-US" sz="2400"/>
              <a:t>A.G. Thomas was chaplain</a:t>
            </a:r>
          </a:p>
          <a:p>
            <a:pPr lvl="1" eaLnBrk="1" hangingPunct="1">
              <a:lnSpc>
                <a:spcPct val="80000"/>
              </a:lnSpc>
            </a:pPr>
            <a:r>
              <a:rPr lang="en-US" altLang="en-US" sz="2000"/>
              <a:t>Fanning’s visit- Dec. 21, 1860 in the home of A.G. Thomas</a:t>
            </a:r>
          </a:p>
          <a:p>
            <a:pPr lvl="1" eaLnBrk="1" hangingPunct="1">
              <a:lnSpc>
                <a:spcPct val="80000"/>
              </a:lnSpc>
            </a:pPr>
            <a:r>
              <a:rPr lang="en-US" altLang="en-US" sz="2000"/>
              <a:t>Later wrote: “Dr. A.G. Thomas is a brother of fine address, superior talents and learning, but we saw him with a feather in his hat and a glittering sword in his right hand, and doubted if he would be able to hold the sword of Georgia in one hand and the sword of the Spirit in the other.”</a:t>
            </a:r>
          </a:p>
          <a:p>
            <a:pPr eaLnBrk="1" hangingPunct="1">
              <a:lnSpc>
                <a:spcPct val="80000"/>
              </a:lnSpc>
            </a:pPr>
            <a:r>
              <a:rPr lang="en-US" altLang="en-US" sz="2400"/>
              <a:t>T.M. Harris reached Major, but was soon honorably dismissed because of an attack of Typhoid Fever. Recalled to lead a group of Wash. Cty. Regiment at the Battle of Atlanta.</a:t>
            </a:r>
          </a:p>
        </p:txBody>
      </p:sp>
      <p:grpSp>
        <p:nvGrpSpPr>
          <p:cNvPr id="19460" name="Group 4"/>
          <p:cNvGrpSpPr>
            <a:grpSpLocks/>
          </p:cNvGrpSpPr>
          <p:nvPr/>
        </p:nvGrpSpPr>
        <p:grpSpPr bwMode="auto">
          <a:xfrm>
            <a:off x="5943600" y="838200"/>
            <a:ext cx="2743200" cy="3606800"/>
            <a:chOff x="3648" y="1392"/>
            <a:chExt cx="1914" cy="2512"/>
          </a:xfrm>
        </p:grpSpPr>
        <p:pic>
          <p:nvPicPr>
            <p:cNvPr id="19470"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AutoShape 6"/>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3559" name="Text Box 7"/>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grpSp>
        <p:nvGrpSpPr>
          <p:cNvPr id="19461" name="Group 11"/>
          <p:cNvGrpSpPr>
            <a:grpSpLocks/>
          </p:cNvGrpSpPr>
          <p:nvPr/>
        </p:nvGrpSpPr>
        <p:grpSpPr bwMode="auto">
          <a:xfrm>
            <a:off x="7283450" y="4625975"/>
            <a:ext cx="1898650" cy="2232025"/>
            <a:chOff x="4608" y="96"/>
            <a:chExt cx="1196" cy="1406"/>
          </a:xfrm>
        </p:grpSpPr>
        <p:pic>
          <p:nvPicPr>
            <p:cNvPr id="1946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 y="96"/>
              <a:ext cx="905"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13"/>
            <p:cNvSpPr txBox="1">
              <a:spLocks noChangeArrowheads="1"/>
            </p:cNvSpPr>
            <p:nvPr/>
          </p:nvSpPr>
          <p:spPr bwMode="auto">
            <a:xfrm>
              <a:off x="4608" y="1271"/>
              <a:ext cx="1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Dr. A.G. Thomas</a:t>
              </a:r>
            </a:p>
          </p:txBody>
        </p:sp>
      </p:grpSp>
      <p:grpSp>
        <p:nvGrpSpPr>
          <p:cNvPr id="19462" name="Group 16"/>
          <p:cNvGrpSpPr>
            <a:grpSpLocks/>
          </p:cNvGrpSpPr>
          <p:nvPr/>
        </p:nvGrpSpPr>
        <p:grpSpPr bwMode="auto">
          <a:xfrm>
            <a:off x="5454650" y="4648200"/>
            <a:ext cx="1784350" cy="2197100"/>
            <a:chOff x="3436" y="2928"/>
            <a:chExt cx="1036" cy="1336"/>
          </a:xfrm>
        </p:grpSpPr>
        <p:pic>
          <p:nvPicPr>
            <p:cNvPr id="1946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2928"/>
              <a:ext cx="817"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15"/>
            <p:cNvSpPr txBox="1">
              <a:spLocks noChangeArrowheads="1"/>
            </p:cNvSpPr>
            <p:nvPr/>
          </p:nvSpPr>
          <p:spPr bwMode="auto">
            <a:xfrm>
              <a:off x="3436" y="4041"/>
              <a:ext cx="103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Tolbert Fanning</a:t>
              </a:r>
            </a:p>
          </p:txBody>
        </p:sp>
      </p:grpSp>
      <p:grpSp>
        <p:nvGrpSpPr>
          <p:cNvPr id="19463" name="Group 19"/>
          <p:cNvGrpSpPr>
            <a:grpSpLocks/>
          </p:cNvGrpSpPr>
          <p:nvPr/>
        </p:nvGrpSpPr>
        <p:grpSpPr bwMode="auto">
          <a:xfrm>
            <a:off x="106363" y="3200400"/>
            <a:ext cx="884237" cy="1765300"/>
            <a:chOff x="67" y="2192"/>
            <a:chExt cx="557" cy="1112"/>
          </a:xfrm>
        </p:grpSpPr>
        <p:pic>
          <p:nvPicPr>
            <p:cNvPr id="19464"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 y="2192"/>
              <a:ext cx="557" cy="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8"/>
            <p:cNvSpPr txBox="1">
              <a:spLocks noChangeArrowheads="1"/>
            </p:cNvSpPr>
            <p:nvPr/>
          </p:nvSpPr>
          <p:spPr bwMode="auto">
            <a:xfrm>
              <a:off x="96" y="2900"/>
              <a:ext cx="5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T.M.</a:t>
              </a:r>
              <a:br>
                <a:rPr lang="en-US" altLang="en-US"/>
              </a:br>
              <a:r>
                <a:rPr lang="en-US" altLang="en-US"/>
                <a:t>Harris</a:t>
              </a: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867400" y="0"/>
            <a:ext cx="3200400" cy="1219200"/>
          </a:xfrm>
        </p:spPr>
        <p:txBody>
          <a:bodyPr/>
          <a:lstStyle/>
          <a:p>
            <a:pPr eaLnBrk="1" hangingPunct="1"/>
            <a:r>
              <a:rPr lang="en-US" altLang="en-US" sz="4000"/>
              <a:t>Civil War: </a:t>
            </a:r>
            <a:br>
              <a:rPr lang="en-US" altLang="en-US" sz="4000"/>
            </a:br>
            <a:r>
              <a:rPr lang="en-US" altLang="en-US" sz="4000"/>
              <a:t>Aftermath</a:t>
            </a:r>
          </a:p>
        </p:txBody>
      </p:sp>
      <p:sp>
        <p:nvSpPr>
          <p:cNvPr id="20483" name="Rectangle 3"/>
          <p:cNvSpPr>
            <a:spLocks noGrp="1" noChangeArrowheads="1"/>
          </p:cNvSpPr>
          <p:nvPr>
            <p:ph type="body" idx="1"/>
          </p:nvPr>
        </p:nvSpPr>
        <p:spPr>
          <a:xfrm>
            <a:off x="76200" y="76200"/>
            <a:ext cx="5334000" cy="6781800"/>
          </a:xfrm>
        </p:spPr>
        <p:txBody>
          <a:bodyPr/>
          <a:lstStyle/>
          <a:p>
            <a:pPr eaLnBrk="1" hangingPunct="1">
              <a:lnSpc>
                <a:spcPct val="90000"/>
              </a:lnSpc>
            </a:pPr>
            <a:r>
              <a:rPr lang="en-US" altLang="en-US" sz="2400"/>
              <a:t>The Church was devastated by the effects of the war.</a:t>
            </a:r>
          </a:p>
          <a:p>
            <a:pPr eaLnBrk="1" hangingPunct="1">
              <a:lnSpc>
                <a:spcPct val="90000"/>
              </a:lnSpc>
            </a:pPr>
            <a:r>
              <a:rPr lang="en-US" altLang="en-US" sz="2400"/>
              <a:t>Many church doors were closed, works given up.</a:t>
            </a:r>
          </a:p>
          <a:p>
            <a:pPr eaLnBrk="1" hangingPunct="1">
              <a:lnSpc>
                <a:spcPct val="90000"/>
              </a:lnSpc>
            </a:pPr>
            <a:r>
              <a:rPr lang="en-US" altLang="en-US" sz="2400"/>
              <a:t>Homes of Christians were looted and destroyed.</a:t>
            </a:r>
          </a:p>
          <a:p>
            <a:pPr eaLnBrk="1" hangingPunct="1">
              <a:lnSpc>
                <a:spcPct val="90000"/>
              </a:lnSpc>
            </a:pPr>
            <a:r>
              <a:rPr lang="en-US" altLang="en-US" sz="2400"/>
              <a:t>Nathan W. Smith’s work in Acworth was affected.</a:t>
            </a:r>
          </a:p>
          <a:p>
            <a:pPr lvl="1" eaLnBrk="1" hangingPunct="1">
              <a:lnSpc>
                <a:spcPct val="90000"/>
              </a:lnSpc>
            </a:pPr>
            <a:r>
              <a:rPr lang="en-US" altLang="en-US" sz="2000"/>
              <a:t>Sherman’s forces had destroyed the Acworth building using its timber to build shanties at Allatoona</a:t>
            </a:r>
          </a:p>
          <a:p>
            <a:pPr lvl="1" eaLnBrk="1" hangingPunct="1">
              <a:lnSpc>
                <a:spcPct val="90000"/>
              </a:lnSpc>
            </a:pPr>
            <a:r>
              <a:rPr lang="en-US" altLang="en-US" sz="2000"/>
              <a:t>Smith wrote letters to the Gospel Advocate requesting relief</a:t>
            </a:r>
          </a:p>
          <a:p>
            <a:pPr lvl="2" eaLnBrk="1" hangingPunct="1">
              <a:lnSpc>
                <a:spcPct val="90000"/>
              </a:lnSpc>
            </a:pPr>
            <a:r>
              <a:rPr lang="en-US" altLang="en-US" sz="1800"/>
              <a:t>Building was overtaken and destroyed </a:t>
            </a:r>
          </a:p>
          <a:p>
            <a:pPr lvl="2" eaLnBrk="1" hangingPunct="1">
              <a:lnSpc>
                <a:spcPct val="90000"/>
              </a:lnSpc>
            </a:pPr>
            <a:r>
              <a:rPr lang="en-US" altLang="en-US" sz="1800"/>
              <a:t>Lipscomb wrote, “Send bread now, brethren, and afterwards the Bibles and preachers.” </a:t>
            </a:r>
            <a:r>
              <a:rPr lang="en-US" altLang="en-US" sz="1800" i="1"/>
              <a:t>GA</a:t>
            </a:r>
            <a:r>
              <a:rPr lang="en-US" altLang="en-US" sz="1800"/>
              <a:t> Jun 13, 1867, p. 476.</a:t>
            </a:r>
          </a:p>
          <a:p>
            <a:pPr lvl="1" eaLnBrk="1" hangingPunct="1">
              <a:lnSpc>
                <a:spcPct val="90000"/>
              </a:lnSpc>
            </a:pPr>
            <a:r>
              <a:rPr lang="en-US" altLang="en-US" sz="2000"/>
              <a:t>D. Lipscomb helped to promote relief for the poor Georgia Christians</a:t>
            </a:r>
          </a:p>
          <a:p>
            <a:pPr lvl="2" eaLnBrk="1" hangingPunct="1">
              <a:lnSpc>
                <a:spcPct val="90000"/>
              </a:lnSpc>
            </a:pPr>
            <a:r>
              <a:rPr lang="en-US" altLang="en-US" sz="1800"/>
              <a:t>Sent Smith one of his own horses so he could plow.</a:t>
            </a:r>
          </a:p>
        </p:txBody>
      </p:sp>
      <p:grpSp>
        <p:nvGrpSpPr>
          <p:cNvPr id="20484" name="Group 4"/>
          <p:cNvGrpSpPr>
            <a:grpSpLocks/>
          </p:cNvGrpSpPr>
          <p:nvPr/>
        </p:nvGrpSpPr>
        <p:grpSpPr bwMode="auto">
          <a:xfrm>
            <a:off x="6477000" y="1295400"/>
            <a:ext cx="2057400" cy="2819400"/>
            <a:chOff x="3648" y="1392"/>
            <a:chExt cx="1914" cy="2512"/>
          </a:xfrm>
        </p:grpSpPr>
        <p:pic>
          <p:nvPicPr>
            <p:cNvPr id="20491"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AutoShape 6"/>
            <p:cNvSpPr>
              <a:spLocks noChangeArrowheads="1"/>
            </p:cNvSpPr>
            <p:nvPr/>
          </p:nvSpPr>
          <p:spPr bwMode="auto">
            <a:xfrm>
              <a:off x="4060" y="2016"/>
              <a:ext cx="143"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4583" name="Text Box 7"/>
            <p:cNvSpPr txBox="1">
              <a:spLocks noChangeArrowheads="1"/>
            </p:cNvSpPr>
            <p:nvPr/>
          </p:nvSpPr>
          <p:spPr bwMode="auto">
            <a:xfrm>
              <a:off x="3793" y="1873"/>
              <a:ext cx="892" cy="327"/>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grpSp>
        <p:nvGrpSpPr>
          <p:cNvPr id="20485" name="Group 18"/>
          <p:cNvGrpSpPr>
            <a:grpSpLocks/>
          </p:cNvGrpSpPr>
          <p:nvPr/>
        </p:nvGrpSpPr>
        <p:grpSpPr bwMode="auto">
          <a:xfrm>
            <a:off x="5454650" y="4267200"/>
            <a:ext cx="1809750" cy="2578100"/>
            <a:chOff x="3436" y="2688"/>
            <a:chExt cx="1140" cy="1624"/>
          </a:xfrm>
        </p:grpSpPr>
        <p:sp>
          <p:nvSpPr>
            <p:cNvPr id="20489" name="Text Box 13"/>
            <p:cNvSpPr txBox="1">
              <a:spLocks noChangeArrowheads="1"/>
            </p:cNvSpPr>
            <p:nvPr/>
          </p:nvSpPr>
          <p:spPr bwMode="auto">
            <a:xfrm>
              <a:off x="3436" y="4081"/>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David Lipscomb</a:t>
              </a:r>
            </a:p>
          </p:txBody>
        </p:sp>
        <p:pic>
          <p:nvPicPr>
            <p:cNvPr id="2049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 y="2688"/>
              <a:ext cx="900"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6" name="Group 19"/>
          <p:cNvGrpSpPr>
            <a:grpSpLocks/>
          </p:cNvGrpSpPr>
          <p:nvPr/>
        </p:nvGrpSpPr>
        <p:grpSpPr bwMode="auto">
          <a:xfrm>
            <a:off x="7346950" y="4244975"/>
            <a:ext cx="1568450" cy="2536825"/>
            <a:chOff x="3572" y="2016"/>
            <a:chExt cx="988" cy="1598"/>
          </a:xfrm>
        </p:grpSpPr>
        <p:pic>
          <p:nvPicPr>
            <p:cNvPr id="20487" name="Picture 20" descr="Smith, Nathan W_re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2016"/>
              <a:ext cx="907"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21"/>
            <p:cNvSpPr txBox="1">
              <a:spLocks noChangeArrowheads="1"/>
            </p:cNvSpPr>
            <p:nvPr/>
          </p:nvSpPr>
          <p:spPr bwMode="auto">
            <a:xfrm>
              <a:off x="3572" y="3383"/>
              <a:ext cx="9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Nathan Smith</a:t>
              </a: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48400" y="503238"/>
            <a:ext cx="2286000" cy="1858962"/>
          </a:xfrm>
        </p:spPr>
        <p:txBody>
          <a:bodyPr/>
          <a:lstStyle/>
          <a:p>
            <a:pPr eaLnBrk="1" hangingPunct="1"/>
            <a:r>
              <a:rPr lang="en-US" altLang="en-US"/>
              <a:t>Earliest Years</a:t>
            </a:r>
          </a:p>
        </p:txBody>
      </p:sp>
      <p:sp>
        <p:nvSpPr>
          <p:cNvPr id="3075" name="Rectangle 3"/>
          <p:cNvSpPr>
            <a:spLocks noGrp="1" noChangeArrowheads="1"/>
          </p:cNvSpPr>
          <p:nvPr>
            <p:ph type="body" idx="1"/>
          </p:nvPr>
        </p:nvSpPr>
        <p:spPr>
          <a:xfrm>
            <a:off x="76200" y="457200"/>
            <a:ext cx="5638800" cy="6248400"/>
          </a:xfrm>
        </p:spPr>
        <p:txBody>
          <a:bodyPr/>
          <a:lstStyle/>
          <a:p>
            <a:pPr eaLnBrk="1" hangingPunct="1">
              <a:lnSpc>
                <a:spcPct val="90000"/>
              </a:lnSpc>
            </a:pPr>
            <a:r>
              <a:rPr lang="en-US" altLang="en-US" sz="2800"/>
              <a:t>William Guirey, born in Georgia backwoods in 1773</a:t>
            </a:r>
          </a:p>
          <a:p>
            <a:pPr lvl="1" eaLnBrk="1" hangingPunct="1">
              <a:lnSpc>
                <a:spcPct val="90000"/>
              </a:lnSpc>
            </a:pPr>
            <a:r>
              <a:rPr lang="en-US" altLang="en-US" sz="2400"/>
              <a:t>Initially connected with Episcopalians, Methodists, O’Kellyites, and Christian Baptists between 1792 or 1793 and 1810.</a:t>
            </a:r>
          </a:p>
          <a:p>
            <a:pPr lvl="1" eaLnBrk="1" hangingPunct="1">
              <a:lnSpc>
                <a:spcPct val="90000"/>
              </a:lnSpc>
            </a:pPr>
            <a:r>
              <a:rPr lang="en-US" altLang="en-US" sz="2400"/>
              <a:t>An immersionist, he joined with Christian Church (O’Kellyites) in 1810. </a:t>
            </a:r>
          </a:p>
          <a:p>
            <a:pPr lvl="1" eaLnBrk="1" hangingPunct="1">
              <a:lnSpc>
                <a:spcPct val="90000"/>
              </a:lnSpc>
            </a:pPr>
            <a:r>
              <a:rPr lang="en-US" altLang="en-US" sz="2400"/>
              <a:t>He was reported to have “traveled from Philadelphia to the southern frontier of Georgia, preaching the word.”</a:t>
            </a:r>
          </a:p>
          <a:p>
            <a:pPr lvl="1" eaLnBrk="1" hangingPunct="1">
              <a:lnSpc>
                <a:spcPct val="90000"/>
              </a:lnSpc>
            </a:pPr>
            <a:r>
              <a:rPr lang="en-US" altLang="en-US" sz="2400"/>
              <a:t>Not known if he, or his influence ever connected with the Churches of Christ in Georgia.</a:t>
            </a:r>
          </a:p>
        </p:txBody>
      </p:sp>
      <p:pic>
        <p:nvPicPr>
          <p:cNvPr id="3076"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303847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5"/>
          <p:cNvSpPr>
            <a:spLocks noChangeArrowheads="1"/>
          </p:cNvSpPr>
          <p:nvPr/>
        </p:nvSpPr>
        <p:spPr bwMode="auto">
          <a:xfrm>
            <a:off x="6629400" y="3046413"/>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078" name="Text Box 6"/>
          <p:cNvSpPr txBox="1">
            <a:spLocks noChangeArrowheads="1"/>
          </p:cNvSpPr>
          <p:nvPr/>
        </p:nvSpPr>
        <p:spPr bwMode="auto">
          <a:xfrm>
            <a:off x="6203950" y="2819400"/>
            <a:ext cx="958850" cy="366713"/>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562600" y="76200"/>
            <a:ext cx="3581400" cy="685800"/>
          </a:xfrm>
        </p:spPr>
        <p:txBody>
          <a:bodyPr/>
          <a:lstStyle/>
          <a:p>
            <a:pPr eaLnBrk="1" hangingPunct="1"/>
            <a:r>
              <a:rPr lang="en-US" altLang="en-US" sz="4000"/>
              <a:t>Departures</a:t>
            </a:r>
          </a:p>
        </p:txBody>
      </p:sp>
      <p:sp>
        <p:nvSpPr>
          <p:cNvPr id="21507" name="Rectangle 3"/>
          <p:cNvSpPr>
            <a:spLocks noGrp="1" noChangeArrowheads="1"/>
          </p:cNvSpPr>
          <p:nvPr>
            <p:ph type="body" idx="1"/>
          </p:nvPr>
        </p:nvSpPr>
        <p:spPr>
          <a:xfrm>
            <a:off x="76200" y="228600"/>
            <a:ext cx="5715000" cy="6781800"/>
          </a:xfrm>
        </p:spPr>
        <p:txBody>
          <a:bodyPr/>
          <a:lstStyle/>
          <a:p>
            <a:pPr eaLnBrk="1" hangingPunct="1">
              <a:lnSpc>
                <a:spcPct val="80000"/>
              </a:lnSpc>
            </a:pPr>
            <a:r>
              <a:rPr lang="en-US" altLang="en-US" sz="2300"/>
              <a:t>1849 ACMS Organized In Cincinnati, Ohio</a:t>
            </a:r>
          </a:p>
          <a:p>
            <a:pPr lvl="1" eaLnBrk="1" hangingPunct="1">
              <a:lnSpc>
                <a:spcPct val="80000"/>
              </a:lnSpc>
            </a:pPr>
            <a:r>
              <a:rPr lang="en-US" altLang="en-US" sz="2000"/>
              <a:t>Dr. Daniel Hook from Georgia with 10</a:t>
            </a:r>
            <a:r>
              <a:rPr lang="en-US" altLang="en-US" sz="2000" baseline="30000"/>
              <a:t>th</a:t>
            </a:r>
            <a:r>
              <a:rPr lang="en-US" altLang="en-US" sz="2000"/>
              <a:t> of 20 vice-presidents elected.</a:t>
            </a:r>
          </a:p>
          <a:p>
            <a:pPr lvl="1" eaLnBrk="1" hangingPunct="1">
              <a:lnSpc>
                <a:spcPct val="80000"/>
              </a:lnSpc>
            </a:pPr>
            <a:r>
              <a:rPr lang="en-US" altLang="en-US" sz="2000"/>
              <a:t>S.J. Pinkerton Of Augusta was with Walter Scott on committee on order of business and nominating committee.</a:t>
            </a:r>
          </a:p>
          <a:p>
            <a:pPr lvl="1" eaLnBrk="1" hangingPunct="1">
              <a:lnSpc>
                <a:spcPct val="80000"/>
              </a:lnSpc>
            </a:pPr>
            <a:r>
              <a:rPr lang="en-US" altLang="en-US" sz="2000"/>
              <a:t>Most Georgia Preachers And Churches Supported Organization</a:t>
            </a:r>
          </a:p>
          <a:p>
            <a:pPr eaLnBrk="1" hangingPunct="1">
              <a:lnSpc>
                <a:spcPct val="80000"/>
              </a:lnSpc>
            </a:pPr>
            <a:r>
              <a:rPr lang="en-US" altLang="en-US" sz="2300"/>
              <a:t>By 1871 Isaac Errett reported in the Christian Standard that there were 3000 members of the church in Georgia.</a:t>
            </a:r>
          </a:p>
          <a:p>
            <a:pPr eaLnBrk="1" hangingPunct="1">
              <a:lnSpc>
                <a:spcPct val="80000"/>
              </a:lnSpc>
            </a:pPr>
            <a:r>
              <a:rPr lang="en-US" altLang="en-US" sz="2300"/>
              <a:t>1875 – Augusta church was prob. first to add the instrument to the worship. Many followed.</a:t>
            </a:r>
          </a:p>
          <a:p>
            <a:pPr lvl="1" eaLnBrk="1" hangingPunct="1">
              <a:lnSpc>
                <a:spcPct val="80000"/>
              </a:lnSpc>
            </a:pPr>
            <a:r>
              <a:rPr lang="en-US" altLang="en-US" sz="2000"/>
              <a:t>Not without a fight. One Rome church member said, “I’d rather eat bacon and eggs off the communion table than have an organ in the church.”</a:t>
            </a:r>
          </a:p>
          <a:p>
            <a:pPr lvl="1" eaLnBrk="1" hangingPunct="1">
              <a:lnSpc>
                <a:spcPct val="80000"/>
              </a:lnSpc>
            </a:pPr>
            <a:r>
              <a:rPr lang="en-US" altLang="en-US" sz="2000"/>
              <a:t>W.S. Fears, Berea “Over my dead body.”</a:t>
            </a:r>
          </a:p>
          <a:p>
            <a:pPr eaLnBrk="1" hangingPunct="1">
              <a:lnSpc>
                <a:spcPct val="80000"/>
              </a:lnSpc>
            </a:pPr>
            <a:r>
              <a:rPr lang="en-US" altLang="en-US" sz="2300"/>
              <a:t>1902 Yearbook, 142 churches, 12,000 members</a:t>
            </a:r>
          </a:p>
        </p:txBody>
      </p:sp>
      <p:grpSp>
        <p:nvGrpSpPr>
          <p:cNvPr id="21508" name="Group 4"/>
          <p:cNvGrpSpPr>
            <a:grpSpLocks/>
          </p:cNvGrpSpPr>
          <p:nvPr/>
        </p:nvGrpSpPr>
        <p:grpSpPr bwMode="auto">
          <a:xfrm>
            <a:off x="5943600" y="838200"/>
            <a:ext cx="2743200" cy="3606800"/>
            <a:chOff x="3648" y="1392"/>
            <a:chExt cx="1914" cy="2512"/>
          </a:xfrm>
        </p:grpSpPr>
        <p:pic>
          <p:nvPicPr>
            <p:cNvPr id="21515"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AutoShape 6"/>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2535" name="Text Box 7"/>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grpSp>
        <p:nvGrpSpPr>
          <p:cNvPr id="21509" name="Group 8"/>
          <p:cNvGrpSpPr>
            <a:grpSpLocks/>
          </p:cNvGrpSpPr>
          <p:nvPr/>
        </p:nvGrpSpPr>
        <p:grpSpPr bwMode="auto">
          <a:xfrm>
            <a:off x="5410200" y="4670425"/>
            <a:ext cx="1797050" cy="2165350"/>
            <a:chOff x="2648" y="3071"/>
            <a:chExt cx="1050" cy="1225"/>
          </a:xfrm>
        </p:grpSpPr>
        <p:pic>
          <p:nvPicPr>
            <p:cNvPr id="21513" name="Picture 9" descr="D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3071"/>
              <a:ext cx="871"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10"/>
            <p:cNvSpPr txBox="1">
              <a:spLocks noChangeArrowheads="1"/>
            </p:cNvSpPr>
            <p:nvPr/>
          </p:nvSpPr>
          <p:spPr bwMode="auto">
            <a:xfrm>
              <a:off x="2648" y="4089"/>
              <a:ext cx="105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Dr. Daniel Hook</a:t>
              </a:r>
            </a:p>
          </p:txBody>
        </p:sp>
      </p:grpSp>
      <p:grpSp>
        <p:nvGrpSpPr>
          <p:cNvPr id="21510" name="Group 16"/>
          <p:cNvGrpSpPr>
            <a:grpSpLocks/>
          </p:cNvGrpSpPr>
          <p:nvPr/>
        </p:nvGrpSpPr>
        <p:grpSpPr bwMode="auto">
          <a:xfrm>
            <a:off x="7391400" y="4738688"/>
            <a:ext cx="1428750" cy="2119312"/>
            <a:chOff x="4656" y="2928"/>
            <a:chExt cx="900" cy="1335"/>
          </a:xfrm>
        </p:grpSpPr>
        <p:pic>
          <p:nvPicPr>
            <p:cNvPr id="2151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 y="2928"/>
              <a:ext cx="89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5"/>
            <p:cNvSpPr txBox="1">
              <a:spLocks noChangeArrowheads="1"/>
            </p:cNvSpPr>
            <p:nvPr/>
          </p:nvSpPr>
          <p:spPr bwMode="auto">
            <a:xfrm>
              <a:off x="4704" y="4032"/>
              <a:ext cx="8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Isaac Errett</a:t>
              </a:r>
            </a:p>
          </p:txBody>
        </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228600"/>
            <a:ext cx="5257800" cy="2895600"/>
          </a:xfrm>
        </p:spPr>
        <p:txBody>
          <a:bodyPr/>
          <a:lstStyle/>
          <a:p>
            <a:pPr eaLnBrk="1" hangingPunct="1"/>
            <a:r>
              <a:rPr lang="en-US" altLang="en-US"/>
              <a:t>Some Churches Not Moved By Change</a:t>
            </a:r>
          </a:p>
        </p:txBody>
      </p:sp>
      <p:sp>
        <p:nvSpPr>
          <p:cNvPr id="22531" name="Rectangle 3"/>
          <p:cNvSpPr>
            <a:spLocks noGrp="1" noChangeArrowheads="1"/>
          </p:cNvSpPr>
          <p:nvPr>
            <p:ph type="body" idx="1"/>
          </p:nvPr>
        </p:nvSpPr>
        <p:spPr>
          <a:xfrm>
            <a:off x="685800" y="2362200"/>
            <a:ext cx="4495800" cy="3810000"/>
          </a:xfrm>
        </p:spPr>
        <p:txBody>
          <a:bodyPr/>
          <a:lstStyle/>
          <a:p>
            <a:pPr eaLnBrk="1" hangingPunct="1"/>
            <a:r>
              <a:rPr lang="en-US" altLang="en-US" sz="2400"/>
              <a:t>1881 - Liberty Hill Congregation, Mableton Area (Now S. Cobb church)</a:t>
            </a:r>
          </a:p>
          <a:p>
            <a:pPr eaLnBrk="1" hangingPunct="1"/>
            <a:r>
              <a:rPr lang="en-US" altLang="en-US" sz="2400"/>
              <a:t>1885 - Pleasant Grove, Marietta</a:t>
            </a:r>
          </a:p>
          <a:p>
            <a:pPr eaLnBrk="1" hangingPunct="1"/>
            <a:r>
              <a:rPr lang="en-US" altLang="en-US" sz="2400"/>
              <a:t>1895, Halls Valley near Trion, Georgia work</a:t>
            </a:r>
          </a:p>
          <a:p>
            <a:pPr eaLnBrk="1" hangingPunct="1"/>
            <a:r>
              <a:rPr lang="en-US" altLang="en-US" sz="2400"/>
              <a:t>Perhaps Others</a:t>
            </a:r>
          </a:p>
        </p:txBody>
      </p:sp>
      <p:grpSp>
        <p:nvGrpSpPr>
          <p:cNvPr id="22532" name="Group 4"/>
          <p:cNvGrpSpPr>
            <a:grpSpLocks/>
          </p:cNvGrpSpPr>
          <p:nvPr/>
        </p:nvGrpSpPr>
        <p:grpSpPr bwMode="auto">
          <a:xfrm>
            <a:off x="5943600" y="838200"/>
            <a:ext cx="2743200" cy="3606800"/>
            <a:chOff x="3648" y="1392"/>
            <a:chExt cx="1914" cy="2512"/>
          </a:xfrm>
        </p:grpSpPr>
        <p:pic>
          <p:nvPicPr>
            <p:cNvPr id="22536"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AutoShape 6"/>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8679" name="Text Box 7"/>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grpSp>
        <p:nvGrpSpPr>
          <p:cNvPr id="22533" name="Group 16"/>
          <p:cNvGrpSpPr>
            <a:grpSpLocks/>
          </p:cNvGrpSpPr>
          <p:nvPr/>
        </p:nvGrpSpPr>
        <p:grpSpPr bwMode="auto">
          <a:xfrm>
            <a:off x="6096000" y="4800600"/>
            <a:ext cx="2711450" cy="1851025"/>
            <a:chOff x="3840" y="3024"/>
            <a:chExt cx="1708" cy="1166"/>
          </a:xfrm>
        </p:grpSpPr>
        <p:pic>
          <p:nvPicPr>
            <p:cNvPr id="22534" name="Picture 14" descr="Pleasant Grove Chur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3024"/>
              <a:ext cx="1488" cy="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15"/>
            <p:cNvSpPr txBox="1">
              <a:spLocks noChangeArrowheads="1"/>
            </p:cNvSpPr>
            <p:nvPr/>
          </p:nvSpPr>
          <p:spPr bwMode="auto">
            <a:xfrm>
              <a:off x="3840" y="3959"/>
              <a:ext cx="17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Pleasant Grove, Marietta</a:t>
              </a: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562600" y="76200"/>
            <a:ext cx="3581400" cy="685800"/>
          </a:xfrm>
        </p:spPr>
        <p:txBody>
          <a:bodyPr/>
          <a:lstStyle/>
          <a:p>
            <a:pPr eaLnBrk="1" hangingPunct="1"/>
            <a:r>
              <a:rPr lang="en-US" altLang="en-US" sz="4000"/>
              <a:t>Restoration</a:t>
            </a:r>
          </a:p>
        </p:txBody>
      </p:sp>
      <p:sp>
        <p:nvSpPr>
          <p:cNvPr id="23555" name="Rectangle 3"/>
          <p:cNvSpPr>
            <a:spLocks noGrp="1" noChangeArrowheads="1"/>
          </p:cNvSpPr>
          <p:nvPr>
            <p:ph type="body" idx="1"/>
          </p:nvPr>
        </p:nvSpPr>
        <p:spPr>
          <a:xfrm>
            <a:off x="76200" y="76200"/>
            <a:ext cx="4724400" cy="6781800"/>
          </a:xfrm>
        </p:spPr>
        <p:txBody>
          <a:bodyPr/>
          <a:lstStyle/>
          <a:p>
            <a:pPr eaLnBrk="1" hangingPunct="1"/>
            <a:r>
              <a:rPr lang="en-US" altLang="en-US" sz="2400"/>
              <a:t>1901 – O.D. Bearden family moved to Atlanta, finding no sound church to worship with.</a:t>
            </a:r>
          </a:p>
          <a:p>
            <a:pPr eaLnBrk="1" hangingPunct="1"/>
            <a:r>
              <a:rPr lang="en-US" altLang="en-US" sz="2400"/>
              <a:t>S.H. Hall had graduated from Nashville Bible School in 1905. Moved his family to Atlanta, Jan. 1907 to work with church.</a:t>
            </a:r>
          </a:p>
          <a:p>
            <a:pPr eaLnBrk="1" hangingPunct="1"/>
            <a:r>
              <a:rPr lang="en-US" altLang="en-US" sz="2400"/>
              <a:t>1910 South Pryor Street was Planted (became Moreland Ave. Church)</a:t>
            </a:r>
          </a:p>
          <a:p>
            <a:pPr eaLnBrk="1" hangingPunct="1"/>
            <a:r>
              <a:rPr lang="en-US" altLang="en-US" sz="2400"/>
              <a:t>1911 East Point Church w/150 Additions (100 baptisms)</a:t>
            </a:r>
          </a:p>
          <a:p>
            <a:pPr eaLnBrk="1" hangingPunct="1"/>
            <a:r>
              <a:rPr lang="en-US" altLang="en-US" sz="2400"/>
              <a:t>After 14 years work Hall reported good efforts taking place in “Macon, Rome, Menlo, Rockmart, Pleasant Grove and Liberty Hill</a:t>
            </a:r>
          </a:p>
          <a:p>
            <a:pPr eaLnBrk="1" hangingPunct="1"/>
            <a:endParaRPr lang="en-US" altLang="en-US" sz="2400"/>
          </a:p>
        </p:txBody>
      </p:sp>
      <p:grpSp>
        <p:nvGrpSpPr>
          <p:cNvPr id="23556" name="Group 4"/>
          <p:cNvGrpSpPr>
            <a:grpSpLocks/>
          </p:cNvGrpSpPr>
          <p:nvPr/>
        </p:nvGrpSpPr>
        <p:grpSpPr bwMode="auto">
          <a:xfrm>
            <a:off x="5943600" y="838200"/>
            <a:ext cx="2743200" cy="3606800"/>
            <a:chOff x="3648" y="1392"/>
            <a:chExt cx="1914" cy="2512"/>
          </a:xfrm>
        </p:grpSpPr>
        <p:pic>
          <p:nvPicPr>
            <p:cNvPr id="23563"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AutoShape 6"/>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7655" name="Text Box 7"/>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grpSp>
        <p:nvGrpSpPr>
          <p:cNvPr id="23557" name="Group 14"/>
          <p:cNvGrpSpPr>
            <a:grpSpLocks/>
          </p:cNvGrpSpPr>
          <p:nvPr/>
        </p:nvGrpSpPr>
        <p:grpSpPr bwMode="auto">
          <a:xfrm>
            <a:off x="7086600" y="4648200"/>
            <a:ext cx="1828800" cy="2043113"/>
            <a:chOff x="192" y="2736"/>
            <a:chExt cx="1152" cy="1287"/>
          </a:xfrm>
        </p:grpSpPr>
        <p:pic>
          <p:nvPicPr>
            <p:cNvPr id="23561" name="Picture 15" descr="HALLSH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736"/>
              <a:ext cx="1152"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16"/>
            <p:cNvSpPr txBox="1">
              <a:spLocks noChangeArrowheads="1"/>
            </p:cNvSpPr>
            <p:nvPr/>
          </p:nvSpPr>
          <p:spPr bwMode="auto">
            <a:xfrm>
              <a:off x="288" y="3792"/>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S.H. Hall</a:t>
              </a:r>
            </a:p>
          </p:txBody>
        </p:sp>
      </p:grpSp>
      <p:grpSp>
        <p:nvGrpSpPr>
          <p:cNvPr id="23558" name="Group 19"/>
          <p:cNvGrpSpPr>
            <a:grpSpLocks/>
          </p:cNvGrpSpPr>
          <p:nvPr/>
        </p:nvGrpSpPr>
        <p:grpSpPr bwMode="auto">
          <a:xfrm>
            <a:off x="4572000" y="4572000"/>
            <a:ext cx="2589213" cy="2003425"/>
            <a:chOff x="2880" y="2880"/>
            <a:chExt cx="1631" cy="1262"/>
          </a:xfrm>
        </p:grpSpPr>
        <p:pic>
          <p:nvPicPr>
            <p:cNvPr id="23559" name="Picture 17" descr="WESTEND1"/>
            <p:cNvPicPr>
              <a:picLocks noChangeAspect="1" noChangeArrowheads="1"/>
            </p:cNvPicPr>
            <p:nvPr/>
          </p:nvPicPr>
          <p:blipFill>
            <a:blip r:embed="rId5">
              <a:extLst>
                <a:ext uri="{28A0092B-C50C-407E-A947-70E740481C1C}">
                  <a14:useLocalDpi xmlns:a14="http://schemas.microsoft.com/office/drawing/2010/main" val="0"/>
                </a:ext>
              </a:extLst>
            </a:blip>
            <a:srcRect b="12462"/>
            <a:stretch>
              <a:fillRect/>
            </a:stretch>
          </p:blipFill>
          <p:spPr bwMode="auto">
            <a:xfrm>
              <a:off x="2976" y="2880"/>
              <a:ext cx="1488"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8"/>
            <p:cNvSpPr txBox="1">
              <a:spLocks noChangeArrowheads="1"/>
            </p:cNvSpPr>
            <p:nvPr/>
          </p:nvSpPr>
          <p:spPr bwMode="auto">
            <a:xfrm>
              <a:off x="2880" y="3911"/>
              <a:ext cx="16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a:t>
              </a:r>
              <a:r>
                <a:rPr lang="en-US" altLang="en-US" baseline="30000"/>
                <a:t>st</a:t>
              </a:r>
              <a:r>
                <a:rPr lang="en-US" altLang="en-US"/>
                <a:t> West End Ave. Bldg.</a:t>
              </a: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48200" y="76200"/>
            <a:ext cx="4495800" cy="914400"/>
          </a:xfrm>
        </p:spPr>
        <p:txBody>
          <a:bodyPr/>
          <a:lstStyle/>
          <a:p>
            <a:pPr eaLnBrk="1" hangingPunct="1"/>
            <a:r>
              <a:rPr lang="en-US" altLang="en-US" sz="4000"/>
              <a:t>Continual Growth</a:t>
            </a:r>
          </a:p>
        </p:txBody>
      </p:sp>
      <p:sp>
        <p:nvSpPr>
          <p:cNvPr id="24579" name="Rectangle 3"/>
          <p:cNvSpPr>
            <a:spLocks noGrp="1" noChangeArrowheads="1"/>
          </p:cNvSpPr>
          <p:nvPr>
            <p:ph type="body" idx="1"/>
          </p:nvPr>
        </p:nvSpPr>
        <p:spPr>
          <a:xfrm>
            <a:off x="76200" y="609600"/>
            <a:ext cx="4724400" cy="5715000"/>
          </a:xfrm>
        </p:spPr>
        <p:txBody>
          <a:bodyPr/>
          <a:lstStyle/>
          <a:p>
            <a:pPr eaLnBrk="1" hangingPunct="1">
              <a:lnSpc>
                <a:spcPct val="90000"/>
              </a:lnSpc>
            </a:pPr>
            <a:r>
              <a:rPr lang="en-US" altLang="en-US" sz="2400"/>
              <a:t>1917 – Dalton work planted by W.C. Philips</a:t>
            </a:r>
          </a:p>
          <a:p>
            <a:pPr eaLnBrk="1" hangingPunct="1">
              <a:lnSpc>
                <a:spcPct val="90000"/>
              </a:lnSpc>
            </a:pPr>
            <a:r>
              <a:rPr lang="en-US" altLang="en-US" sz="2400"/>
              <a:t>1920 – B.C. Goodpasture followed Hall in the work at West End - Hall to California after 14 years in Atlanta</a:t>
            </a:r>
          </a:p>
          <a:p>
            <a:pPr lvl="1" eaLnBrk="1" hangingPunct="1">
              <a:lnSpc>
                <a:spcPct val="90000"/>
              </a:lnSpc>
            </a:pPr>
            <a:r>
              <a:rPr lang="en-US" altLang="en-US" sz="2000"/>
              <a:t>When Goodpasture departed in 1927 he left with over 600 in attendance</a:t>
            </a:r>
          </a:p>
          <a:p>
            <a:pPr lvl="1" eaLnBrk="1" hangingPunct="1">
              <a:lnSpc>
                <a:spcPct val="90000"/>
              </a:lnSpc>
            </a:pPr>
            <a:r>
              <a:rPr lang="en-US" altLang="en-US" sz="2000"/>
              <a:t>After a year in Florence, Alabama, he returned to work 7 more years with the newly formed Seminole Ave. Congregation (Druid Hills) Feb. 1928</a:t>
            </a:r>
          </a:p>
          <a:p>
            <a:pPr eaLnBrk="1" hangingPunct="1">
              <a:lnSpc>
                <a:spcPct val="90000"/>
              </a:lnSpc>
            </a:pPr>
            <a:r>
              <a:rPr lang="en-US" altLang="en-US" sz="2400"/>
              <a:t>1928 Bainbridge work by S.H. Hall; Summit, GA w/ A.R. Hill</a:t>
            </a:r>
          </a:p>
        </p:txBody>
      </p:sp>
      <p:grpSp>
        <p:nvGrpSpPr>
          <p:cNvPr id="24580" name="Group 4"/>
          <p:cNvGrpSpPr>
            <a:grpSpLocks/>
          </p:cNvGrpSpPr>
          <p:nvPr/>
        </p:nvGrpSpPr>
        <p:grpSpPr bwMode="auto">
          <a:xfrm>
            <a:off x="5943600" y="838200"/>
            <a:ext cx="2743200" cy="3606800"/>
            <a:chOff x="3648" y="1392"/>
            <a:chExt cx="1914" cy="2512"/>
          </a:xfrm>
        </p:grpSpPr>
        <p:pic>
          <p:nvPicPr>
            <p:cNvPr id="24587"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6"/>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29703" name="Text Box 7"/>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grpSp>
        <p:nvGrpSpPr>
          <p:cNvPr id="24581" name="Group 11"/>
          <p:cNvGrpSpPr>
            <a:grpSpLocks/>
          </p:cNvGrpSpPr>
          <p:nvPr/>
        </p:nvGrpSpPr>
        <p:grpSpPr bwMode="auto">
          <a:xfrm>
            <a:off x="4572000" y="4572000"/>
            <a:ext cx="2589213" cy="2003425"/>
            <a:chOff x="2880" y="2880"/>
            <a:chExt cx="1631" cy="1262"/>
          </a:xfrm>
        </p:grpSpPr>
        <p:pic>
          <p:nvPicPr>
            <p:cNvPr id="24585" name="Picture 12" descr="WESTEND1"/>
            <p:cNvPicPr>
              <a:picLocks noChangeAspect="1" noChangeArrowheads="1"/>
            </p:cNvPicPr>
            <p:nvPr/>
          </p:nvPicPr>
          <p:blipFill>
            <a:blip r:embed="rId4">
              <a:extLst>
                <a:ext uri="{28A0092B-C50C-407E-A947-70E740481C1C}">
                  <a14:useLocalDpi xmlns:a14="http://schemas.microsoft.com/office/drawing/2010/main" val="0"/>
                </a:ext>
              </a:extLst>
            </a:blip>
            <a:srcRect b="12462"/>
            <a:stretch>
              <a:fillRect/>
            </a:stretch>
          </p:blipFill>
          <p:spPr bwMode="auto">
            <a:xfrm>
              <a:off x="2976" y="2880"/>
              <a:ext cx="1488" cy="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13"/>
            <p:cNvSpPr txBox="1">
              <a:spLocks noChangeArrowheads="1"/>
            </p:cNvSpPr>
            <p:nvPr/>
          </p:nvSpPr>
          <p:spPr bwMode="auto">
            <a:xfrm>
              <a:off x="2880" y="3911"/>
              <a:ext cx="16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a:t>
              </a:r>
              <a:r>
                <a:rPr lang="en-US" altLang="en-US" baseline="30000"/>
                <a:t>st</a:t>
              </a:r>
              <a:r>
                <a:rPr lang="en-US" altLang="en-US"/>
                <a:t> West End Ave. Bldg.</a:t>
              </a:r>
            </a:p>
          </p:txBody>
        </p:sp>
      </p:grpSp>
      <p:grpSp>
        <p:nvGrpSpPr>
          <p:cNvPr id="24582" name="Group 16"/>
          <p:cNvGrpSpPr>
            <a:grpSpLocks/>
          </p:cNvGrpSpPr>
          <p:nvPr/>
        </p:nvGrpSpPr>
        <p:grpSpPr bwMode="auto">
          <a:xfrm>
            <a:off x="7366000" y="3860800"/>
            <a:ext cx="1628775" cy="2989263"/>
            <a:chOff x="4640" y="2432"/>
            <a:chExt cx="1026" cy="1883"/>
          </a:xfrm>
        </p:grpSpPr>
        <p:pic>
          <p:nvPicPr>
            <p:cNvPr id="2458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 y="2432"/>
              <a:ext cx="1026" cy="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15"/>
            <p:cNvSpPr txBox="1">
              <a:spLocks noChangeArrowheads="1"/>
            </p:cNvSpPr>
            <p:nvPr/>
          </p:nvSpPr>
          <p:spPr bwMode="auto">
            <a:xfrm>
              <a:off x="4646" y="3911"/>
              <a:ext cx="9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B.C. </a:t>
              </a:r>
              <a:br>
                <a:rPr lang="en-US" altLang="en-US"/>
              </a:br>
              <a:r>
                <a:rPr lang="en-US" altLang="en-US"/>
                <a:t>Goodpasture</a:t>
              </a: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48200" y="76200"/>
            <a:ext cx="4495800" cy="914400"/>
          </a:xfrm>
        </p:spPr>
        <p:txBody>
          <a:bodyPr/>
          <a:lstStyle/>
          <a:p>
            <a:pPr eaLnBrk="1" hangingPunct="1"/>
            <a:r>
              <a:rPr lang="en-US" altLang="en-US" sz="4000"/>
              <a:t>Continual Growth</a:t>
            </a:r>
          </a:p>
        </p:txBody>
      </p:sp>
      <p:sp>
        <p:nvSpPr>
          <p:cNvPr id="25603" name="Rectangle 3"/>
          <p:cNvSpPr>
            <a:spLocks noGrp="1" noChangeArrowheads="1"/>
          </p:cNvSpPr>
          <p:nvPr>
            <p:ph type="body" idx="1"/>
          </p:nvPr>
        </p:nvSpPr>
        <p:spPr>
          <a:xfrm>
            <a:off x="76200" y="0"/>
            <a:ext cx="4800600" cy="6705600"/>
          </a:xfrm>
        </p:spPr>
        <p:txBody>
          <a:bodyPr/>
          <a:lstStyle/>
          <a:p>
            <a:pPr eaLnBrk="1" hangingPunct="1">
              <a:lnSpc>
                <a:spcPct val="85000"/>
              </a:lnSpc>
            </a:pPr>
            <a:r>
              <a:rPr lang="en-US" altLang="en-US" sz="2800"/>
              <a:t>1927 – H. Clyde Hale followed B.C. Goodpasture at West End Avenue</a:t>
            </a:r>
          </a:p>
          <a:p>
            <a:pPr lvl="1" eaLnBrk="1" hangingPunct="1">
              <a:lnSpc>
                <a:spcPct val="85000"/>
              </a:lnSpc>
            </a:pPr>
            <a:r>
              <a:rPr lang="en-US" altLang="en-US" sz="2400"/>
              <a:t>Baptized by S.H. Hall in 1922</a:t>
            </a:r>
          </a:p>
          <a:p>
            <a:pPr lvl="1" eaLnBrk="1" hangingPunct="1">
              <a:lnSpc>
                <a:spcPct val="85000"/>
              </a:lnSpc>
            </a:pPr>
            <a:r>
              <a:rPr lang="en-US" altLang="en-US" sz="2400"/>
              <a:t>26 yrs. old when coming to Atlanta</a:t>
            </a:r>
          </a:p>
          <a:p>
            <a:pPr lvl="1" eaLnBrk="1" hangingPunct="1">
              <a:lnSpc>
                <a:spcPct val="85000"/>
              </a:lnSpc>
            </a:pPr>
            <a:r>
              <a:rPr lang="en-US" altLang="en-US" sz="2400"/>
              <a:t>1929 – New building built on cnr. Gordon and Hopkins St. (name changed to West End)</a:t>
            </a:r>
          </a:p>
          <a:p>
            <a:pPr eaLnBrk="1" hangingPunct="1">
              <a:lnSpc>
                <a:spcPct val="85000"/>
              </a:lnSpc>
            </a:pPr>
            <a:r>
              <a:rPr lang="en-US" altLang="en-US" sz="2800"/>
              <a:t>1929, Feb. 19, Hale conducted the first radio broadcast of the church on radio, WAGA, 12:15pm daily for 10 years</a:t>
            </a:r>
          </a:p>
          <a:p>
            <a:pPr eaLnBrk="1" hangingPunct="1">
              <a:lnSpc>
                <a:spcPct val="85000"/>
              </a:lnSpc>
            </a:pPr>
            <a:r>
              <a:rPr lang="en-US" altLang="en-US" sz="2800"/>
              <a:t>1933 Athens work planted by H. Clyde Hale</a:t>
            </a:r>
          </a:p>
        </p:txBody>
      </p:sp>
      <p:grpSp>
        <p:nvGrpSpPr>
          <p:cNvPr id="25604" name="Group 4"/>
          <p:cNvGrpSpPr>
            <a:grpSpLocks/>
          </p:cNvGrpSpPr>
          <p:nvPr/>
        </p:nvGrpSpPr>
        <p:grpSpPr bwMode="auto">
          <a:xfrm>
            <a:off x="5943600" y="838200"/>
            <a:ext cx="2743200" cy="3606800"/>
            <a:chOff x="3648" y="1392"/>
            <a:chExt cx="1914" cy="2512"/>
          </a:xfrm>
        </p:grpSpPr>
        <p:pic>
          <p:nvPicPr>
            <p:cNvPr id="25609"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6"/>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0727" name="Text Box 7"/>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sp>
        <p:nvSpPr>
          <p:cNvPr id="25605" name="Text Box 10"/>
          <p:cNvSpPr txBox="1">
            <a:spLocks noChangeArrowheads="1"/>
          </p:cNvSpPr>
          <p:nvPr/>
        </p:nvSpPr>
        <p:spPr bwMode="auto">
          <a:xfrm>
            <a:off x="7239000" y="6324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H. Clyde Hale</a:t>
            </a:r>
          </a:p>
        </p:txBody>
      </p:sp>
      <p:sp>
        <p:nvSpPr>
          <p:cNvPr id="25606" name="Text Box 13"/>
          <p:cNvSpPr txBox="1">
            <a:spLocks noChangeArrowheads="1"/>
          </p:cNvSpPr>
          <p:nvPr/>
        </p:nvSpPr>
        <p:spPr bwMode="auto">
          <a:xfrm>
            <a:off x="5187950" y="627380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West End Church</a:t>
            </a:r>
          </a:p>
        </p:txBody>
      </p:sp>
      <p:pic>
        <p:nvPicPr>
          <p:cNvPr id="2560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100" y="4495800"/>
            <a:ext cx="128746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5" descr="WESTEND2_resize"/>
          <p:cNvPicPr>
            <a:picLocks noChangeAspect="1" noChangeArrowheads="1"/>
          </p:cNvPicPr>
          <p:nvPr/>
        </p:nvPicPr>
        <p:blipFill>
          <a:blip r:embed="rId5">
            <a:extLst>
              <a:ext uri="{28A0092B-C50C-407E-A947-70E740481C1C}">
                <a14:useLocalDpi xmlns:a14="http://schemas.microsoft.com/office/drawing/2010/main" val="0"/>
              </a:ext>
            </a:extLst>
          </a:blip>
          <a:srcRect b="21194"/>
          <a:stretch>
            <a:fillRect/>
          </a:stretch>
        </p:blipFill>
        <p:spPr bwMode="auto">
          <a:xfrm>
            <a:off x="5029200" y="4572000"/>
            <a:ext cx="2190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48200" y="76200"/>
            <a:ext cx="4495800" cy="914400"/>
          </a:xfrm>
        </p:spPr>
        <p:txBody>
          <a:bodyPr/>
          <a:lstStyle/>
          <a:p>
            <a:pPr eaLnBrk="1" hangingPunct="1"/>
            <a:r>
              <a:rPr lang="en-US" altLang="en-US" sz="4000"/>
              <a:t>Continual Growth</a:t>
            </a:r>
          </a:p>
        </p:txBody>
      </p:sp>
      <p:sp>
        <p:nvSpPr>
          <p:cNvPr id="26627" name="Rectangle 3"/>
          <p:cNvSpPr>
            <a:spLocks noGrp="1" noChangeArrowheads="1"/>
          </p:cNvSpPr>
          <p:nvPr>
            <p:ph type="body" idx="1"/>
          </p:nvPr>
        </p:nvSpPr>
        <p:spPr>
          <a:xfrm>
            <a:off x="76200" y="0"/>
            <a:ext cx="4800600" cy="6705600"/>
          </a:xfrm>
        </p:spPr>
        <p:txBody>
          <a:bodyPr/>
          <a:lstStyle/>
          <a:p>
            <a:pPr eaLnBrk="1" hangingPunct="1">
              <a:lnSpc>
                <a:spcPct val="85000"/>
              </a:lnSpc>
            </a:pPr>
            <a:r>
              <a:rPr lang="en-US" altLang="en-US" sz="2400"/>
              <a:t>1931, Aug. 10</a:t>
            </a:r>
            <a:r>
              <a:rPr lang="en-US" altLang="en-US" sz="2400" baseline="30000"/>
              <a:t>th</a:t>
            </a:r>
            <a:r>
              <a:rPr lang="en-US" altLang="en-US" sz="2400"/>
              <a:t>, Hale brought Marshall Keeble in to plant the work among the Black population</a:t>
            </a:r>
          </a:p>
          <a:p>
            <a:pPr lvl="1" eaLnBrk="1" hangingPunct="1">
              <a:lnSpc>
                <a:spcPct val="85000"/>
              </a:lnSpc>
            </a:pPr>
            <a:r>
              <a:rPr lang="en-US" altLang="en-US" sz="2000"/>
              <a:t>Tent pitched on Simpson St.</a:t>
            </a:r>
          </a:p>
          <a:p>
            <a:pPr lvl="1" eaLnBrk="1" hangingPunct="1">
              <a:lnSpc>
                <a:spcPct val="85000"/>
              </a:lnSpc>
            </a:pPr>
            <a:r>
              <a:rPr lang="en-US" altLang="en-US" sz="2000"/>
              <a:t>As many as 2,500 came, never less than 1000</a:t>
            </a:r>
          </a:p>
          <a:p>
            <a:pPr lvl="1" eaLnBrk="1" hangingPunct="1">
              <a:lnSpc>
                <a:spcPct val="85000"/>
              </a:lnSpc>
            </a:pPr>
            <a:r>
              <a:rPr lang="en-US" altLang="en-US" sz="2000"/>
              <a:t>Preached four hours each evening</a:t>
            </a:r>
          </a:p>
          <a:p>
            <a:pPr lvl="1" eaLnBrk="1" hangingPunct="1">
              <a:lnSpc>
                <a:spcPct val="85000"/>
              </a:lnSpc>
            </a:pPr>
            <a:r>
              <a:rPr lang="en-US" altLang="en-US" sz="2000"/>
              <a:t>Baptized 166, Beginning the Simpson St. Church.</a:t>
            </a:r>
          </a:p>
          <a:p>
            <a:pPr eaLnBrk="1" hangingPunct="1">
              <a:lnSpc>
                <a:spcPct val="85000"/>
              </a:lnSpc>
            </a:pPr>
            <a:r>
              <a:rPr lang="en-US" altLang="en-US" sz="2400"/>
              <a:t>Mid 30’s tent meetings held all over Atlanta, incl. Gainesville, Fitzgerald, Cartersville, etc.</a:t>
            </a:r>
          </a:p>
          <a:p>
            <a:pPr eaLnBrk="1" hangingPunct="1">
              <a:lnSpc>
                <a:spcPct val="85000"/>
              </a:lnSpc>
            </a:pPr>
            <a:r>
              <a:rPr lang="en-US" altLang="en-US" sz="2400"/>
              <a:t>1942 - Northwest Congregation</a:t>
            </a:r>
          </a:p>
          <a:p>
            <a:pPr eaLnBrk="1" hangingPunct="1">
              <a:lnSpc>
                <a:spcPct val="85000"/>
              </a:lnSpc>
            </a:pPr>
            <a:r>
              <a:rPr lang="en-US" altLang="en-US" sz="2400"/>
              <a:t>1944 Hale returned to Nashville area after 16 years in Georgia</a:t>
            </a:r>
          </a:p>
          <a:p>
            <a:pPr lvl="1" eaLnBrk="1" hangingPunct="1">
              <a:lnSpc>
                <a:spcPct val="85000"/>
              </a:lnSpc>
            </a:pPr>
            <a:r>
              <a:rPr lang="en-US" altLang="en-US" sz="2000"/>
              <a:t>Having Started Five Churches</a:t>
            </a:r>
          </a:p>
          <a:p>
            <a:pPr lvl="1" eaLnBrk="1" hangingPunct="1">
              <a:lnSpc>
                <a:spcPct val="85000"/>
              </a:lnSpc>
            </a:pPr>
            <a:r>
              <a:rPr lang="en-US" altLang="en-US" sz="2000"/>
              <a:t>West End - 800 Attendees</a:t>
            </a:r>
          </a:p>
          <a:p>
            <a:pPr eaLnBrk="1" hangingPunct="1">
              <a:lnSpc>
                <a:spcPct val="85000"/>
              </a:lnSpc>
            </a:pPr>
            <a:r>
              <a:rPr lang="en-US" altLang="en-US" sz="2400"/>
              <a:t>1949 - Hapeville Planted</a:t>
            </a:r>
          </a:p>
        </p:txBody>
      </p:sp>
      <p:grpSp>
        <p:nvGrpSpPr>
          <p:cNvPr id="26628" name="Group 4"/>
          <p:cNvGrpSpPr>
            <a:grpSpLocks/>
          </p:cNvGrpSpPr>
          <p:nvPr/>
        </p:nvGrpSpPr>
        <p:grpSpPr bwMode="auto">
          <a:xfrm>
            <a:off x="5943600" y="838200"/>
            <a:ext cx="2743200" cy="3606800"/>
            <a:chOff x="3648" y="1392"/>
            <a:chExt cx="1914" cy="2512"/>
          </a:xfrm>
        </p:grpSpPr>
        <p:pic>
          <p:nvPicPr>
            <p:cNvPr id="26635"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AutoShape 6"/>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1751" name="Text Box 7"/>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grpSp>
        <p:nvGrpSpPr>
          <p:cNvPr id="26629" name="Group 14"/>
          <p:cNvGrpSpPr>
            <a:grpSpLocks/>
          </p:cNvGrpSpPr>
          <p:nvPr/>
        </p:nvGrpSpPr>
        <p:grpSpPr bwMode="auto">
          <a:xfrm>
            <a:off x="7239000" y="3721100"/>
            <a:ext cx="1752600" cy="2881313"/>
            <a:chOff x="4560" y="2344"/>
            <a:chExt cx="1104" cy="1815"/>
          </a:xfrm>
        </p:grpSpPr>
        <p:sp>
          <p:nvSpPr>
            <p:cNvPr id="26633" name="Text Box 8"/>
            <p:cNvSpPr txBox="1">
              <a:spLocks noChangeArrowheads="1"/>
            </p:cNvSpPr>
            <p:nvPr/>
          </p:nvSpPr>
          <p:spPr bwMode="auto">
            <a:xfrm>
              <a:off x="4592" y="3928"/>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t>H. Clyde Hale</a:t>
              </a:r>
            </a:p>
          </p:txBody>
        </p:sp>
        <p:pic>
          <p:nvPicPr>
            <p:cNvPr id="266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 y="2344"/>
              <a:ext cx="1104" cy="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0" name="Group 13"/>
          <p:cNvGrpSpPr>
            <a:grpSpLocks/>
          </p:cNvGrpSpPr>
          <p:nvPr/>
        </p:nvGrpSpPr>
        <p:grpSpPr bwMode="auto">
          <a:xfrm>
            <a:off x="5029200" y="3657600"/>
            <a:ext cx="2133600" cy="2982913"/>
            <a:chOff x="3168" y="2304"/>
            <a:chExt cx="1344" cy="1879"/>
          </a:xfrm>
        </p:grpSpPr>
        <p:sp>
          <p:nvSpPr>
            <p:cNvPr id="26631" name="Text Box 9"/>
            <p:cNvSpPr txBox="1">
              <a:spLocks noChangeArrowheads="1"/>
            </p:cNvSpPr>
            <p:nvPr/>
          </p:nvSpPr>
          <p:spPr bwMode="auto">
            <a:xfrm>
              <a:off x="3268" y="3952"/>
              <a:ext cx="11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Marshall Keeble</a:t>
              </a:r>
            </a:p>
          </p:txBody>
        </p:sp>
        <p:pic>
          <p:nvPicPr>
            <p:cNvPr id="2663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2304"/>
              <a:ext cx="1344"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029200" y="76200"/>
            <a:ext cx="4114800" cy="1371600"/>
          </a:xfrm>
        </p:spPr>
        <p:txBody>
          <a:bodyPr/>
          <a:lstStyle/>
          <a:p>
            <a:pPr eaLnBrk="1" hangingPunct="1"/>
            <a:r>
              <a:rPr lang="en-US" altLang="en-US"/>
              <a:t>50’s - 80’s</a:t>
            </a:r>
          </a:p>
        </p:txBody>
      </p:sp>
      <p:sp>
        <p:nvSpPr>
          <p:cNvPr id="27651" name="Rectangle 3"/>
          <p:cNvSpPr>
            <a:spLocks noGrp="1" noChangeArrowheads="1"/>
          </p:cNvSpPr>
          <p:nvPr>
            <p:ph type="body" idx="1"/>
          </p:nvPr>
        </p:nvSpPr>
        <p:spPr>
          <a:xfrm>
            <a:off x="76200" y="0"/>
            <a:ext cx="5257800" cy="6705600"/>
          </a:xfrm>
        </p:spPr>
        <p:txBody>
          <a:bodyPr/>
          <a:lstStyle/>
          <a:p>
            <a:pPr eaLnBrk="1" hangingPunct="1">
              <a:lnSpc>
                <a:spcPct val="80000"/>
              </a:lnSpc>
            </a:pPr>
            <a:r>
              <a:rPr lang="en-US" altLang="en-US" sz="2300"/>
              <a:t>1950’s saw the planting of a number of churches</a:t>
            </a:r>
          </a:p>
          <a:p>
            <a:pPr lvl="1" eaLnBrk="1" hangingPunct="1">
              <a:lnSpc>
                <a:spcPct val="80000"/>
              </a:lnSpc>
            </a:pPr>
            <a:r>
              <a:rPr lang="en-US" altLang="en-US" sz="2000"/>
              <a:t>1954 Smyrna planted by the Olive Street church</a:t>
            </a:r>
          </a:p>
          <a:p>
            <a:pPr lvl="1" eaLnBrk="1" hangingPunct="1">
              <a:lnSpc>
                <a:spcPct val="80000"/>
              </a:lnSpc>
            </a:pPr>
            <a:r>
              <a:rPr lang="en-US" altLang="en-US" sz="2000"/>
              <a:t>1950s North Ave., Hapeville</a:t>
            </a:r>
          </a:p>
          <a:p>
            <a:pPr lvl="1" eaLnBrk="1" hangingPunct="1">
              <a:lnSpc>
                <a:spcPct val="80000"/>
              </a:lnSpc>
            </a:pPr>
            <a:r>
              <a:rPr lang="en-US" altLang="en-US" sz="2000"/>
              <a:t>1955 Fayetteville Work Established</a:t>
            </a:r>
          </a:p>
          <a:p>
            <a:pPr lvl="1" eaLnBrk="1" hangingPunct="1">
              <a:lnSpc>
                <a:spcPct val="80000"/>
              </a:lnSpc>
            </a:pPr>
            <a:r>
              <a:rPr lang="en-US" altLang="en-US" sz="2000"/>
              <a:t>1959 Forest Park, Cascade Heights</a:t>
            </a:r>
          </a:p>
          <a:p>
            <a:pPr eaLnBrk="1" hangingPunct="1">
              <a:lnSpc>
                <a:spcPct val="80000"/>
              </a:lnSpc>
            </a:pPr>
            <a:r>
              <a:rPr lang="en-US" altLang="en-US" sz="2300"/>
              <a:t>1960s Hillcrest, Riverdale (‘62), Chestnut Drive</a:t>
            </a:r>
          </a:p>
          <a:p>
            <a:pPr eaLnBrk="1" hangingPunct="1">
              <a:lnSpc>
                <a:spcPct val="80000"/>
              </a:lnSpc>
            </a:pPr>
            <a:r>
              <a:rPr lang="en-US" altLang="en-US" sz="2300"/>
              <a:t>1970s Jackson, (’72) Lithia Springs, (’74) Peachtree City, (‘76) Tara, Jonesboro</a:t>
            </a:r>
          </a:p>
          <a:p>
            <a:pPr eaLnBrk="1" hangingPunct="1">
              <a:lnSpc>
                <a:spcPct val="80000"/>
              </a:lnSpc>
            </a:pPr>
            <a:r>
              <a:rPr lang="en-US" altLang="en-US" sz="2300"/>
              <a:t>1976 Statistics, Ralph Henley stated in May GA, p.343</a:t>
            </a:r>
          </a:p>
          <a:p>
            <a:pPr lvl="1" eaLnBrk="1" hangingPunct="1">
              <a:lnSpc>
                <a:spcPct val="80000"/>
              </a:lnSpc>
            </a:pPr>
            <a:r>
              <a:rPr lang="en-US" altLang="en-US" sz="2000"/>
              <a:t>119 of 159 counties in Georgia had congregations</a:t>
            </a:r>
          </a:p>
          <a:p>
            <a:pPr lvl="1" eaLnBrk="1" hangingPunct="1">
              <a:lnSpc>
                <a:spcPct val="80000"/>
              </a:lnSpc>
            </a:pPr>
            <a:r>
              <a:rPr lang="en-US" altLang="en-US" sz="2000"/>
              <a:t>30 Counties churches had all Black members</a:t>
            </a:r>
          </a:p>
          <a:p>
            <a:pPr lvl="1" eaLnBrk="1" hangingPunct="1">
              <a:lnSpc>
                <a:spcPct val="80000"/>
              </a:lnSpc>
            </a:pPr>
            <a:r>
              <a:rPr lang="en-US" altLang="en-US" sz="2000"/>
              <a:t>As Of April, 89 churches in Georgia</a:t>
            </a:r>
          </a:p>
          <a:p>
            <a:pPr lvl="1" eaLnBrk="1" hangingPunct="1">
              <a:lnSpc>
                <a:spcPct val="80000"/>
              </a:lnSpc>
            </a:pPr>
            <a:r>
              <a:rPr lang="en-US" altLang="en-US" sz="2000"/>
              <a:t>66 Counties w/30 or less members</a:t>
            </a:r>
          </a:p>
        </p:txBody>
      </p:sp>
      <p:grpSp>
        <p:nvGrpSpPr>
          <p:cNvPr id="27652" name="Group 4"/>
          <p:cNvGrpSpPr>
            <a:grpSpLocks/>
          </p:cNvGrpSpPr>
          <p:nvPr/>
        </p:nvGrpSpPr>
        <p:grpSpPr bwMode="auto">
          <a:xfrm>
            <a:off x="5715000" y="1447800"/>
            <a:ext cx="2743200" cy="3606800"/>
            <a:chOff x="3648" y="1392"/>
            <a:chExt cx="1914" cy="2512"/>
          </a:xfrm>
        </p:grpSpPr>
        <p:pic>
          <p:nvPicPr>
            <p:cNvPr id="27653"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AutoShape 6"/>
            <p:cNvSpPr>
              <a:spLocks noChangeArrowheads="1"/>
            </p:cNvSpPr>
            <p:nvPr/>
          </p:nvSpPr>
          <p:spPr bwMode="auto">
            <a:xfrm>
              <a:off x="4060" y="2016"/>
              <a:ext cx="144" cy="146"/>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2775" name="Text Box 7"/>
            <p:cNvSpPr txBox="1">
              <a:spLocks noChangeArrowheads="1"/>
            </p:cNvSpPr>
            <p:nvPr/>
          </p:nvSpPr>
          <p:spPr bwMode="auto">
            <a:xfrm>
              <a:off x="3792" y="1873"/>
              <a:ext cx="669" cy="255"/>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029200" y="76200"/>
            <a:ext cx="4114800" cy="1371600"/>
          </a:xfrm>
        </p:spPr>
        <p:txBody>
          <a:bodyPr/>
          <a:lstStyle/>
          <a:p>
            <a:pPr eaLnBrk="1" hangingPunct="1"/>
            <a:r>
              <a:rPr lang="en-US" altLang="en-US"/>
              <a:t>1987 Stats</a:t>
            </a:r>
          </a:p>
        </p:txBody>
      </p:sp>
      <p:sp>
        <p:nvSpPr>
          <p:cNvPr id="28675" name="Rectangle 3"/>
          <p:cNvSpPr>
            <a:spLocks noGrp="1" noChangeArrowheads="1"/>
          </p:cNvSpPr>
          <p:nvPr>
            <p:ph type="body" idx="1"/>
          </p:nvPr>
        </p:nvSpPr>
        <p:spPr>
          <a:xfrm>
            <a:off x="304800" y="304800"/>
            <a:ext cx="4495800" cy="6248400"/>
          </a:xfrm>
        </p:spPr>
        <p:txBody>
          <a:bodyPr/>
          <a:lstStyle/>
          <a:p>
            <a:pPr eaLnBrk="1" hangingPunct="1">
              <a:lnSpc>
                <a:spcPct val="95000"/>
              </a:lnSpc>
            </a:pPr>
            <a:r>
              <a:rPr lang="en-US" altLang="en-US" sz="2800"/>
              <a:t>Mac Lynn Reported Concerning Restoration Related Churches In Georgia</a:t>
            </a:r>
          </a:p>
          <a:p>
            <a:pPr lvl="1" eaLnBrk="1" hangingPunct="1">
              <a:lnSpc>
                <a:spcPct val="95000"/>
              </a:lnSpc>
            </a:pPr>
            <a:r>
              <a:rPr lang="en-US" altLang="en-US" sz="2400"/>
              <a:t>1984 – 10,558 Disciples of Christ in 77 Congregations</a:t>
            </a:r>
          </a:p>
          <a:p>
            <a:pPr lvl="1" eaLnBrk="1" hangingPunct="1">
              <a:lnSpc>
                <a:spcPct val="95000"/>
              </a:lnSpc>
            </a:pPr>
            <a:r>
              <a:rPr lang="en-US" altLang="en-US" sz="2400"/>
              <a:t>1987 – 34,024 Christian Church (Instrumental) in 158 Congregations</a:t>
            </a:r>
          </a:p>
          <a:p>
            <a:pPr lvl="1" eaLnBrk="1" hangingPunct="1">
              <a:lnSpc>
                <a:spcPct val="95000"/>
              </a:lnSpc>
            </a:pPr>
            <a:r>
              <a:rPr lang="en-US" altLang="en-US" sz="2400"/>
              <a:t>1987 – 28,700 members of Churches of Christ in 385 Congregations</a:t>
            </a:r>
          </a:p>
          <a:p>
            <a:pPr eaLnBrk="1" hangingPunct="1">
              <a:lnSpc>
                <a:spcPct val="95000"/>
              </a:lnSpc>
            </a:pPr>
            <a:r>
              <a:rPr lang="en-US" altLang="en-US" sz="2800"/>
              <a:t>Today the numbers would be less</a:t>
            </a:r>
          </a:p>
        </p:txBody>
      </p:sp>
      <p:grpSp>
        <p:nvGrpSpPr>
          <p:cNvPr id="28676" name="Group 4"/>
          <p:cNvGrpSpPr>
            <a:grpSpLocks/>
          </p:cNvGrpSpPr>
          <p:nvPr/>
        </p:nvGrpSpPr>
        <p:grpSpPr bwMode="auto">
          <a:xfrm>
            <a:off x="5715000" y="1752600"/>
            <a:ext cx="2971800" cy="3810000"/>
            <a:chOff x="3648" y="1392"/>
            <a:chExt cx="1914" cy="2512"/>
          </a:xfrm>
        </p:grpSpPr>
        <p:pic>
          <p:nvPicPr>
            <p:cNvPr id="28677" name="Picture 5"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1392"/>
              <a:ext cx="1914"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AutoShape 6"/>
            <p:cNvSpPr>
              <a:spLocks noChangeArrowheads="1"/>
            </p:cNvSpPr>
            <p:nvPr/>
          </p:nvSpPr>
          <p:spPr bwMode="auto">
            <a:xfrm>
              <a:off x="4060" y="2016"/>
              <a:ext cx="144" cy="144"/>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35847" name="Text Box 7"/>
            <p:cNvSpPr txBox="1">
              <a:spLocks noChangeArrowheads="1"/>
            </p:cNvSpPr>
            <p:nvPr/>
          </p:nvSpPr>
          <p:spPr bwMode="auto">
            <a:xfrm>
              <a:off x="3792" y="1873"/>
              <a:ext cx="618" cy="242"/>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19800" y="685800"/>
            <a:ext cx="2667000" cy="1600200"/>
          </a:xfrm>
        </p:spPr>
        <p:txBody>
          <a:bodyPr/>
          <a:lstStyle/>
          <a:p>
            <a:pPr eaLnBrk="1" hangingPunct="1"/>
            <a:r>
              <a:rPr lang="en-US" altLang="en-US"/>
              <a:t>Earliest Years</a:t>
            </a:r>
          </a:p>
        </p:txBody>
      </p:sp>
      <p:sp>
        <p:nvSpPr>
          <p:cNvPr id="4099" name="Rectangle 3"/>
          <p:cNvSpPr>
            <a:spLocks noGrp="1" noChangeArrowheads="1"/>
          </p:cNvSpPr>
          <p:nvPr>
            <p:ph type="body" idx="1"/>
          </p:nvPr>
        </p:nvSpPr>
        <p:spPr>
          <a:xfrm>
            <a:off x="0" y="0"/>
            <a:ext cx="5715000" cy="6858000"/>
          </a:xfrm>
        </p:spPr>
        <p:txBody>
          <a:bodyPr/>
          <a:lstStyle/>
          <a:p>
            <a:pPr eaLnBrk="1" hangingPunct="1">
              <a:lnSpc>
                <a:spcPct val="80000"/>
              </a:lnSpc>
            </a:pPr>
            <a:r>
              <a:rPr lang="en-US" altLang="en-US" sz="2400"/>
              <a:t>James Buys</a:t>
            </a:r>
          </a:p>
          <a:p>
            <a:pPr lvl="1" eaLnBrk="1" hangingPunct="1">
              <a:lnSpc>
                <a:spcPct val="80000"/>
              </a:lnSpc>
            </a:pPr>
            <a:r>
              <a:rPr lang="en-US" altLang="en-US" sz="2000"/>
              <a:t>Dekalb County, Georgia – 1828 wrote to Christian Messenger (CM) concerning efforts in that county.</a:t>
            </a:r>
          </a:p>
          <a:p>
            <a:pPr lvl="1" eaLnBrk="1" hangingPunct="1">
              <a:lnSpc>
                <a:spcPct val="80000"/>
              </a:lnSpc>
            </a:pPr>
            <a:r>
              <a:rPr lang="en-US" altLang="en-US" sz="2000"/>
              <a:t>Communion Meeting at Bethel Meeting House eleven elders.</a:t>
            </a:r>
          </a:p>
          <a:p>
            <a:pPr lvl="1" eaLnBrk="1" hangingPunct="1">
              <a:lnSpc>
                <a:spcPct val="80000"/>
              </a:lnSpc>
            </a:pPr>
            <a:r>
              <a:rPr lang="en-US" altLang="en-US" sz="2000"/>
              <a:t>Stated that 26 “joined the Church of Christ” at this meeting. </a:t>
            </a:r>
            <a:r>
              <a:rPr lang="en-US" altLang="en-US" sz="2000" u="sng"/>
              <a:t>CM</a:t>
            </a:r>
            <a:r>
              <a:rPr lang="en-US" altLang="en-US" sz="2000"/>
              <a:t>, Dec. 1828, p.43</a:t>
            </a:r>
          </a:p>
          <a:p>
            <a:pPr lvl="1" eaLnBrk="1" hangingPunct="1">
              <a:lnSpc>
                <a:spcPct val="80000"/>
              </a:lnSpc>
            </a:pPr>
            <a:r>
              <a:rPr lang="en-US" altLang="en-US" sz="2000"/>
              <a:t>In 1830 Reported another camp meeting 7th of Oct. where “twenty professed faith in Christ, and fourteen joined the church.” </a:t>
            </a:r>
            <a:r>
              <a:rPr lang="en-US" altLang="en-US" sz="2000" u="sng"/>
              <a:t>CM</a:t>
            </a:r>
            <a:r>
              <a:rPr lang="en-US" altLang="en-US" sz="2000"/>
              <a:t>, Jan. 1830, p.46f.</a:t>
            </a:r>
          </a:p>
          <a:p>
            <a:pPr lvl="1" eaLnBrk="1" hangingPunct="1">
              <a:lnSpc>
                <a:spcPct val="80000"/>
              </a:lnSpc>
            </a:pPr>
            <a:r>
              <a:rPr lang="en-US" altLang="en-US" sz="2000"/>
              <a:t>Also said in same report that he had traveled to Jackson County, Ga on 21st of Oct to a camp-meeting, “the result was, about fifteen professed faith in him; ten joined the Church, and about the same number were baptized.” </a:t>
            </a:r>
            <a:r>
              <a:rPr lang="en-US" altLang="en-US" sz="2000" u="sng"/>
              <a:t>CM</a:t>
            </a:r>
            <a:r>
              <a:rPr lang="en-US" altLang="en-US" sz="2000"/>
              <a:t>, Jan. 1830, p.46f.</a:t>
            </a:r>
          </a:p>
          <a:p>
            <a:pPr lvl="1" eaLnBrk="1" hangingPunct="1">
              <a:lnSpc>
                <a:spcPct val="80000"/>
              </a:lnSpc>
            </a:pPr>
            <a:r>
              <a:rPr lang="en-US" altLang="en-US" sz="2000"/>
              <a:t>Also reported a meeting in Pike County, “about ten made an open profession of faith in Christ, while Christians were much encouraged” </a:t>
            </a:r>
            <a:r>
              <a:rPr lang="en-US" altLang="en-US" sz="2000" u="sng"/>
              <a:t>CM</a:t>
            </a:r>
            <a:r>
              <a:rPr lang="en-US" altLang="en-US" sz="2000"/>
              <a:t>, Jan. 1830, p.46f.</a:t>
            </a:r>
          </a:p>
        </p:txBody>
      </p:sp>
      <p:pic>
        <p:nvPicPr>
          <p:cNvPr id="4100"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303847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521450" y="3046413"/>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4102" name="Text Box 6"/>
          <p:cNvSpPr txBox="1">
            <a:spLocks noChangeArrowheads="1"/>
          </p:cNvSpPr>
          <p:nvPr/>
        </p:nvSpPr>
        <p:spPr bwMode="auto">
          <a:xfrm>
            <a:off x="6096000" y="2819400"/>
            <a:ext cx="958850" cy="366713"/>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19800" y="685800"/>
            <a:ext cx="2667000" cy="1600200"/>
          </a:xfrm>
        </p:spPr>
        <p:txBody>
          <a:bodyPr/>
          <a:lstStyle/>
          <a:p>
            <a:pPr eaLnBrk="1" hangingPunct="1"/>
            <a:r>
              <a:rPr lang="en-US" altLang="en-US"/>
              <a:t>Earliest Years</a:t>
            </a:r>
          </a:p>
        </p:txBody>
      </p:sp>
      <p:sp>
        <p:nvSpPr>
          <p:cNvPr id="5123" name="Rectangle 3"/>
          <p:cNvSpPr>
            <a:spLocks noGrp="1" noChangeArrowheads="1"/>
          </p:cNvSpPr>
          <p:nvPr>
            <p:ph type="body" idx="1"/>
          </p:nvPr>
        </p:nvSpPr>
        <p:spPr>
          <a:xfrm>
            <a:off x="533400" y="762000"/>
            <a:ext cx="4648200" cy="5638800"/>
          </a:xfrm>
        </p:spPr>
        <p:txBody>
          <a:bodyPr/>
          <a:lstStyle/>
          <a:p>
            <a:pPr eaLnBrk="1" hangingPunct="1"/>
            <a:r>
              <a:rPr lang="en-US" altLang="en-US" sz="2800"/>
              <a:t>Christian Preachers Who Evangelized Early</a:t>
            </a:r>
          </a:p>
          <a:p>
            <a:pPr lvl="1" eaLnBrk="1" hangingPunct="1"/>
            <a:r>
              <a:rPr lang="en-US" altLang="en-US" sz="2400"/>
              <a:t>1833 - Thacker V. Griffin, Winchester, Tn came to Ga. in winter.</a:t>
            </a:r>
          </a:p>
          <a:p>
            <a:pPr lvl="1" eaLnBrk="1" hangingPunct="1"/>
            <a:r>
              <a:rPr lang="en-US" altLang="en-US" sz="2400"/>
              <a:t>William T. Lowe baptized in Old Rose Creek, near the church, by William R. Pendleton, believed to be the first man in North Georgia to be baptized for the remission of sins. (Excluding Dunning and Dasher in South Georgia) </a:t>
            </a:r>
          </a:p>
        </p:txBody>
      </p:sp>
      <p:pic>
        <p:nvPicPr>
          <p:cNvPr id="5124"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133600"/>
            <a:ext cx="303847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5"/>
          <p:cNvSpPr>
            <a:spLocks noChangeArrowheads="1"/>
          </p:cNvSpPr>
          <p:nvPr/>
        </p:nvSpPr>
        <p:spPr bwMode="auto">
          <a:xfrm>
            <a:off x="6477000" y="29718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6150" name="Text Box 6"/>
          <p:cNvSpPr txBox="1">
            <a:spLocks noChangeArrowheads="1"/>
          </p:cNvSpPr>
          <p:nvPr/>
        </p:nvSpPr>
        <p:spPr bwMode="auto">
          <a:xfrm>
            <a:off x="6051550" y="2744788"/>
            <a:ext cx="958850" cy="366712"/>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19800" y="685800"/>
            <a:ext cx="2667000" cy="1600200"/>
          </a:xfrm>
        </p:spPr>
        <p:txBody>
          <a:bodyPr/>
          <a:lstStyle/>
          <a:p>
            <a:pPr eaLnBrk="1" hangingPunct="1"/>
            <a:r>
              <a:rPr lang="en-US" altLang="en-US"/>
              <a:t>Earliest Years</a:t>
            </a:r>
          </a:p>
        </p:txBody>
      </p:sp>
      <p:sp>
        <p:nvSpPr>
          <p:cNvPr id="6147" name="Rectangle 3"/>
          <p:cNvSpPr>
            <a:spLocks noGrp="1" noChangeArrowheads="1"/>
          </p:cNvSpPr>
          <p:nvPr>
            <p:ph type="body" idx="1"/>
          </p:nvPr>
        </p:nvSpPr>
        <p:spPr>
          <a:xfrm>
            <a:off x="533400" y="152400"/>
            <a:ext cx="4724400" cy="6629400"/>
          </a:xfrm>
        </p:spPr>
        <p:txBody>
          <a:bodyPr/>
          <a:lstStyle/>
          <a:p>
            <a:pPr eaLnBrk="1" hangingPunct="1">
              <a:lnSpc>
                <a:spcPct val="80000"/>
              </a:lnSpc>
            </a:pPr>
            <a:r>
              <a:rPr lang="en-US" altLang="en-US" sz="2400"/>
              <a:t>1835 – William R. Shehane, of Tenn. Made preaching trips among Ga. Churches in April, 1835</a:t>
            </a:r>
          </a:p>
          <a:p>
            <a:pPr eaLnBrk="1" hangingPunct="1">
              <a:lnSpc>
                <a:spcPct val="80000"/>
              </a:lnSpc>
            </a:pPr>
            <a:r>
              <a:rPr lang="en-US" altLang="en-US" sz="2400"/>
              <a:t>1836 – William R. Hooton, Tenn. Evangelist came in the winter of 1836</a:t>
            </a:r>
          </a:p>
          <a:p>
            <a:pPr eaLnBrk="1" hangingPunct="1">
              <a:lnSpc>
                <a:spcPct val="80000"/>
              </a:lnSpc>
            </a:pPr>
            <a:r>
              <a:rPr lang="en-US" altLang="en-US" sz="2400"/>
              <a:t>The Obituary Of Dr. D.W. Elder (1809-1901) stated that he was one of the first men in Georgia. (Read the Bible thru hundreds of times). He was an elder of the Republican Church.</a:t>
            </a:r>
          </a:p>
          <a:p>
            <a:pPr eaLnBrk="1" hangingPunct="1">
              <a:lnSpc>
                <a:spcPct val="80000"/>
              </a:lnSpc>
            </a:pPr>
            <a:r>
              <a:rPr lang="en-US" altLang="en-US" sz="2400"/>
              <a:t>Early 1830s. James J. Trott, a Methodist Missionary to the Cherokee Indians, read Campbell’s writings while imprisoned in Georgia for refusal to take an oath of allegiance to the State.</a:t>
            </a:r>
          </a:p>
        </p:txBody>
      </p:sp>
      <p:pic>
        <p:nvPicPr>
          <p:cNvPr id="6148"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2133600"/>
            <a:ext cx="3038475"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AutoShape 5"/>
          <p:cNvSpPr>
            <a:spLocks noChangeArrowheads="1"/>
          </p:cNvSpPr>
          <p:nvPr/>
        </p:nvSpPr>
        <p:spPr bwMode="auto">
          <a:xfrm>
            <a:off x="6781800" y="3122613"/>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198" name="Text Box 6"/>
          <p:cNvSpPr txBox="1">
            <a:spLocks noChangeArrowheads="1"/>
          </p:cNvSpPr>
          <p:nvPr/>
        </p:nvSpPr>
        <p:spPr bwMode="auto">
          <a:xfrm>
            <a:off x="6356350" y="2895600"/>
            <a:ext cx="958850" cy="366713"/>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15000" y="0"/>
            <a:ext cx="3429000" cy="1981200"/>
          </a:xfrm>
        </p:spPr>
        <p:txBody>
          <a:bodyPr/>
          <a:lstStyle/>
          <a:p>
            <a:pPr eaLnBrk="1" hangingPunct="1"/>
            <a:r>
              <a:rPr lang="en-US" altLang="en-US" sz="3600"/>
              <a:t>Effingham Cty. / Savannah, 1819</a:t>
            </a:r>
          </a:p>
        </p:txBody>
      </p:sp>
      <p:sp>
        <p:nvSpPr>
          <p:cNvPr id="7171" name="Rectangle 3"/>
          <p:cNvSpPr>
            <a:spLocks noGrp="1" noChangeArrowheads="1"/>
          </p:cNvSpPr>
          <p:nvPr>
            <p:ph type="body" idx="1"/>
          </p:nvPr>
        </p:nvSpPr>
        <p:spPr>
          <a:xfrm>
            <a:off x="152400" y="38100"/>
            <a:ext cx="5029200" cy="4038600"/>
          </a:xfrm>
        </p:spPr>
        <p:txBody>
          <a:bodyPr/>
          <a:lstStyle/>
          <a:p>
            <a:pPr eaLnBrk="1" hangingPunct="1">
              <a:lnSpc>
                <a:spcPct val="80000"/>
              </a:lnSpc>
            </a:pPr>
            <a:r>
              <a:rPr lang="en-US" altLang="en-US" sz="2300"/>
              <a:t>1819 – Christian Herman Dasher: Salzburger Lutheran Who Studied His Bible</a:t>
            </a:r>
          </a:p>
          <a:p>
            <a:pPr eaLnBrk="1" hangingPunct="1">
              <a:lnSpc>
                <a:spcPct val="80000"/>
              </a:lnSpc>
            </a:pPr>
            <a:r>
              <a:rPr lang="en-US" altLang="en-US" sz="2300"/>
              <a:t>Searched For A Person To Immerse Him</a:t>
            </a:r>
          </a:p>
          <a:p>
            <a:pPr eaLnBrk="1" hangingPunct="1">
              <a:lnSpc>
                <a:spcPct val="80000"/>
              </a:lnSpc>
            </a:pPr>
            <a:r>
              <a:rPr lang="en-US" altLang="en-US" sz="2300"/>
              <a:t>S.C. Dunning, A Baptist Preacher From Savannah contacted</a:t>
            </a:r>
          </a:p>
          <a:p>
            <a:pPr eaLnBrk="1" hangingPunct="1">
              <a:lnSpc>
                <a:spcPct val="80000"/>
              </a:lnSpc>
            </a:pPr>
            <a:r>
              <a:rPr lang="en-US" altLang="en-US" sz="2300"/>
              <a:t>Immersed Dasher</a:t>
            </a:r>
          </a:p>
          <a:p>
            <a:pPr eaLnBrk="1" hangingPunct="1">
              <a:lnSpc>
                <a:spcPct val="80000"/>
              </a:lnSpc>
            </a:pPr>
            <a:r>
              <a:rPr lang="en-US" altLang="en-US" sz="2300"/>
              <a:t>Church Began In Effingham County &amp; At Savannah</a:t>
            </a:r>
          </a:p>
          <a:p>
            <a:pPr eaLnBrk="1" hangingPunct="1">
              <a:lnSpc>
                <a:spcPct val="80000"/>
              </a:lnSpc>
            </a:pPr>
            <a:r>
              <a:rPr lang="en-US" altLang="en-US" sz="2300"/>
              <a:t>1825 Dashers Move To Lowndes </a:t>
            </a:r>
            <a:br>
              <a:rPr lang="en-US" altLang="en-US" sz="2300"/>
            </a:br>
            <a:r>
              <a:rPr lang="en-US" altLang="en-US" sz="2300"/>
              <a:t>County, Starting a work at Dasher</a:t>
            </a:r>
          </a:p>
        </p:txBody>
      </p:sp>
      <p:pic>
        <p:nvPicPr>
          <p:cNvPr id="7172"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34258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5"/>
          <p:cNvSpPr>
            <a:spLocks noChangeArrowheads="1"/>
          </p:cNvSpPr>
          <p:nvPr/>
        </p:nvSpPr>
        <p:spPr bwMode="auto">
          <a:xfrm>
            <a:off x="6400800" y="3200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7414" name="Text Box 6"/>
          <p:cNvSpPr txBox="1">
            <a:spLocks noChangeArrowheads="1"/>
          </p:cNvSpPr>
          <p:nvPr/>
        </p:nvSpPr>
        <p:spPr bwMode="auto">
          <a:xfrm>
            <a:off x="5975350" y="2973388"/>
            <a:ext cx="958850" cy="366712"/>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
        <p:nvSpPr>
          <p:cNvPr id="7175" name="Oval 9"/>
          <p:cNvSpPr>
            <a:spLocks noChangeArrowheads="1"/>
          </p:cNvSpPr>
          <p:nvPr/>
        </p:nvSpPr>
        <p:spPr bwMode="auto">
          <a:xfrm>
            <a:off x="8229600" y="3683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6" name="Text Box 10"/>
          <p:cNvSpPr txBox="1">
            <a:spLocks noChangeArrowheads="1"/>
          </p:cNvSpPr>
          <p:nvPr/>
        </p:nvSpPr>
        <p:spPr bwMode="auto">
          <a:xfrm>
            <a:off x="7874000" y="34163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Augusta</a:t>
            </a:r>
          </a:p>
        </p:txBody>
      </p:sp>
      <p:sp>
        <p:nvSpPr>
          <p:cNvPr id="7177" name="Oval 11"/>
          <p:cNvSpPr>
            <a:spLocks noChangeArrowheads="1"/>
          </p:cNvSpPr>
          <p:nvPr/>
        </p:nvSpPr>
        <p:spPr bwMode="auto">
          <a:xfrm>
            <a:off x="8686800" y="4953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7420" name="Text Box 12"/>
          <p:cNvSpPr txBox="1">
            <a:spLocks noChangeArrowheads="1"/>
          </p:cNvSpPr>
          <p:nvPr/>
        </p:nvSpPr>
        <p:spPr bwMode="auto">
          <a:xfrm>
            <a:off x="7766050" y="4660900"/>
            <a:ext cx="1377950" cy="641350"/>
          </a:xfrm>
          <a:prstGeom prst="rect">
            <a:avLst/>
          </a:prstGeom>
          <a:noFill/>
          <a:ln w="9525">
            <a:noFill/>
            <a:miter lim="800000"/>
            <a:headEnd/>
            <a:tailEnd/>
          </a:ln>
          <a:effectLst/>
        </p:spPr>
        <p:txBody>
          <a:bodyPr>
            <a:spAutoFit/>
          </a:bodyPr>
          <a:lstStyle/>
          <a:p>
            <a:pPr algn="ctr">
              <a:defRPr/>
            </a:pPr>
            <a:r>
              <a:rPr lang="en-US" b="1">
                <a:effectLst>
                  <a:outerShdw blurRad="38100" dist="38100" dir="2700000" algn="tl">
                    <a:srgbClr val="C0C0C0"/>
                  </a:outerShdw>
                </a:effectLst>
              </a:rPr>
              <a:t>Effingham</a:t>
            </a:r>
            <a:br>
              <a:rPr lang="en-US" b="1">
                <a:effectLst>
                  <a:outerShdw blurRad="38100" dist="38100" dir="2700000" algn="tl">
                    <a:srgbClr val="C0C0C0"/>
                  </a:outerShdw>
                </a:effectLst>
              </a:rPr>
            </a:br>
            <a:r>
              <a:rPr lang="en-US" b="1">
                <a:effectLst>
                  <a:outerShdw blurRad="38100" dist="38100" dir="2700000" algn="tl">
                    <a:srgbClr val="C0C0C0"/>
                  </a:outerShdw>
                </a:effectLst>
              </a:rPr>
              <a:t>County</a:t>
            </a:r>
          </a:p>
        </p:txBody>
      </p:sp>
      <p:sp>
        <p:nvSpPr>
          <p:cNvPr id="17421" name="Text Box 13"/>
          <p:cNvSpPr txBox="1">
            <a:spLocks noChangeArrowheads="1"/>
          </p:cNvSpPr>
          <p:nvPr/>
        </p:nvSpPr>
        <p:spPr bwMode="auto">
          <a:xfrm>
            <a:off x="7880350" y="5283200"/>
            <a:ext cx="1263650" cy="366713"/>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Savannah</a:t>
            </a:r>
          </a:p>
        </p:txBody>
      </p:sp>
      <p:sp>
        <p:nvSpPr>
          <p:cNvPr id="7180" name="Oval 14"/>
          <p:cNvSpPr>
            <a:spLocks noChangeArrowheads="1"/>
          </p:cNvSpPr>
          <p:nvPr/>
        </p:nvSpPr>
        <p:spPr bwMode="auto">
          <a:xfrm>
            <a:off x="8763000" y="5334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7181" name="Group 17"/>
          <p:cNvGrpSpPr>
            <a:grpSpLocks/>
          </p:cNvGrpSpPr>
          <p:nvPr/>
        </p:nvGrpSpPr>
        <p:grpSpPr bwMode="auto">
          <a:xfrm>
            <a:off x="3962400" y="3810000"/>
            <a:ext cx="1841500" cy="3009900"/>
            <a:chOff x="2496" y="2304"/>
            <a:chExt cx="1160" cy="1896"/>
          </a:xfrm>
        </p:grpSpPr>
        <p:pic>
          <p:nvPicPr>
            <p:cNvPr id="7185" name="Picture 15" descr="dasher08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2304"/>
              <a:ext cx="116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 Box 16"/>
            <p:cNvSpPr txBox="1">
              <a:spLocks noChangeArrowheads="1"/>
            </p:cNvSpPr>
            <p:nvPr/>
          </p:nvSpPr>
          <p:spPr bwMode="auto">
            <a:xfrm>
              <a:off x="2630" y="3969"/>
              <a:ext cx="9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C.H. Dasher</a:t>
              </a:r>
            </a:p>
          </p:txBody>
        </p:sp>
      </p:grpSp>
      <p:pic>
        <p:nvPicPr>
          <p:cNvPr id="7182" name="Picture 18" descr="Dunning 0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859213"/>
            <a:ext cx="38100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Oval 19"/>
          <p:cNvSpPr>
            <a:spLocks noChangeArrowheads="1"/>
          </p:cNvSpPr>
          <p:nvPr/>
        </p:nvSpPr>
        <p:spPr bwMode="auto">
          <a:xfrm>
            <a:off x="7200900" y="58801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7429" name="Text Box 21"/>
          <p:cNvSpPr txBox="1">
            <a:spLocks noChangeArrowheads="1"/>
          </p:cNvSpPr>
          <p:nvPr/>
        </p:nvSpPr>
        <p:spPr bwMode="auto">
          <a:xfrm>
            <a:off x="6343650" y="5588000"/>
            <a:ext cx="1758950" cy="641350"/>
          </a:xfrm>
          <a:prstGeom prst="rect">
            <a:avLst/>
          </a:prstGeom>
          <a:noFill/>
          <a:ln w="9525">
            <a:noFill/>
            <a:miter lim="800000"/>
            <a:headEnd/>
            <a:tailEnd/>
          </a:ln>
          <a:effectLst/>
        </p:spPr>
        <p:txBody>
          <a:bodyPr>
            <a:spAutoFit/>
          </a:bodyPr>
          <a:lstStyle/>
          <a:p>
            <a:pPr algn="ctr">
              <a:defRPr/>
            </a:pPr>
            <a:r>
              <a:rPr lang="en-US" b="1">
                <a:effectLst>
                  <a:outerShdw blurRad="38100" dist="38100" dir="2700000" algn="tl">
                    <a:srgbClr val="C0C0C0"/>
                  </a:outerShdw>
                </a:effectLst>
              </a:rPr>
              <a:t>Lowndes Cty. Dasher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0" y="0"/>
            <a:ext cx="3429000" cy="2286000"/>
          </a:xfrm>
        </p:spPr>
        <p:txBody>
          <a:bodyPr/>
          <a:lstStyle/>
          <a:p>
            <a:pPr eaLnBrk="1" hangingPunct="1"/>
            <a:r>
              <a:rPr lang="en-US" altLang="en-US" sz="3600"/>
              <a:t>Skull Shoals, Oconee County, 1807</a:t>
            </a:r>
          </a:p>
        </p:txBody>
      </p:sp>
      <p:sp>
        <p:nvSpPr>
          <p:cNvPr id="8195" name="Rectangle 3"/>
          <p:cNvSpPr>
            <a:spLocks noGrp="1" noChangeArrowheads="1"/>
          </p:cNvSpPr>
          <p:nvPr>
            <p:ph type="body" idx="1"/>
          </p:nvPr>
        </p:nvSpPr>
        <p:spPr>
          <a:xfrm>
            <a:off x="228600" y="152400"/>
            <a:ext cx="5257800" cy="6629400"/>
          </a:xfrm>
        </p:spPr>
        <p:txBody>
          <a:bodyPr/>
          <a:lstStyle/>
          <a:p>
            <a:pPr eaLnBrk="1" hangingPunct="1">
              <a:lnSpc>
                <a:spcPct val="80000"/>
              </a:lnSpc>
            </a:pPr>
            <a:r>
              <a:rPr lang="en-US" altLang="en-US" sz="2400"/>
              <a:t>1807- Republican Methodists (O’Kelleyites) from North Carolina moved onto Skull Shoals, Southern Clark, now Oconee County</a:t>
            </a:r>
          </a:p>
          <a:p>
            <a:pPr eaLnBrk="1" hangingPunct="1">
              <a:lnSpc>
                <a:spcPct val="80000"/>
              </a:lnSpc>
            </a:pPr>
            <a:r>
              <a:rPr lang="en-US" altLang="en-US" sz="2400"/>
              <a:t>1822 – Reorganization took place, calling themselves, “Bible Christians.” </a:t>
            </a:r>
          </a:p>
          <a:p>
            <a:pPr lvl="1" eaLnBrk="1" hangingPunct="1">
              <a:lnSpc>
                <a:spcPct val="80000"/>
              </a:lnSpc>
            </a:pPr>
            <a:r>
              <a:rPr lang="en-US" altLang="en-US" sz="2000"/>
              <a:t>Gave up sprinkling infants</a:t>
            </a:r>
          </a:p>
          <a:p>
            <a:pPr lvl="1" eaLnBrk="1" hangingPunct="1">
              <a:lnSpc>
                <a:spcPct val="80000"/>
              </a:lnSpc>
            </a:pPr>
            <a:r>
              <a:rPr lang="en-US" altLang="en-US" sz="2000"/>
              <a:t>Gave up all human creeds</a:t>
            </a:r>
          </a:p>
          <a:p>
            <a:pPr eaLnBrk="1" hangingPunct="1">
              <a:lnSpc>
                <a:spcPct val="80000"/>
              </a:lnSpc>
            </a:pPr>
            <a:r>
              <a:rPr lang="en-US" altLang="en-US" sz="2400"/>
              <a:t>1842 – Division took place over the teachings of Alexander Campbell</a:t>
            </a:r>
          </a:p>
          <a:p>
            <a:pPr eaLnBrk="1" hangingPunct="1">
              <a:lnSpc>
                <a:spcPct val="80000"/>
              </a:lnSpc>
            </a:pPr>
            <a:r>
              <a:rPr lang="en-US" altLang="en-US" sz="2400"/>
              <a:t>1843 – Full Restoration Under Direction Of Nathan W. Smith, Dr. Daniel Hook, &amp; James Shannon</a:t>
            </a:r>
          </a:p>
          <a:p>
            <a:pPr eaLnBrk="1" hangingPunct="1">
              <a:lnSpc>
                <a:spcPct val="80000"/>
              </a:lnSpc>
            </a:pPr>
            <a:r>
              <a:rPr lang="en-US" altLang="en-US" sz="2400"/>
              <a:t>1844 – Reorganization, first Georgia church — called Antioch Church of Christ</a:t>
            </a:r>
          </a:p>
          <a:p>
            <a:pPr eaLnBrk="1" hangingPunct="1">
              <a:lnSpc>
                <a:spcPct val="80000"/>
              </a:lnSpc>
            </a:pPr>
            <a:r>
              <a:rPr lang="en-US" altLang="en-US" sz="2400"/>
              <a:t>Became Mother Church To Many Churches</a:t>
            </a:r>
          </a:p>
        </p:txBody>
      </p:sp>
      <p:pic>
        <p:nvPicPr>
          <p:cNvPr id="8196"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34258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AutoShape 5"/>
          <p:cNvSpPr>
            <a:spLocks noChangeArrowheads="1"/>
          </p:cNvSpPr>
          <p:nvPr/>
        </p:nvSpPr>
        <p:spPr bwMode="auto">
          <a:xfrm>
            <a:off x="6400800" y="3200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9222" name="Text Box 6"/>
          <p:cNvSpPr txBox="1">
            <a:spLocks noChangeArrowheads="1"/>
          </p:cNvSpPr>
          <p:nvPr/>
        </p:nvSpPr>
        <p:spPr bwMode="auto">
          <a:xfrm>
            <a:off x="5975350" y="2973388"/>
            <a:ext cx="958850" cy="366712"/>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
        <p:nvSpPr>
          <p:cNvPr id="8199" name="AutoShape 7"/>
          <p:cNvSpPr>
            <a:spLocks noChangeArrowheads="1"/>
          </p:cNvSpPr>
          <p:nvPr/>
        </p:nvSpPr>
        <p:spPr bwMode="auto">
          <a:xfrm>
            <a:off x="7239000" y="3581400"/>
            <a:ext cx="152400" cy="152400"/>
          </a:xfrm>
          <a:prstGeom prst="irregularSeal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24" name="Text Box 8"/>
          <p:cNvSpPr txBox="1">
            <a:spLocks noChangeArrowheads="1"/>
          </p:cNvSpPr>
          <p:nvPr/>
        </p:nvSpPr>
        <p:spPr bwMode="auto">
          <a:xfrm>
            <a:off x="6921500" y="3314700"/>
            <a:ext cx="933450" cy="641350"/>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Skull</a:t>
            </a:r>
            <a:br>
              <a:rPr lang="en-US" b="1">
                <a:effectLst>
                  <a:outerShdw blurRad="38100" dist="38100" dir="2700000" algn="tl">
                    <a:srgbClr val="C0C0C0"/>
                  </a:outerShdw>
                </a:effectLst>
              </a:rPr>
            </a:br>
            <a:r>
              <a:rPr lang="en-US" b="1">
                <a:effectLst>
                  <a:outerShdw blurRad="38100" dist="38100" dir="2700000" algn="tl">
                    <a:srgbClr val="C0C0C0"/>
                  </a:outerShdw>
                </a:effectLst>
              </a:rPr>
              <a:t>Shoals</a:t>
            </a:r>
          </a:p>
        </p:txBody>
      </p:sp>
      <p:sp>
        <p:nvSpPr>
          <p:cNvPr id="8201" name="Oval 9"/>
          <p:cNvSpPr>
            <a:spLocks noChangeArrowheads="1"/>
          </p:cNvSpPr>
          <p:nvPr/>
        </p:nvSpPr>
        <p:spPr bwMode="auto">
          <a:xfrm>
            <a:off x="8229600" y="3683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202" name="Text Box 10"/>
          <p:cNvSpPr txBox="1">
            <a:spLocks noChangeArrowheads="1"/>
          </p:cNvSpPr>
          <p:nvPr/>
        </p:nvSpPr>
        <p:spPr bwMode="auto">
          <a:xfrm>
            <a:off x="7874000" y="34163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Augusta</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715000" y="0"/>
            <a:ext cx="3429000" cy="1066800"/>
          </a:xfrm>
        </p:spPr>
        <p:txBody>
          <a:bodyPr/>
          <a:lstStyle/>
          <a:p>
            <a:pPr eaLnBrk="1" hangingPunct="1"/>
            <a:r>
              <a:rPr lang="en-US" altLang="en-US" sz="3600"/>
              <a:t>Plantings From Skull Shoals</a:t>
            </a:r>
          </a:p>
        </p:txBody>
      </p:sp>
      <p:sp>
        <p:nvSpPr>
          <p:cNvPr id="9219" name="Rectangle 3"/>
          <p:cNvSpPr>
            <a:spLocks noGrp="1" noChangeArrowheads="1"/>
          </p:cNvSpPr>
          <p:nvPr>
            <p:ph type="body" idx="1"/>
          </p:nvPr>
        </p:nvSpPr>
        <p:spPr>
          <a:xfrm>
            <a:off x="685800" y="1371600"/>
            <a:ext cx="4267200" cy="4800600"/>
          </a:xfrm>
        </p:spPr>
        <p:txBody>
          <a:bodyPr/>
          <a:lstStyle/>
          <a:p>
            <a:pPr eaLnBrk="1" hangingPunct="1"/>
            <a:r>
              <a:rPr lang="en-US" altLang="en-US" sz="2400"/>
              <a:t>1842 – Mt. Vernon Church of Christ, Walton County</a:t>
            </a:r>
          </a:p>
          <a:p>
            <a:pPr eaLnBrk="1" hangingPunct="1"/>
            <a:r>
              <a:rPr lang="en-US" altLang="en-US" sz="2400"/>
              <a:t>1843 – County Line Church of Christ, Fayette County</a:t>
            </a:r>
          </a:p>
          <a:p>
            <a:pPr eaLnBrk="1" hangingPunct="1"/>
            <a:r>
              <a:rPr lang="en-US" altLang="en-US" sz="2400"/>
              <a:t>1845 – Union Church, Oconee County</a:t>
            </a:r>
          </a:p>
          <a:p>
            <a:pPr eaLnBrk="1" hangingPunct="1"/>
            <a:r>
              <a:rPr lang="en-US" altLang="en-US" sz="2400"/>
              <a:t>1863 – Bogart Church, Oconee County, formerly Bethany, Jackson County</a:t>
            </a:r>
          </a:p>
        </p:txBody>
      </p:sp>
      <p:pic>
        <p:nvPicPr>
          <p:cNvPr id="9220" name="Picture 4" descr="ga_189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34258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5"/>
          <p:cNvSpPr>
            <a:spLocks noChangeArrowheads="1"/>
          </p:cNvSpPr>
          <p:nvPr/>
        </p:nvSpPr>
        <p:spPr bwMode="auto">
          <a:xfrm>
            <a:off x="6400800" y="3200400"/>
            <a:ext cx="228600" cy="2286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1270" name="Text Box 6"/>
          <p:cNvSpPr txBox="1">
            <a:spLocks noChangeArrowheads="1"/>
          </p:cNvSpPr>
          <p:nvPr/>
        </p:nvSpPr>
        <p:spPr bwMode="auto">
          <a:xfrm>
            <a:off x="5975350" y="2973388"/>
            <a:ext cx="958850" cy="366712"/>
          </a:xfrm>
          <a:prstGeom prst="rect">
            <a:avLst/>
          </a:prstGeom>
          <a:noFill/>
          <a:ln w="9525">
            <a:noFill/>
            <a:miter lim="800000"/>
            <a:headEnd/>
            <a:tailEnd/>
          </a:ln>
          <a:effectLst/>
        </p:spPr>
        <p:txBody>
          <a:bodyPr wrap="none">
            <a:spAutoFit/>
          </a:bodyPr>
          <a:lstStyle/>
          <a:p>
            <a:pPr>
              <a:defRPr/>
            </a:pPr>
            <a:r>
              <a:rPr lang="en-US" b="1">
                <a:solidFill>
                  <a:schemeClr val="accent2"/>
                </a:solidFill>
                <a:effectLst>
                  <a:outerShdw blurRad="38100" dist="38100" dir="2700000" algn="tl">
                    <a:srgbClr val="C0C0C0"/>
                  </a:outerShdw>
                </a:effectLst>
              </a:rPr>
              <a:t>Atlanta</a:t>
            </a:r>
          </a:p>
        </p:txBody>
      </p:sp>
      <p:sp>
        <p:nvSpPr>
          <p:cNvPr id="9223" name="AutoShape 7"/>
          <p:cNvSpPr>
            <a:spLocks noChangeArrowheads="1"/>
          </p:cNvSpPr>
          <p:nvPr/>
        </p:nvSpPr>
        <p:spPr bwMode="auto">
          <a:xfrm>
            <a:off x="7239000" y="3581400"/>
            <a:ext cx="152400" cy="152400"/>
          </a:xfrm>
          <a:prstGeom prst="irregularSeal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72" name="Text Box 8"/>
          <p:cNvSpPr txBox="1">
            <a:spLocks noChangeArrowheads="1"/>
          </p:cNvSpPr>
          <p:nvPr/>
        </p:nvSpPr>
        <p:spPr bwMode="auto">
          <a:xfrm>
            <a:off x="6921500" y="3314700"/>
            <a:ext cx="933450" cy="641350"/>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Skull</a:t>
            </a:r>
            <a:br>
              <a:rPr lang="en-US" b="1">
                <a:effectLst>
                  <a:outerShdw blurRad="38100" dist="38100" dir="2700000" algn="tl">
                    <a:srgbClr val="C0C0C0"/>
                  </a:outerShdw>
                </a:effectLst>
              </a:rPr>
            </a:br>
            <a:r>
              <a:rPr lang="en-US" b="1">
                <a:effectLst>
                  <a:outerShdw blurRad="38100" dist="38100" dir="2700000" algn="tl">
                    <a:srgbClr val="C0C0C0"/>
                  </a:outerShdw>
                </a:effectLst>
              </a:rPr>
              <a:t>Shoals</a:t>
            </a:r>
          </a:p>
        </p:txBody>
      </p:sp>
      <p:sp>
        <p:nvSpPr>
          <p:cNvPr id="9225" name="Oval 9"/>
          <p:cNvSpPr>
            <a:spLocks noChangeArrowheads="1"/>
          </p:cNvSpPr>
          <p:nvPr/>
        </p:nvSpPr>
        <p:spPr bwMode="auto">
          <a:xfrm>
            <a:off x="8229600" y="3683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26" name="Text Box 10"/>
          <p:cNvSpPr txBox="1">
            <a:spLocks noChangeArrowheads="1"/>
          </p:cNvSpPr>
          <p:nvPr/>
        </p:nvSpPr>
        <p:spPr bwMode="auto">
          <a:xfrm>
            <a:off x="7874000" y="34163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Augusta</a:t>
            </a:r>
          </a:p>
        </p:txBody>
      </p:sp>
      <p:sp>
        <p:nvSpPr>
          <p:cNvPr id="9227" name="Oval 11"/>
          <p:cNvSpPr>
            <a:spLocks noChangeArrowheads="1"/>
          </p:cNvSpPr>
          <p:nvPr/>
        </p:nvSpPr>
        <p:spPr bwMode="auto">
          <a:xfrm>
            <a:off x="6858000" y="32766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76" name="Text Box 12"/>
          <p:cNvSpPr txBox="1">
            <a:spLocks noChangeArrowheads="1"/>
          </p:cNvSpPr>
          <p:nvPr/>
        </p:nvSpPr>
        <p:spPr bwMode="auto">
          <a:xfrm>
            <a:off x="6172200" y="1568450"/>
            <a:ext cx="1441450" cy="641350"/>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Mt.Vernon</a:t>
            </a:r>
            <a:br>
              <a:rPr lang="en-US" b="1">
                <a:effectLst>
                  <a:outerShdw blurRad="38100" dist="38100" dir="2700000" algn="tl">
                    <a:srgbClr val="C0C0C0"/>
                  </a:outerShdw>
                </a:effectLst>
              </a:rPr>
            </a:br>
            <a:r>
              <a:rPr lang="en-US" b="1">
                <a:effectLst>
                  <a:outerShdw blurRad="38100" dist="38100" dir="2700000" algn="tl">
                    <a:srgbClr val="C0C0C0"/>
                  </a:outerShdw>
                </a:effectLst>
              </a:rPr>
              <a:t>Walton Cty.</a:t>
            </a:r>
          </a:p>
        </p:txBody>
      </p:sp>
      <p:sp>
        <p:nvSpPr>
          <p:cNvPr id="9229" name="AutoShape 14"/>
          <p:cNvSpPr>
            <a:spLocks noChangeArrowheads="1"/>
          </p:cNvSpPr>
          <p:nvPr/>
        </p:nvSpPr>
        <p:spPr bwMode="auto">
          <a:xfrm rot="-5544916">
            <a:off x="6327775" y="2590800"/>
            <a:ext cx="1066800" cy="152400"/>
          </a:xfrm>
          <a:prstGeom prst="leftArrow">
            <a:avLst>
              <a:gd name="adj1" fmla="val 50000"/>
              <a:gd name="adj2" fmla="val 17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79" name="Text Box 15"/>
          <p:cNvSpPr txBox="1">
            <a:spLocks noChangeArrowheads="1"/>
          </p:cNvSpPr>
          <p:nvPr/>
        </p:nvSpPr>
        <p:spPr bwMode="auto">
          <a:xfrm>
            <a:off x="7473950" y="1568450"/>
            <a:ext cx="1517650" cy="641350"/>
          </a:xfrm>
          <a:prstGeom prst="rect">
            <a:avLst/>
          </a:prstGeom>
          <a:noFill/>
          <a:ln w="9525">
            <a:noFill/>
            <a:miter lim="800000"/>
            <a:headEnd/>
            <a:tailEnd/>
          </a:ln>
          <a:effectLst/>
        </p:spPr>
        <p:txBody>
          <a:bodyPr wrap="none">
            <a:spAutoFit/>
          </a:bodyPr>
          <a:lstStyle/>
          <a:p>
            <a:pPr algn="ctr">
              <a:defRPr/>
            </a:pPr>
            <a:r>
              <a:rPr lang="en-US" b="1">
                <a:effectLst>
                  <a:outerShdw blurRad="38100" dist="38100" dir="2700000" algn="tl">
                    <a:srgbClr val="C0C0C0"/>
                  </a:outerShdw>
                </a:effectLst>
              </a:rPr>
              <a:t>Bogart,</a:t>
            </a:r>
            <a:br>
              <a:rPr lang="en-US" b="1">
                <a:effectLst>
                  <a:outerShdw blurRad="38100" dist="38100" dir="2700000" algn="tl">
                    <a:srgbClr val="C0C0C0"/>
                  </a:outerShdw>
                </a:effectLst>
              </a:rPr>
            </a:br>
            <a:r>
              <a:rPr lang="en-US" b="1">
                <a:effectLst>
                  <a:outerShdw blurRad="38100" dist="38100" dir="2700000" algn="tl">
                    <a:srgbClr val="C0C0C0"/>
                  </a:outerShdw>
                </a:effectLst>
              </a:rPr>
              <a:t>Oconee Cty.</a:t>
            </a:r>
          </a:p>
        </p:txBody>
      </p:sp>
      <p:sp>
        <p:nvSpPr>
          <p:cNvPr id="9231" name="AutoShape 16"/>
          <p:cNvSpPr>
            <a:spLocks noChangeArrowheads="1"/>
          </p:cNvSpPr>
          <p:nvPr/>
        </p:nvSpPr>
        <p:spPr bwMode="auto">
          <a:xfrm rot="-3195991">
            <a:off x="7009606" y="2655094"/>
            <a:ext cx="1481138" cy="158750"/>
          </a:xfrm>
          <a:prstGeom prst="leftArrow">
            <a:avLst>
              <a:gd name="adj1" fmla="val 50000"/>
              <a:gd name="adj2" fmla="val 233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32" name="Oval 17"/>
          <p:cNvSpPr>
            <a:spLocks noChangeArrowheads="1"/>
          </p:cNvSpPr>
          <p:nvPr/>
        </p:nvSpPr>
        <p:spPr bwMode="auto">
          <a:xfrm>
            <a:off x="7239000" y="33528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82" name="Text Box 18"/>
          <p:cNvSpPr txBox="1">
            <a:spLocks noChangeArrowheads="1"/>
          </p:cNvSpPr>
          <p:nvPr/>
        </p:nvSpPr>
        <p:spPr bwMode="auto">
          <a:xfrm>
            <a:off x="6096000" y="4648200"/>
            <a:ext cx="1504950" cy="641350"/>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County Line</a:t>
            </a:r>
            <a:br>
              <a:rPr lang="en-US" b="1">
                <a:effectLst>
                  <a:outerShdw blurRad="38100" dist="38100" dir="2700000" algn="tl">
                    <a:srgbClr val="C0C0C0"/>
                  </a:outerShdw>
                </a:effectLst>
              </a:rPr>
            </a:br>
            <a:r>
              <a:rPr lang="en-US" b="1">
                <a:effectLst>
                  <a:outerShdw blurRad="38100" dist="38100" dir="2700000" algn="tl">
                    <a:srgbClr val="C0C0C0"/>
                  </a:outerShdw>
                </a:effectLst>
              </a:rPr>
              <a:t>Fayette Cty.</a:t>
            </a:r>
          </a:p>
        </p:txBody>
      </p:sp>
      <p:sp>
        <p:nvSpPr>
          <p:cNvPr id="9234" name="AutoShape 19"/>
          <p:cNvSpPr>
            <a:spLocks noChangeArrowheads="1"/>
          </p:cNvSpPr>
          <p:nvPr/>
        </p:nvSpPr>
        <p:spPr bwMode="auto">
          <a:xfrm rot="4065851">
            <a:off x="6096000" y="4191000"/>
            <a:ext cx="914400" cy="152400"/>
          </a:xfrm>
          <a:prstGeom prst="leftArrow">
            <a:avLst>
              <a:gd name="adj1" fmla="val 50000"/>
              <a:gd name="adj2" fmla="val 1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35" name="Oval 20"/>
          <p:cNvSpPr>
            <a:spLocks noChangeArrowheads="1"/>
          </p:cNvSpPr>
          <p:nvPr/>
        </p:nvSpPr>
        <p:spPr bwMode="auto">
          <a:xfrm>
            <a:off x="6337300" y="37719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1286" name="Text Box 22"/>
          <p:cNvSpPr txBox="1">
            <a:spLocks noChangeArrowheads="1"/>
          </p:cNvSpPr>
          <p:nvPr/>
        </p:nvSpPr>
        <p:spPr bwMode="auto">
          <a:xfrm>
            <a:off x="7543800" y="4464050"/>
            <a:ext cx="1517650" cy="641350"/>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rPr>
              <a:t>Union,</a:t>
            </a:r>
            <a:br>
              <a:rPr lang="en-US" b="1">
                <a:effectLst>
                  <a:outerShdw blurRad="38100" dist="38100" dir="2700000" algn="tl">
                    <a:srgbClr val="C0C0C0"/>
                  </a:outerShdw>
                </a:effectLst>
              </a:rPr>
            </a:br>
            <a:r>
              <a:rPr lang="en-US" b="1">
                <a:effectLst>
                  <a:outerShdw blurRad="38100" dist="38100" dir="2700000" algn="tl">
                    <a:srgbClr val="C0C0C0"/>
                  </a:outerShdw>
                </a:effectLst>
              </a:rPr>
              <a:t>Oconee Cty.</a:t>
            </a:r>
          </a:p>
        </p:txBody>
      </p:sp>
      <p:sp>
        <p:nvSpPr>
          <p:cNvPr id="9237" name="AutoShape 23"/>
          <p:cNvSpPr>
            <a:spLocks noChangeArrowheads="1"/>
          </p:cNvSpPr>
          <p:nvPr/>
        </p:nvSpPr>
        <p:spPr bwMode="auto">
          <a:xfrm rot="2664518">
            <a:off x="7188200" y="4152900"/>
            <a:ext cx="914400" cy="152400"/>
          </a:xfrm>
          <a:prstGeom prst="leftArrow">
            <a:avLst>
              <a:gd name="adj1" fmla="val 50000"/>
              <a:gd name="adj2" fmla="val 1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238" name="Oval 24"/>
          <p:cNvSpPr>
            <a:spLocks noChangeArrowheads="1"/>
          </p:cNvSpPr>
          <p:nvPr/>
        </p:nvSpPr>
        <p:spPr bwMode="auto">
          <a:xfrm>
            <a:off x="7239000" y="3810000"/>
            <a:ext cx="76200" cy="762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19800" y="685800"/>
            <a:ext cx="2667000" cy="1600200"/>
          </a:xfrm>
        </p:spPr>
        <p:txBody>
          <a:bodyPr/>
          <a:lstStyle/>
          <a:p>
            <a:pPr eaLnBrk="1" hangingPunct="1"/>
            <a:r>
              <a:rPr lang="en-US" altLang="en-US"/>
              <a:t>Earliest Years</a:t>
            </a:r>
          </a:p>
        </p:txBody>
      </p:sp>
      <p:sp>
        <p:nvSpPr>
          <p:cNvPr id="10243" name="Rectangle 3"/>
          <p:cNvSpPr>
            <a:spLocks noGrp="1" noChangeArrowheads="1"/>
          </p:cNvSpPr>
          <p:nvPr>
            <p:ph type="body" idx="1"/>
          </p:nvPr>
        </p:nvSpPr>
        <p:spPr>
          <a:xfrm>
            <a:off x="0" y="0"/>
            <a:ext cx="5334000" cy="6858000"/>
          </a:xfrm>
        </p:spPr>
        <p:txBody>
          <a:bodyPr/>
          <a:lstStyle/>
          <a:p>
            <a:pPr marL="117475" indent="-117475" eaLnBrk="1" hangingPunct="1">
              <a:lnSpc>
                <a:spcPct val="80000"/>
              </a:lnSpc>
            </a:pPr>
            <a:r>
              <a:rPr lang="en-US" altLang="en-US" sz="2800"/>
              <a:t>Arthur Dupree</a:t>
            </a:r>
          </a:p>
          <a:p>
            <a:pPr marL="404813" lvl="1" indent="-173038" eaLnBrk="1" hangingPunct="1">
              <a:lnSpc>
                <a:spcPct val="80000"/>
              </a:lnSpc>
            </a:pPr>
            <a:r>
              <a:rPr lang="en-US" altLang="en-US" sz="2400"/>
              <a:t>Wrote Christian Messenger in Jan. 1830 issue, p. 44ff. concerning the churches in Georgia at that time. The Report:</a:t>
            </a:r>
          </a:p>
          <a:p>
            <a:pPr marL="404813" lvl="1" indent="-173038" eaLnBrk="1" hangingPunct="1">
              <a:lnSpc>
                <a:spcPct val="80000"/>
              </a:lnSpc>
            </a:pPr>
            <a:r>
              <a:rPr lang="en-US" altLang="en-US" sz="2400"/>
              <a:t>23 churches or congregations, each with about 25 members.</a:t>
            </a:r>
          </a:p>
          <a:p>
            <a:pPr marL="404813" lvl="1" indent="-173038" eaLnBrk="1" hangingPunct="1">
              <a:lnSpc>
                <a:spcPct val="80000"/>
              </a:lnSpc>
            </a:pPr>
            <a:r>
              <a:rPr lang="en-US" altLang="en-US" sz="2400"/>
              <a:t>About 575 member in all, 20 Elders &amp; 6 licensed preachers.</a:t>
            </a:r>
          </a:p>
          <a:p>
            <a:pPr marL="404813" lvl="1" indent="-173038" eaLnBrk="1" hangingPunct="1">
              <a:lnSpc>
                <a:spcPct val="80000"/>
              </a:lnSpc>
            </a:pPr>
            <a:r>
              <a:rPr lang="en-US" altLang="en-US" sz="2400"/>
              <a:t>An annual conference of Elders and Preachers, Deacons, delegates and private or lay members attended. Usually beginning the Friday before the 3rd Sat. in Dec. </a:t>
            </a:r>
          </a:p>
          <a:p>
            <a:pPr marL="747713" lvl="2" indent="-177800" eaLnBrk="1" hangingPunct="1">
              <a:lnSpc>
                <a:spcPct val="80000"/>
              </a:lnSpc>
            </a:pPr>
            <a:r>
              <a:rPr lang="en-US" altLang="en-US" sz="2200"/>
              <a:t>They held that baptism must be by immersion, after conversion (but later this changed).</a:t>
            </a:r>
          </a:p>
          <a:p>
            <a:pPr marL="747713" lvl="2" indent="-177800" eaLnBrk="1" hangingPunct="1">
              <a:lnSpc>
                <a:spcPct val="80000"/>
              </a:lnSpc>
            </a:pPr>
            <a:r>
              <a:rPr lang="en-US" altLang="en-US" sz="2200"/>
              <a:t>Mentions an enjoyed Camp Meeting at Skull-Shoals, in Clark County.</a:t>
            </a:r>
          </a:p>
        </p:txBody>
      </p:sp>
      <p:pic>
        <p:nvPicPr>
          <p:cNvPr id="10244" name="Picture 5" descr="dupree,a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286000"/>
            <a:ext cx="3441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TotalTime>
  <Words>2796</Words>
  <Application>Microsoft Macintosh PowerPoint</Application>
  <PresentationFormat>On-screen Show (4:3)</PresentationFormat>
  <Paragraphs>310</Paragraphs>
  <Slides>27</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Default Design</vt:lpstr>
      <vt:lpstr>Restoration In Georgia</vt:lpstr>
      <vt:lpstr>Earliest Years</vt:lpstr>
      <vt:lpstr>Earliest Years</vt:lpstr>
      <vt:lpstr>Earliest Years</vt:lpstr>
      <vt:lpstr>Earliest Years</vt:lpstr>
      <vt:lpstr>Effingham Cty. / Savannah, 1819</vt:lpstr>
      <vt:lpstr>Skull Shoals, Oconee County, 1807</vt:lpstr>
      <vt:lpstr>Plantings From Skull Shoals</vt:lpstr>
      <vt:lpstr>Earliest Years</vt:lpstr>
      <vt:lpstr>Earliest Years</vt:lpstr>
      <vt:lpstr>Augusta  1832</vt:lpstr>
      <vt:lpstr>Augusta  1832</vt:lpstr>
      <vt:lpstr>Augusta  1832</vt:lpstr>
      <vt:lpstr>More On  Dr. Daniel Hook</vt:lpstr>
      <vt:lpstr>Atlanta Work</vt:lpstr>
      <vt:lpstr>Hampton, Georgia Work</vt:lpstr>
      <vt:lpstr>Other Works</vt:lpstr>
      <vt:lpstr>Civil War</vt:lpstr>
      <vt:lpstr>Civil War:  Aftermath</vt:lpstr>
      <vt:lpstr>Departures</vt:lpstr>
      <vt:lpstr>Some Churches Not Moved By Change</vt:lpstr>
      <vt:lpstr>Restoration</vt:lpstr>
      <vt:lpstr>Continual Growth</vt:lpstr>
      <vt:lpstr>Continual Growth</vt:lpstr>
      <vt:lpstr>Continual Growth</vt:lpstr>
      <vt:lpstr>50’s - 80’s</vt:lpstr>
      <vt:lpstr>1987 Stats</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Restoration In Georgia</dc:title>
  <dc:creator>Scott Harp</dc:creator>
  <cp:lastModifiedBy>Scott Harp</cp:lastModifiedBy>
  <cp:revision>27</cp:revision>
  <dcterms:created xsi:type="dcterms:W3CDTF">2007-09-25T15:01:55Z</dcterms:created>
  <dcterms:modified xsi:type="dcterms:W3CDTF">2018-01-15T14:13:20Z</dcterms:modified>
</cp:coreProperties>
</file>