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5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86" autoAdjust="0"/>
    <p:restoredTop sz="94304"/>
  </p:normalViewPr>
  <p:slideViewPr>
    <p:cSldViewPr>
      <p:cViewPr varScale="1">
        <p:scale>
          <a:sx n="70" d="100"/>
          <a:sy n="70" d="100"/>
        </p:scale>
        <p:origin x="16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434" name="Group 2"/>
          <p:cNvGrpSpPr>
            <a:grpSpLocks/>
          </p:cNvGrpSpPr>
          <p:nvPr/>
        </p:nvGrpSpPr>
        <p:grpSpPr bwMode="auto">
          <a:xfrm>
            <a:off x="3800475" y="1789113"/>
            <a:ext cx="5340350" cy="5056187"/>
            <a:chOff x="2394" y="1127"/>
            <a:chExt cx="3364" cy="3185"/>
          </a:xfrm>
        </p:grpSpPr>
        <p:sp>
          <p:nvSpPr>
            <p:cNvPr id="1843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3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3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3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4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4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4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4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4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846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8469" name="Rectangle 37"/>
          <p:cNvSpPr>
            <a:spLocks noGrp="1" noChangeArrowheads="1"/>
          </p:cNvSpPr>
          <p:nvPr>
            <p:ph type="dt" sz="half" idx="2"/>
          </p:nvPr>
        </p:nvSpPr>
        <p:spPr/>
        <p:txBody>
          <a:bodyPr/>
          <a:lstStyle>
            <a:lvl1pPr>
              <a:defRPr/>
            </a:lvl1pPr>
          </a:lstStyle>
          <a:p>
            <a:endParaRPr lang="en-US" altLang="en-US"/>
          </a:p>
        </p:txBody>
      </p:sp>
      <p:sp>
        <p:nvSpPr>
          <p:cNvPr id="18470" name="Rectangle 38"/>
          <p:cNvSpPr>
            <a:spLocks noGrp="1" noChangeArrowheads="1"/>
          </p:cNvSpPr>
          <p:nvPr>
            <p:ph type="ftr" sz="quarter" idx="3"/>
          </p:nvPr>
        </p:nvSpPr>
        <p:spPr/>
        <p:txBody>
          <a:bodyPr/>
          <a:lstStyle>
            <a:lvl1pPr>
              <a:defRPr/>
            </a:lvl1pPr>
          </a:lstStyle>
          <a:p>
            <a:endParaRPr lang="en-US" altLang="en-US"/>
          </a:p>
        </p:txBody>
      </p:sp>
      <p:sp>
        <p:nvSpPr>
          <p:cNvPr id="18471" name="Rectangle 39"/>
          <p:cNvSpPr>
            <a:spLocks noGrp="1" noChangeArrowheads="1"/>
          </p:cNvSpPr>
          <p:nvPr>
            <p:ph type="subTitle" idx="1"/>
          </p:nvPr>
        </p:nvSpPr>
        <p:spPr>
          <a:xfrm>
            <a:off x="1371600" y="3886200"/>
            <a:ext cx="6400800" cy="1752600"/>
          </a:xfrm>
        </p:spPr>
        <p:txBody>
          <a:bodyPr/>
          <a:lstStyle>
            <a:lvl1pPr marL="0" indent="0" algn="ctr">
              <a:buFont typeface="Wingdings" charset="2"/>
              <a:buNone/>
              <a:defRPr/>
            </a:lvl1pPr>
          </a:lstStyle>
          <a:p>
            <a:pPr lvl="0"/>
            <a:r>
              <a:rPr lang="en-US" altLang="en-US" noProof="0" smtClean="0"/>
              <a:t>Click to edit Master subtitle style</a:t>
            </a:r>
          </a:p>
        </p:txBody>
      </p:sp>
      <p:sp>
        <p:nvSpPr>
          <p:cNvPr id="18472"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smtClean="0"/>
              <a:t>Click to edit Master title style</a:t>
            </a:r>
          </a:p>
        </p:txBody>
      </p:sp>
      <p:sp>
        <p:nvSpPr>
          <p:cNvPr id="18473" name="Rectangle 41"/>
          <p:cNvSpPr>
            <a:spLocks noGrp="1" noChangeArrowheads="1"/>
          </p:cNvSpPr>
          <p:nvPr>
            <p:ph type="sldNum" sz="quarter" idx="4"/>
          </p:nvPr>
        </p:nvSpPr>
        <p:spPr/>
        <p:txBody>
          <a:bodyPr/>
          <a:lstStyle>
            <a:lvl1pPr>
              <a:defRPr/>
            </a:lvl1pPr>
          </a:lstStyle>
          <a:p>
            <a:fld id="{FFF61812-76F2-5D48-82BD-03D81A2E4AFC}" type="slidenum">
              <a:rPr lang="en-US" altLang="en-US"/>
              <a:pPr/>
              <a:t>‹#›</a:t>
            </a:fld>
            <a:endParaRPr lang="en-US" altLang="en-US"/>
          </a:p>
        </p:txBody>
      </p:sp>
    </p:spTree>
  </p:cSld>
  <p:clrMapOvr>
    <a:masterClrMapping/>
  </p:clrMapOvr>
  <p:transition spd="med">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FE5832E-DED2-6346-8674-F42EAA1380CF}" type="slidenum">
              <a:rPr lang="en-US" altLang="en-US"/>
              <a:pPr/>
              <a:t>‹#›</a:t>
            </a:fld>
            <a:endParaRPr lang="en-US" altLang="en-US"/>
          </a:p>
        </p:txBody>
      </p:sp>
    </p:spTree>
    <p:extLst>
      <p:ext uri="{BB962C8B-B14F-4D97-AF65-F5344CB8AC3E}">
        <p14:creationId xmlns:p14="http://schemas.microsoft.com/office/powerpoint/2010/main" val="404820960"/>
      </p:ext>
    </p:extLst>
  </p:cSld>
  <p:clrMapOvr>
    <a:masterClrMapping/>
  </p:clrMapOvr>
  <p:transition spd="med">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E01B267-BBA8-7842-B166-F83C2AF397DE}" type="slidenum">
              <a:rPr lang="en-US" altLang="en-US"/>
              <a:pPr/>
              <a:t>‹#›</a:t>
            </a:fld>
            <a:endParaRPr lang="en-US" altLang="en-US"/>
          </a:p>
        </p:txBody>
      </p:sp>
    </p:spTree>
    <p:extLst>
      <p:ext uri="{BB962C8B-B14F-4D97-AF65-F5344CB8AC3E}">
        <p14:creationId xmlns:p14="http://schemas.microsoft.com/office/powerpoint/2010/main" val="597681024"/>
      </p:ext>
    </p:extLst>
  </p:cSld>
  <p:clrMapOvr>
    <a:masterClrMapping/>
  </p:clrMapOvr>
  <p:transition spd="med">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78563"/>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78563"/>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78563"/>
            <a:ext cx="2133600" cy="457200"/>
          </a:xfrm>
        </p:spPr>
        <p:txBody>
          <a:bodyPr/>
          <a:lstStyle>
            <a:lvl1pPr>
              <a:defRPr/>
            </a:lvl1pPr>
          </a:lstStyle>
          <a:p>
            <a:fld id="{E113F142-9920-EE4F-89E9-5A6DD98E25CC}" type="slidenum">
              <a:rPr lang="en-US" altLang="en-US"/>
              <a:pPr/>
              <a:t>‹#›</a:t>
            </a:fld>
            <a:endParaRPr lang="en-US" altLang="en-US"/>
          </a:p>
        </p:txBody>
      </p:sp>
    </p:spTree>
    <p:extLst>
      <p:ext uri="{BB962C8B-B14F-4D97-AF65-F5344CB8AC3E}">
        <p14:creationId xmlns:p14="http://schemas.microsoft.com/office/powerpoint/2010/main" val="1443953349"/>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fld id="{0D048150-10DE-1144-9D08-C3B6C9F7AAD8}" type="slidenum">
              <a:rPr lang="en-US" altLang="en-US"/>
              <a:pPr/>
              <a:t>‹#›</a:t>
            </a:fld>
            <a:endParaRPr lang="en-US" altLang="en-US"/>
          </a:p>
        </p:txBody>
      </p:sp>
    </p:spTree>
    <p:extLst>
      <p:ext uri="{BB962C8B-B14F-4D97-AF65-F5344CB8AC3E}">
        <p14:creationId xmlns:p14="http://schemas.microsoft.com/office/powerpoint/2010/main" val="1958725543"/>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78563"/>
            <a:ext cx="21336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78563"/>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78563"/>
            <a:ext cx="2133600" cy="457200"/>
          </a:xfrm>
        </p:spPr>
        <p:txBody>
          <a:bodyPr/>
          <a:lstStyle>
            <a:lvl1pPr>
              <a:defRPr/>
            </a:lvl1pPr>
          </a:lstStyle>
          <a:p>
            <a:fld id="{A0AEE8BA-C521-3241-AB16-7CAFE95DCD59}" type="slidenum">
              <a:rPr lang="en-US" altLang="en-US"/>
              <a:pPr/>
              <a:t>‹#›</a:t>
            </a:fld>
            <a:endParaRPr lang="en-US" altLang="en-US"/>
          </a:p>
        </p:txBody>
      </p:sp>
    </p:spTree>
    <p:extLst>
      <p:ext uri="{BB962C8B-B14F-4D97-AF65-F5344CB8AC3E}">
        <p14:creationId xmlns:p14="http://schemas.microsoft.com/office/powerpoint/2010/main" val="1523376338"/>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EC046C-58AA-7247-B3AB-B8E74646CF09}" type="slidenum">
              <a:rPr lang="en-US" altLang="en-US"/>
              <a:pPr/>
              <a:t>‹#›</a:t>
            </a:fld>
            <a:endParaRPr lang="en-US" altLang="en-US"/>
          </a:p>
        </p:txBody>
      </p:sp>
    </p:spTree>
    <p:extLst>
      <p:ext uri="{BB962C8B-B14F-4D97-AF65-F5344CB8AC3E}">
        <p14:creationId xmlns:p14="http://schemas.microsoft.com/office/powerpoint/2010/main" val="1260637009"/>
      </p:ext>
    </p:extLst>
  </p:cSld>
  <p:clrMapOvr>
    <a:masterClrMapping/>
  </p:clrMapOvr>
  <p:transition spd="med">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CC6045-F662-4048-905A-3DD2E2B29273}" type="slidenum">
              <a:rPr lang="en-US" altLang="en-US"/>
              <a:pPr/>
              <a:t>‹#›</a:t>
            </a:fld>
            <a:endParaRPr lang="en-US" altLang="en-US"/>
          </a:p>
        </p:txBody>
      </p:sp>
    </p:spTree>
    <p:extLst>
      <p:ext uri="{BB962C8B-B14F-4D97-AF65-F5344CB8AC3E}">
        <p14:creationId xmlns:p14="http://schemas.microsoft.com/office/powerpoint/2010/main" val="452548961"/>
      </p:ext>
    </p:extLst>
  </p:cSld>
  <p:clrMapOvr>
    <a:masterClrMapping/>
  </p:clrMapOvr>
  <p:transition spd="med">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2B050A9-B656-4E46-98B0-9C7052C8302E}" type="slidenum">
              <a:rPr lang="en-US" altLang="en-US"/>
              <a:pPr/>
              <a:t>‹#›</a:t>
            </a:fld>
            <a:endParaRPr lang="en-US" altLang="en-US"/>
          </a:p>
        </p:txBody>
      </p:sp>
    </p:spTree>
    <p:extLst>
      <p:ext uri="{BB962C8B-B14F-4D97-AF65-F5344CB8AC3E}">
        <p14:creationId xmlns:p14="http://schemas.microsoft.com/office/powerpoint/2010/main" val="1750793500"/>
      </p:ext>
    </p:extLst>
  </p:cSld>
  <p:clrMapOvr>
    <a:masterClrMapping/>
  </p:clrMapOvr>
  <p:transition spd="med">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3F7A06C-5CB5-2A4A-B56C-B042599C39E9}" type="slidenum">
              <a:rPr lang="en-US" altLang="en-US"/>
              <a:pPr/>
              <a:t>‹#›</a:t>
            </a:fld>
            <a:endParaRPr lang="en-US" altLang="en-US"/>
          </a:p>
        </p:txBody>
      </p:sp>
    </p:spTree>
    <p:extLst>
      <p:ext uri="{BB962C8B-B14F-4D97-AF65-F5344CB8AC3E}">
        <p14:creationId xmlns:p14="http://schemas.microsoft.com/office/powerpoint/2010/main" val="765423306"/>
      </p:ext>
    </p:extLst>
  </p:cSld>
  <p:clrMapOvr>
    <a:masterClrMapping/>
  </p:clrMapOvr>
  <p:transition spd="med">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0D0D5F3-757C-9447-B39D-C3DEF83BC755}" type="slidenum">
              <a:rPr lang="en-US" altLang="en-US"/>
              <a:pPr/>
              <a:t>‹#›</a:t>
            </a:fld>
            <a:endParaRPr lang="en-US" altLang="en-US"/>
          </a:p>
        </p:txBody>
      </p:sp>
    </p:spTree>
    <p:extLst>
      <p:ext uri="{BB962C8B-B14F-4D97-AF65-F5344CB8AC3E}">
        <p14:creationId xmlns:p14="http://schemas.microsoft.com/office/powerpoint/2010/main" val="1042458412"/>
      </p:ext>
    </p:extLst>
  </p:cSld>
  <p:clrMapOvr>
    <a:masterClrMapping/>
  </p:clrMapOvr>
  <p:transition spd="med">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A957F3A-10FA-FB43-9087-AAAE466B9BD0}" type="slidenum">
              <a:rPr lang="en-US" altLang="en-US"/>
              <a:pPr/>
              <a:t>‹#›</a:t>
            </a:fld>
            <a:endParaRPr lang="en-US" altLang="en-US"/>
          </a:p>
        </p:txBody>
      </p:sp>
    </p:spTree>
    <p:extLst>
      <p:ext uri="{BB962C8B-B14F-4D97-AF65-F5344CB8AC3E}">
        <p14:creationId xmlns:p14="http://schemas.microsoft.com/office/powerpoint/2010/main" val="1426938258"/>
      </p:ext>
    </p:extLst>
  </p:cSld>
  <p:clrMapOvr>
    <a:masterClrMapping/>
  </p:clrMapOvr>
  <p:transition spd="med">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5CFB34B-AEBB-E949-9E3F-D0C6B1901994}" type="slidenum">
              <a:rPr lang="en-US" altLang="en-US"/>
              <a:pPr/>
              <a:t>‹#›</a:t>
            </a:fld>
            <a:endParaRPr lang="en-US" altLang="en-US"/>
          </a:p>
        </p:txBody>
      </p:sp>
    </p:spTree>
    <p:extLst>
      <p:ext uri="{BB962C8B-B14F-4D97-AF65-F5344CB8AC3E}">
        <p14:creationId xmlns:p14="http://schemas.microsoft.com/office/powerpoint/2010/main" val="1601416157"/>
      </p:ext>
    </p:extLst>
  </p:cSld>
  <p:clrMapOvr>
    <a:masterClrMapping/>
  </p:clrMapOvr>
  <p:transition spd="med">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8CF2926-29B4-8048-8D27-A2EC7F2942FF}" type="slidenum">
              <a:rPr lang="en-US" altLang="en-US"/>
              <a:pPr/>
              <a:t>‹#›</a:t>
            </a:fld>
            <a:endParaRPr lang="en-US" altLang="en-US"/>
          </a:p>
        </p:txBody>
      </p:sp>
    </p:spTree>
    <p:extLst>
      <p:ext uri="{BB962C8B-B14F-4D97-AF65-F5344CB8AC3E}">
        <p14:creationId xmlns:p14="http://schemas.microsoft.com/office/powerpoint/2010/main" val="588802848"/>
      </p:ext>
    </p:extLst>
  </p:cSld>
  <p:clrMapOvr>
    <a:masterClrMapping/>
  </p:clrMapOvr>
  <p:transition spd="med">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3800475" y="1789113"/>
            <a:ext cx="5340350" cy="5056187"/>
            <a:chOff x="2394" y="1127"/>
            <a:chExt cx="3364" cy="3185"/>
          </a:xfrm>
        </p:grpSpPr>
        <p:sp>
          <p:nvSpPr>
            <p:cNvPr id="1741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4"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1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1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20"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1"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2"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3"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4"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5"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6"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7"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8"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29"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0"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1"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2"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3"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4"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3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3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38"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39"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4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4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17443"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444"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7445"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7446"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47"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7448"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17449"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444E8A8-DA05-CB49-82DB-3B0B315EF7B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Lst>
  <p:transition spd="med">
    <p:dissolve/>
  </p:transition>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1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1" Type="http://schemas.openxmlformats.org/officeDocument/2006/relationships/slideLayout" Target="../slideLayouts/slideLayout14.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jpeg"/><Relationship Id="rId3"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533400"/>
            <a:ext cx="8077200" cy="3048000"/>
          </a:xfrm>
        </p:spPr>
        <p:txBody>
          <a:bodyPr/>
          <a:lstStyle/>
          <a:p>
            <a:r>
              <a:rPr lang="en-US" altLang="en-US" sz="6600"/>
              <a:t>New Testament Christianity In A Postmodern World</a:t>
            </a:r>
          </a:p>
        </p:txBody>
      </p:sp>
      <p:sp>
        <p:nvSpPr>
          <p:cNvPr id="2051" name="Rectangle 3"/>
          <p:cNvSpPr>
            <a:spLocks noGrp="1" noChangeArrowheads="1"/>
          </p:cNvSpPr>
          <p:nvPr>
            <p:ph type="subTitle" idx="1"/>
          </p:nvPr>
        </p:nvSpPr>
        <p:spPr>
          <a:xfrm>
            <a:off x="1371600" y="4648200"/>
            <a:ext cx="6400800" cy="990600"/>
          </a:xfrm>
        </p:spPr>
        <p:txBody>
          <a:bodyPr/>
          <a:lstStyle/>
          <a:p>
            <a:r>
              <a:rPr lang="en-US" altLang="en-US" sz="4000"/>
              <a:t>Making Jesus Viable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0-#ppt_w/2"/>
                                          </p:val>
                                        </p:tav>
                                        <p:tav tm="100000">
                                          <p:val>
                                            <p:strVal val="#ppt_x"/>
                                          </p:val>
                                        </p:tav>
                                      </p:tavLst>
                                    </p:anim>
                                    <p:anim calcmode="lin" valueType="num">
                                      <p:cBhvr additive="base">
                                        <p:cTn id="8" dur="500" fill="hold"/>
                                        <p:tgtEl>
                                          <p:spTgt spid="20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0"/>
            <a:ext cx="8229600" cy="1143000"/>
          </a:xfrm>
        </p:spPr>
        <p:txBody>
          <a:bodyPr/>
          <a:lstStyle/>
          <a:p>
            <a:r>
              <a:rPr lang="en-US" altLang="en-US"/>
              <a:t>What Is Postmodern?</a:t>
            </a:r>
          </a:p>
        </p:txBody>
      </p:sp>
      <p:sp>
        <p:nvSpPr>
          <p:cNvPr id="40963" name="Rectangle 3"/>
          <p:cNvSpPr>
            <a:spLocks noGrp="1" noChangeArrowheads="1"/>
          </p:cNvSpPr>
          <p:nvPr>
            <p:ph type="body" idx="1"/>
          </p:nvPr>
        </p:nvSpPr>
        <p:spPr>
          <a:xfrm>
            <a:off x="228600" y="1524000"/>
            <a:ext cx="8610600" cy="5105400"/>
          </a:xfrm>
        </p:spPr>
        <p:txBody>
          <a:bodyPr/>
          <a:lstStyle/>
          <a:p>
            <a:pPr indent="-1588">
              <a:buFont typeface="Wingdings" charset="2"/>
              <a:buNone/>
            </a:pPr>
            <a:r>
              <a:rPr lang="en-US" altLang="en-US" sz="4100"/>
              <a:t>“Its central "doctrines" all seem to spring from a denial that there are any rules for anything. So the postmodernists say that "There is no such thing as truth," "Reality is merely a political construction" and "morality is meaningless.” </a:t>
            </a:r>
            <a:br>
              <a:rPr lang="en-US" altLang="en-US" sz="4100"/>
            </a:br>
            <a:r>
              <a:rPr lang="en-US" altLang="en-US" sz="4100"/>
              <a:t>                                 – John Ray</a:t>
            </a: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1143000"/>
          </a:xfrm>
        </p:spPr>
        <p:txBody>
          <a:bodyPr/>
          <a:lstStyle/>
          <a:p>
            <a:r>
              <a:rPr lang="en-US" altLang="en-US"/>
              <a:t>Who Is The Postmodernist?</a:t>
            </a:r>
          </a:p>
        </p:txBody>
      </p:sp>
      <p:sp>
        <p:nvSpPr>
          <p:cNvPr id="41987" name="Rectangle 3"/>
          <p:cNvSpPr>
            <a:spLocks noGrp="1" noChangeArrowheads="1"/>
          </p:cNvSpPr>
          <p:nvPr>
            <p:ph type="body" idx="1"/>
          </p:nvPr>
        </p:nvSpPr>
        <p:spPr>
          <a:xfrm>
            <a:off x="374650" y="1143000"/>
            <a:ext cx="8388350" cy="5715000"/>
          </a:xfrm>
        </p:spPr>
        <p:txBody>
          <a:bodyPr/>
          <a:lstStyle/>
          <a:p>
            <a:pPr indent="1588">
              <a:lnSpc>
                <a:spcPct val="95000"/>
              </a:lnSpc>
              <a:buFont typeface="Wingdings" charset="2"/>
              <a:buNone/>
            </a:pPr>
            <a:r>
              <a:rPr lang="en-US" altLang="en-US" sz="2800"/>
              <a:t>"Postmodernists claim that there is no objective truth, that there is only interpretation, and that it all depends on who is in power. According to the postmodernists, we are so biased by our race, class, and gender that knowledge is impossible. The postmodernists allow freedom of speech only for those who share their Leftist political views on issues like feminism, affirmative action, and free enterprise versus socialism. They hire and fire on the basis of ideology rather than scholarship, and they try to prevent speakers of whose views they don't approve from appearing on campus.” </a:t>
            </a:r>
            <a:br>
              <a:rPr lang="en-US" altLang="en-US" sz="2800"/>
            </a:br>
            <a:r>
              <a:rPr lang="en-US" altLang="en-US" sz="2800"/>
              <a:t>                                       – Joe Willingham</a:t>
            </a:r>
          </a:p>
        </p:txBody>
      </p:sp>
    </p:spTree>
  </p:cSld>
  <p:clrMapOvr>
    <a:masterClrMapping/>
  </p:clrMapOvr>
  <p:transition spd="med">
    <p:dissolv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sz="4000"/>
              <a:t>1st Century Christianity</a:t>
            </a:r>
            <a:br>
              <a:rPr lang="en-US" altLang="en-US" sz="4000"/>
            </a:br>
            <a:r>
              <a:rPr lang="en-US" altLang="en-US" sz="4000"/>
              <a:t>We Understand . . .</a:t>
            </a:r>
          </a:p>
        </p:txBody>
      </p:sp>
      <p:sp>
        <p:nvSpPr>
          <p:cNvPr id="43011" name="Rectangle 3"/>
          <p:cNvSpPr>
            <a:spLocks noGrp="1" noChangeArrowheads="1"/>
          </p:cNvSpPr>
          <p:nvPr>
            <p:ph type="body" idx="1"/>
          </p:nvPr>
        </p:nvSpPr>
        <p:spPr>
          <a:xfrm>
            <a:off x="304800" y="1600200"/>
            <a:ext cx="8382000" cy="4530725"/>
          </a:xfrm>
        </p:spPr>
        <p:txBody>
          <a:bodyPr/>
          <a:lstStyle/>
          <a:p>
            <a:r>
              <a:rPr lang="en-US" altLang="en-US" sz="2800"/>
              <a:t>Jesus said he would build His church. Matt. 16:18</a:t>
            </a:r>
          </a:p>
          <a:p>
            <a:r>
              <a:rPr lang="en-US" altLang="en-US" sz="2800"/>
              <a:t>That Church was established on 1st Pentecost after the D.B. &amp; R. of Christ. Acts 2.</a:t>
            </a:r>
          </a:p>
          <a:p>
            <a:r>
              <a:rPr lang="en-US" altLang="en-US" sz="2800"/>
              <a:t>To be a part of that church we must emulate it in every way through devotion to Biblical Authority.</a:t>
            </a:r>
          </a:p>
          <a:p>
            <a:pPr lvl="1"/>
            <a:r>
              <a:rPr lang="en-US" altLang="en-US" sz="2400"/>
              <a:t>Follow its teaching on salvation.</a:t>
            </a:r>
          </a:p>
          <a:p>
            <a:pPr lvl="1"/>
            <a:r>
              <a:rPr lang="en-US" altLang="en-US" sz="2400"/>
              <a:t>Follow its teaching on church organization.</a:t>
            </a:r>
          </a:p>
          <a:p>
            <a:pPr lvl="1"/>
            <a:r>
              <a:rPr lang="en-US" altLang="en-US" sz="2400"/>
              <a:t>Follow its teaching on God-centered worship.</a:t>
            </a:r>
          </a:p>
          <a:p>
            <a:pPr lvl="1"/>
            <a:r>
              <a:rPr lang="en-US" altLang="en-US" sz="2400"/>
              <a:t>Follow its teaching on daily Christian living.</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10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30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30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10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30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30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10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30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30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p:cTn id="31" dur="10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301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301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301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43011">
                                            <p:txEl>
                                              <p:pRg st="4" end="4"/>
                                            </p:txEl>
                                          </p:spTgt>
                                        </p:tgtEl>
                                        <p:attrNameLst>
                                          <p:attrName>style.visibility</p:attrName>
                                        </p:attrNameLst>
                                      </p:cBhvr>
                                      <p:to>
                                        <p:strVal val="visible"/>
                                      </p:to>
                                    </p:set>
                                    <p:anim calcmode="lin" valueType="num">
                                      <p:cBhvr>
                                        <p:cTn id="39" dur="1000" fill="hold"/>
                                        <p:tgtEl>
                                          <p:spTgt spid="4301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301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301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4301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43011">
                                            <p:txEl>
                                              <p:pRg st="5" end="5"/>
                                            </p:txEl>
                                          </p:spTgt>
                                        </p:tgtEl>
                                        <p:attrNameLst>
                                          <p:attrName>style.visibility</p:attrName>
                                        </p:attrNameLst>
                                      </p:cBhvr>
                                      <p:to>
                                        <p:strVal val="visible"/>
                                      </p:to>
                                    </p:set>
                                    <p:anim calcmode="lin" valueType="num">
                                      <p:cBhvr>
                                        <p:cTn id="47" dur="1000" fill="hold"/>
                                        <p:tgtEl>
                                          <p:spTgt spid="4301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301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301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4301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43011">
                                            <p:txEl>
                                              <p:pRg st="6" end="6"/>
                                            </p:txEl>
                                          </p:spTgt>
                                        </p:tgtEl>
                                        <p:attrNameLst>
                                          <p:attrName>style.visibility</p:attrName>
                                        </p:attrNameLst>
                                      </p:cBhvr>
                                      <p:to>
                                        <p:strVal val="visible"/>
                                      </p:to>
                                    </p:set>
                                    <p:anim calcmode="lin" valueType="num">
                                      <p:cBhvr>
                                        <p:cTn id="55" dur="1000" fill="hold"/>
                                        <p:tgtEl>
                                          <p:spTgt spid="4301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301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301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4301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sz="4000"/>
              <a:t>1st Century Christianity In A </a:t>
            </a:r>
            <a:br>
              <a:rPr lang="en-US" altLang="en-US" sz="4000"/>
            </a:br>
            <a:r>
              <a:rPr lang="en-US" altLang="en-US" sz="4000"/>
              <a:t>Postmodern World Avoids: </a:t>
            </a:r>
          </a:p>
        </p:txBody>
      </p:sp>
      <p:sp>
        <p:nvSpPr>
          <p:cNvPr id="44035" name="Rectangle 3"/>
          <p:cNvSpPr>
            <a:spLocks noGrp="1" noChangeArrowheads="1"/>
          </p:cNvSpPr>
          <p:nvPr>
            <p:ph type="body" idx="1"/>
          </p:nvPr>
        </p:nvSpPr>
        <p:spPr>
          <a:xfrm>
            <a:off x="165100" y="1752600"/>
            <a:ext cx="8915400" cy="4800600"/>
          </a:xfrm>
        </p:spPr>
        <p:txBody>
          <a:bodyPr/>
          <a:lstStyle/>
          <a:p>
            <a:pPr>
              <a:lnSpc>
                <a:spcPct val="80000"/>
              </a:lnSpc>
            </a:pPr>
            <a:r>
              <a:rPr lang="en-US" altLang="en-US" sz="2800"/>
              <a:t>Relativism – John 8:32; Rom. 1:16; 2 Tim. 4:1-5 </a:t>
            </a:r>
          </a:p>
          <a:p>
            <a:pPr lvl="1">
              <a:lnSpc>
                <a:spcPct val="80000"/>
              </a:lnSpc>
            </a:pPr>
            <a:r>
              <a:rPr lang="en-US" altLang="en-US" sz="2400"/>
              <a:t>Jesus is the same, yesterday today and forever</a:t>
            </a:r>
          </a:p>
          <a:p>
            <a:pPr lvl="1">
              <a:lnSpc>
                <a:spcPct val="80000"/>
              </a:lnSpc>
            </a:pPr>
            <a:r>
              <a:rPr lang="en-US" altLang="en-US" sz="2400"/>
              <a:t>We will speak where the Bible speaks and remain silent where the Bible is silent.</a:t>
            </a:r>
          </a:p>
          <a:p>
            <a:pPr lvl="1">
              <a:lnSpc>
                <a:spcPct val="80000"/>
              </a:lnSpc>
            </a:pPr>
            <a:r>
              <a:rPr lang="en-US" altLang="en-US" sz="2400"/>
              <a:t>See the subtle movement in the church to move away from this mentality</a:t>
            </a:r>
          </a:p>
          <a:p>
            <a:pPr lvl="1">
              <a:lnSpc>
                <a:spcPct val="80000"/>
              </a:lnSpc>
            </a:pPr>
            <a:r>
              <a:rPr lang="en-US" altLang="en-US" sz="2400"/>
              <a:t>With relativism there is no sin — But Jesus — Luke 19:10</a:t>
            </a:r>
          </a:p>
          <a:p>
            <a:pPr>
              <a:lnSpc>
                <a:spcPct val="80000"/>
              </a:lnSpc>
            </a:pPr>
            <a:r>
              <a:rPr lang="en-US" altLang="en-US" sz="2800"/>
              <a:t>Materialism – Matt. 6: 25-31</a:t>
            </a:r>
          </a:p>
          <a:p>
            <a:pPr>
              <a:lnSpc>
                <a:spcPct val="80000"/>
              </a:lnSpc>
            </a:pPr>
            <a:r>
              <a:rPr lang="en-US" altLang="en-US" sz="2800"/>
              <a:t>Individualism – Matt. 16:26; - God’s way is right, not man’s.</a:t>
            </a:r>
          </a:p>
          <a:p>
            <a:pPr>
              <a:lnSpc>
                <a:spcPct val="80000"/>
              </a:lnSpc>
            </a:pPr>
            <a:r>
              <a:rPr lang="en-US" altLang="en-US" sz="2800"/>
              <a:t>Denominationalism – 1 Cor. 1 – Be one, Speak the same things, etc.</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4035">
                                            <p:txEl>
                                              <p:pRg st="4" end="4"/>
                                            </p:txEl>
                                          </p:spTgt>
                                        </p:tgtEl>
                                        <p:attrNameLst>
                                          <p:attrName>style.visibility</p:attrName>
                                        </p:attrNameLst>
                                      </p:cBhvr>
                                      <p:to>
                                        <p:strVal val="visible"/>
                                      </p:to>
                                    </p:set>
                                    <p:anim calcmode="lin" valueType="num">
                                      <p:cBhvr additive="base">
                                        <p:cTn id="31" dur="500" fill="hold"/>
                                        <p:tgtEl>
                                          <p:spTgt spid="4403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44035">
                                            <p:txEl>
                                              <p:pRg st="5" end="5"/>
                                            </p:txEl>
                                          </p:spTgt>
                                        </p:tgtEl>
                                        <p:attrNameLst>
                                          <p:attrName>style.visibility</p:attrName>
                                        </p:attrNameLst>
                                      </p:cBhvr>
                                      <p:to>
                                        <p:strVal val="visible"/>
                                      </p:to>
                                    </p:set>
                                    <p:anim calcmode="lin" valueType="num">
                                      <p:cBhvr additive="base">
                                        <p:cTn id="37" dur="500" fill="hold"/>
                                        <p:tgtEl>
                                          <p:spTgt spid="4403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44035">
                                            <p:txEl>
                                              <p:pRg st="6" end="6"/>
                                            </p:txEl>
                                          </p:spTgt>
                                        </p:tgtEl>
                                        <p:attrNameLst>
                                          <p:attrName>style.visibility</p:attrName>
                                        </p:attrNameLst>
                                      </p:cBhvr>
                                      <p:to>
                                        <p:strVal val="visible"/>
                                      </p:to>
                                    </p:set>
                                    <p:anim calcmode="lin" valueType="num">
                                      <p:cBhvr additive="base">
                                        <p:cTn id="43" dur="500" fill="hold"/>
                                        <p:tgtEl>
                                          <p:spTgt spid="4403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03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44035">
                                            <p:txEl>
                                              <p:pRg st="7" end="7"/>
                                            </p:txEl>
                                          </p:spTgt>
                                        </p:tgtEl>
                                        <p:attrNameLst>
                                          <p:attrName>style.visibility</p:attrName>
                                        </p:attrNameLst>
                                      </p:cBhvr>
                                      <p:to>
                                        <p:strVal val="visible"/>
                                      </p:to>
                                    </p:set>
                                    <p:anim calcmode="lin" valueType="num">
                                      <p:cBhvr additive="base">
                                        <p:cTn id="49" dur="500" fill="hold"/>
                                        <p:tgtEl>
                                          <p:spTgt spid="4403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4035">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74650" y="133350"/>
            <a:ext cx="8229600" cy="1143000"/>
          </a:xfrm>
        </p:spPr>
        <p:txBody>
          <a:bodyPr/>
          <a:lstStyle/>
          <a:p>
            <a:r>
              <a:rPr lang="en-US" altLang="en-US" sz="4000"/>
              <a:t>How A Teacher Brings This About </a:t>
            </a:r>
          </a:p>
        </p:txBody>
      </p:sp>
      <p:sp>
        <p:nvSpPr>
          <p:cNvPr id="45059" name="Rectangle 3"/>
          <p:cNvSpPr>
            <a:spLocks noGrp="1" noChangeArrowheads="1"/>
          </p:cNvSpPr>
          <p:nvPr>
            <p:ph type="body" idx="1"/>
          </p:nvPr>
        </p:nvSpPr>
        <p:spPr>
          <a:xfrm>
            <a:off x="268288" y="1270000"/>
            <a:ext cx="8686800" cy="5257800"/>
          </a:xfrm>
        </p:spPr>
        <p:txBody>
          <a:bodyPr/>
          <a:lstStyle/>
          <a:p>
            <a:pPr>
              <a:lnSpc>
                <a:spcPct val="90000"/>
              </a:lnSpc>
            </a:pPr>
            <a:r>
              <a:rPr lang="en-US" altLang="en-US" sz="2800"/>
              <a:t>Understand Your Value In This Process.</a:t>
            </a:r>
          </a:p>
          <a:p>
            <a:pPr lvl="1">
              <a:lnSpc>
                <a:spcPct val="90000"/>
              </a:lnSpc>
            </a:pPr>
            <a:r>
              <a:rPr lang="en-US" altLang="en-US" sz="2600"/>
              <a:t>You’ve got something to say.</a:t>
            </a:r>
          </a:p>
          <a:p>
            <a:pPr lvl="1">
              <a:lnSpc>
                <a:spcPct val="90000"/>
              </a:lnSpc>
            </a:pPr>
            <a:r>
              <a:rPr lang="en-US" altLang="en-US" sz="2600"/>
              <a:t>You are not just a warm body filling a position.</a:t>
            </a:r>
          </a:p>
          <a:p>
            <a:pPr lvl="1">
              <a:lnSpc>
                <a:spcPct val="90000"/>
              </a:lnSpc>
            </a:pPr>
            <a:r>
              <a:rPr lang="en-US" altLang="en-US" sz="2600"/>
              <a:t>You are not just preparing lessons.</a:t>
            </a:r>
          </a:p>
          <a:p>
            <a:pPr lvl="1">
              <a:lnSpc>
                <a:spcPct val="90000"/>
              </a:lnSpc>
            </a:pPr>
            <a:r>
              <a:rPr lang="en-US" altLang="en-US" sz="2600"/>
              <a:t>You are a viable part in God’s plan to mold minds into being what they should become.</a:t>
            </a:r>
          </a:p>
          <a:p>
            <a:pPr>
              <a:lnSpc>
                <a:spcPct val="90000"/>
              </a:lnSpc>
            </a:pPr>
            <a:r>
              <a:rPr lang="en-US" altLang="en-US" sz="2800"/>
              <a:t>Expose The Reality Of The Postmodern Culture For What It Is To Your Students</a:t>
            </a:r>
          </a:p>
          <a:p>
            <a:pPr>
              <a:lnSpc>
                <a:spcPct val="90000"/>
              </a:lnSpc>
            </a:pPr>
            <a:r>
              <a:rPr lang="en-US" altLang="en-US" sz="2800"/>
              <a:t>Give Students A Viable Alternative – Christ!</a:t>
            </a:r>
          </a:p>
          <a:p>
            <a:pPr>
              <a:lnSpc>
                <a:spcPct val="90000"/>
              </a:lnSpc>
            </a:pPr>
            <a:r>
              <a:rPr lang="en-US" altLang="en-US" sz="2800"/>
              <a:t>Find Tools That Help Keep Them On Track</a:t>
            </a:r>
          </a:p>
          <a:p>
            <a:pPr>
              <a:lnSpc>
                <a:spcPct val="90000"/>
              </a:lnSpc>
            </a:pPr>
            <a:r>
              <a:rPr lang="en-US" altLang="en-US" sz="2800"/>
              <a:t>Personalize Your Work Through Availability</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45059">
                                            <p:txEl>
                                              <p:pRg st="3" end="3"/>
                                            </p:txEl>
                                          </p:spTgt>
                                        </p:tgtEl>
                                        <p:attrNameLst>
                                          <p:attrName>style.visibility</p:attrName>
                                        </p:attrNameLst>
                                      </p:cBhvr>
                                      <p:to>
                                        <p:strVal val="visible"/>
                                      </p:to>
                                    </p:set>
                                    <p:anim calcmode="lin" valueType="num">
                                      <p:cBhvr additive="base">
                                        <p:cTn id="25" dur="500" fill="hold"/>
                                        <p:tgtEl>
                                          <p:spTgt spid="450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50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45059">
                                            <p:txEl>
                                              <p:pRg st="4" end="4"/>
                                            </p:txEl>
                                          </p:spTgt>
                                        </p:tgtEl>
                                        <p:attrNameLst>
                                          <p:attrName>style.visibility</p:attrName>
                                        </p:attrNameLst>
                                      </p:cBhvr>
                                      <p:to>
                                        <p:strVal val="visible"/>
                                      </p:to>
                                    </p:set>
                                    <p:anim calcmode="lin" valueType="num">
                                      <p:cBhvr additive="base">
                                        <p:cTn id="31" dur="500" fill="hold"/>
                                        <p:tgtEl>
                                          <p:spTgt spid="4505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50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 calcmode="lin" valueType="num">
                                      <p:cBhvr additive="base">
                                        <p:cTn id="37" dur="500" fill="hold"/>
                                        <p:tgtEl>
                                          <p:spTgt spid="4505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50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45059">
                                            <p:txEl>
                                              <p:pRg st="6" end="6"/>
                                            </p:txEl>
                                          </p:spTgt>
                                        </p:tgtEl>
                                        <p:attrNameLst>
                                          <p:attrName>style.visibility</p:attrName>
                                        </p:attrNameLst>
                                      </p:cBhvr>
                                      <p:to>
                                        <p:strVal val="visible"/>
                                      </p:to>
                                    </p:set>
                                    <p:anim calcmode="lin" valueType="num">
                                      <p:cBhvr additive="base">
                                        <p:cTn id="43" dur="500" fill="hold"/>
                                        <p:tgtEl>
                                          <p:spTgt spid="4505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505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45059">
                                            <p:txEl>
                                              <p:pRg st="7" end="7"/>
                                            </p:txEl>
                                          </p:spTgt>
                                        </p:tgtEl>
                                        <p:attrNameLst>
                                          <p:attrName>style.visibility</p:attrName>
                                        </p:attrNameLst>
                                      </p:cBhvr>
                                      <p:to>
                                        <p:strVal val="visible"/>
                                      </p:to>
                                    </p:set>
                                    <p:anim calcmode="lin" valueType="num">
                                      <p:cBhvr additive="base">
                                        <p:cTn id="49" dur="500" fill="hold"/>
                                        <p:tgtEl>
                                          <p:spTgt spid="4505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505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45059">
                                            <p:txEl>
                                              <p:pRg st="8" end="8"/>
                                            </p:txEl>
                                          </p:spTgt>
                                        </p:tgtEl>
                                        <p:attrNameLst>
                                          <p:attrName>style.visibility</p:attrName>
                                        </p:attrNameLst>
                                      </p:cBhvr>
                                      <p:to>
                                        <p:strVal val="visible"/>
                                      </p:to>
                                    </p:set>
                                    <p:anim calcmode="lin" valueType="num">
                                      <p:cBhvr additive="base">
                                        <p:cTn id="55" dur="500" fill="hold"/>
                                        <p:tgtEl>
                                          <p:spTgt spid="4505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5059">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First A Little Look At The Past</a:t>
            </a:r>
          </a:p>
        </p:txBody>
      </p:sp>
      <p:sp>
        <p:nvSpPr>
          <p:cNvPr id="14339" name="Rectangle 3"/>
          <p:cNvSpPr>
            <a:spLocks noGrp="1" noChangeArrowheads="1"/>
          </p:cNvSpPr>
          <p:nvPr>
            <p:ph type="body" sz="half" idx="1"/>
          </p:nvPr>
        </p:nvSpPr>
        <p:spPr>
          <a:xfrm>
            <a:off x="304800" y="1219200"/>
            <a:ext cx="4191000" cy="4822825"/>
          </a:xfrm>
        </p:spPr>
        <p:txBody>
          <a:bodyPr/>
          <a:lstStyle/>
          <a:p>
            <a:pPr>
              <a:lnSpc>
                <a:spcPct val="90000"/>
              </a:lnSpc>
            </a:pPr>
            <a:r>
              <a:rPr lang="en-US" altLang="en-US" i="1"/>
              <a:t>American Christian Review</a:t>
            </a:r>
            <a:r>
              <a:rPr lang="en-US" altLang="en-US"/>
              <a:t> – 1856 – Editors: Benjamin Franklin, John F. Rowe, &amp; Daniel Sommer: </a:t>
            </a:r>
            <a:br>
              <a:rPr lang="en-US" altLang="en-US"/>
            </a:br>
            <a:r>
              <a:rPr lang="en-US" altLang="en-US"/>
              <a:t>Voices Of Truth</a:t>
            </a:r>
            <a:br>
              <a:rPr lang="en-US" altLang="en-US"/>
            </a:br>
            <a:r>
              <a:rPr lang="en-US" altLang="en-US"/>
              <a:t>Among 19</a:t>
            </a:r>
            <a:r>
              <a:rPr lang="en-US" altLang="en-US" baseline="30000"/>
              <a:t>th</a:t>
            </a:r>
            <a:r>
              <a:rPr lang="en-US" altLang="en-US"/>
              <a:t> </a:t>
            </a:r>
            <a:br>
              <a:rPr lang="en-US" altLang="en-US"/>
            </a:br>
            <a:r>
              <a:rPr lang="en-US" altLang="en-US"/>
              <a:t>Century </a:t>
            </a:r>
            <a:br>
              <a:rPr lang="en-US" altLang="en-US"/>
            </a:br>
            <a:r>
              <a:rPr lang="en-US" altLang="en-US"/>
              <a:t>Christians </a:t>
            </a:r>
          </a:p>
        </p:txBody>
      </p:sp>
      <p:pic>
        <p:nvPicPr>
          <p:cNvPr id="14340" name="Picture 4" descr="franklin01"/>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657600" y="3886200"/>
            <a:ext cx="1997075" cy="2667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14342" name="Picture 6" descr="AmerChristianReview01"/>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5943600" y="1600200"/>
            <a:ext cx="2967038" cy="4495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34950" y="277813"/>
            <a:ext cx="8229600" cy="1143000"/>
          </a:xfrm>
        </p:spPr>
        <p:txBody>
          <a:bodyPr/>
          <a:lstStyle/>
          <a:p>
            <a:r>
              <a:rPr lang="en-US" altLang="en-US"/>
              <a:t>Ten Years Later</a:t>
            </a:r>
          </a:p>
        </p:txBody>
      </p:sp>
      <p:sp>
        <p:nvSpPr>
          <p:cNvPr id="21507" name="Rectangle 3"/>
          <p:cNvSpPr>
            <a:spLocks noGrp="1" noChangeArrowheads="1"/>
          </p:cNvSpPr>
          <p:nvPr>
            <p:ph type="body" sz="half" idx="1"/>
          </p:nvPr>
        </p:nvSpPr>
        <p:spPr>
          <a:xfrm>
            <a:off x="234950" y="1600200"/>
            <a:ext cx="4038600" cy="4530725"/>
          </a:xfrm>
        </p:spPr>
        <p:txBody>
          <a:bodyPr/>
          <a:lstStyle/>
          <a:p>
            <a:r>
              <a:rPr lang="en-US" altLang="en-US"/>
              <a:t>Isaac Errett Begins A Paper In Reaction To The Conservative Sound Of The ACR And Calls It The Christian Standard - 1866</a:t>
            </a:r>
          </a:p>
        </p:txBody>
      </p:sp>
      <p:pic>
        <p:nvPicPr>
          <p:cNvPr id="21508" name="Picture 4" descr="errett05"/>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197350" y="3581400"/>
            <a:ext cx="1976438" cy="297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21510" name="Picture 6" descr="errett03"/>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121150" y="1295400"/>
            <a:ext cx="1428750" cy="2162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21513" name="Picture 9" descr="Christian Standard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25" y="1828800"/>
            <a:ext cx="2693988"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On The Home Front</a:t>
            </a:r>
          </a:p>
        </p:txBody>
      </p:sp>
      <p:sp>
        <p:nvSpPr>
          <p:cNvPr id="24579" name="Rectangle 3"/>
          <p:cNvSpPr>
            <a:spLocks noGrp="1" noChangeArrowheads="1"/>
          </p:cNvSpPr>
          <p:nvPr>
            <p:ph type="body" sz="half" idx="1"/>
          </p:nvPr>
        </p:nvSpPr>
        <p:spPr>
          <a:xfrm>
            <a:off x="381000" y="1600200"/>
            <a:ext cx="4114800" cy="4800600"/>
          </a:xfrm>
        </p:spPr>
        <p:txBody>
          <a:bodyPr/>
          <a:lstStyle/>
          <a:p>
            <a:pPr>
              <a:lnSpc>
                <a:spcPct val="90000"/>
              </a:lnSpc>
            </a:pPr>
            <a:r>
              <a:rPr lang="en-US" altLang="en-US" sz="3000"/>
              <a:t>Georgia Had Been Hit By General Sherman By 1865</a:t>
            </a:r>
          </a:p>
          <a:p>
            <a:pPr>
              <a:lnSpc>
                <a:spcPct val="90000"/>
              </a:lnSpc>
            </a:pPr>
            <a:r>
              <a:rPr lang="en-US" altLang="en-US" sz="3000"/>
              <a:t>The Civil War Took It’s Toll On Brethren</a:t>
            </a:r>
          </a:p>
          <a:p>
            <a:pPr>
              <a:lnSpc>
                <a:spcPct val="90000"/>
              </a:lnSpc>
            </a:pPr>
            <a:r>
              <a:rPr lang="en-US" altLang="en-US" sz="3000"/>
              <a:t>Through The War The Church Was Held Together In Georgia By Some Faithful Gospel Preachers</a:t>
            </a:r>
          </a:p>
        </p:txBody>
      </p:sp>
      <p:pic>
        <p:nvPicPr>
          <p:cNvPr id="24580" name="Picture 4" descr="ga_189501"/>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95800" y="1219200"/>
            <a:ext cx="3948113" cy="5181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2" name="Rectangle 18"/>
          <p:cNvSpPr>
            <a:spLocks noGrp="1" noChangeArrowheads="1"/>
          </p:cNvSpPr>
          <p:nvPr>
            <p:ph type="title" sz="quarter"/>
          </p:nvPr>
        </p:nvSpPr>
        <p:spPr/>
        <p:txBody>
          <a:bodyPr/>
          <a:lstStyle/>
          <a:p>
            <a:r>
              <a:rPr lang="en-US" altLang="en-US"/>
              <a:t>Preachers In Georgia</a:t>
            </a:r>
          </a:p>
        </p:txBody>
      </p:sp>
      <p:pic>
        <p:nvPicPr>
          <p:cNvPr id="26628" name="Picture 4" descr="ga_189501"/>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971800" y="2209800"/>
            <a:ext cx="3078163"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26650" name="AutoShape 26"/>
          <p:cNvSpPr>
            <a:spLocks noChangeArrowheads="1"/>
          </p:cNvSpPr>
          <p:nvPr/>
        </p:nvSpPr>
        <p:spPr bwMode="auto">
          <a:xfrm rot="10337760" flipH="1">
            <a:off x="1828800" y="2514600"/>
            <a:ext cx="1828800" cy="835025"/>
          </a:xfrm>
          <a:custGeom>
            <a:avLst/>
            <a:gdLst>
              <a:gd name="G0" fmla="+- 15193 0 0"/>
              <a:gd name="G1" fmla="+- 5257 0 0"/>
              <a:gd name="G2" fmla="+- 12158 0 5257"/>
              <a:gd name="G3" fmla="+- G2 0 5257"/>
              <a:gd name="G4" fmla="*/ G3 32768 32059"/>
              <a:gd name="G5" fmla="*/ G4 1 2"/>
              <a:gd name="G6" fmla="+- 21600 0 15193"/>
              <a:gd name="G7" fmla="*/ G6 5257 6079"/>
              <a:gd name="G8" fmla="+- G7 15193 0"/>
              <a:gd name="T0" fmla="*/ 15193 w 21600"/>
              <a:gd name="T1" fmla="*/ 0 h 21600"/>
              <a:gd name="T2" fmla="*/ 15193 w 21600"/>
              <a:gd name="T3" fmla="*/ 12158 h 21600"/>
              <a:gd name="T4" fmla="*/ 84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93" y="0"/>
                </a:lnTo>
                <a:lnTo>
                  <a:pt x="15193" y="5257"/>
                </a:lnTo>
                <a:lnTo>
                  <a:pt x="12427" y="5257"/>
                </a:lnTo>
                <a:cubicBezTo>
                  <a:pt x="5564" y="5257"/>
                  <a:pt x="0" y="8347"/>
                  <a:pt x="0" y="12158"/>
                </a:cubicBezTo>
                <a:lnTo>
                  <a:pt x="0" y="21600"/>
                </a:lnTo>
                <a:lnTo>
                  <a:pt x="1680" y="21600"/>
                </a:lnTo>
                <a:lnTo>
                  <a:pt x="1680" y="12158"/>
                </a:lnTo>
                <a:cubicBezTo>
                  <a:pt x="1680" y="9255"/>
                  <a:pt x="6492" y="6901"/>
                  <a:pt x="12427" y="6901"/>
                </a:cubicBezTo>
                <a:lnTo>
                  <a:pt x="15193" y="6901"/>
                </a:lnTo>
                <a:lnTo>
                  <a:pt x="15193"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6658" name="Picture 34" descr="Smith03"/>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90600" y="4191000"/>
            <a:ext cx="1457325" cy="2189163"/>
          </a:xfrm>
        </p:spPr>
      </p:pic>
      <p:sp>
        <p:nvSpPr>
          <p:cNvPr id="26636" name="AutoShape 12"/>
          <p:cNvSpPr>
            <a:spLocks noChangeArrowheads="1"/>
          </p:cNvSpPr>
          <p:nvPr/>
        </p:nvSpPr>
        <p:spPr bwMode="auto">
          <a:xfrm rot="11262240">
            <a:off x="5715000" y="5029200"/>
            <a:ext cx="1828800" cy="835025"/>
          </a:xfrm>
          <a:custGeom>
            <a:avLst/>
            <a:gdLst>
              <a:gd name="G0" fmla="+- 15193 0 0"/>
              <a:gd name="G1" fmla="+- 5257 0 0"/>
              <a:gd name="G2" fmla="+- 12158 0 5257"/>
              <a:gd name="G3" fmla="+- G2 0 5257"/>
              <a:gd name="G4" fmla="*/ G3 32768 32059"/>
              <a:gd name="G5" fmla="*/ G4 1 2"/>
              <a:gd name="G6" fmla="+- 21600 0 15193"/>
              <a:gd name="G7" fmla="*/ G6 5257 6079"/>
              <a:gd name="G8" fmla="+- G7 15193 0"/>
              <a:gd name="T0" fmla="*/ 15193 w 21600"/>
              <a:gd name="T1" fmla="*/ 0 h 21600"/>
              <a:gd name="T2" fmla="*/ 15193 w 21600"/>
              <a:gd name="T3" fmla="*/ 12158 h 21600"/>
              <a:gd name="T4" fmla="*/ 84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93" y="0"/>
                </a:lnTo>
                <a:lnTo>
                  <a:pt x="15193" y="5257"/>
                </a:lnTo>
                <a:lnTo>
                  <a:pt x="12427" y="5257"/>
                </a:lnTo>
                <a:cubicBezTo>
                  <a:pt x="5564" y="5257"/>
                  <a:pt x="0" y="8347"/>
                  <a:pt x="0" y="12158"/>
                </a:cubicBezTo>
                <a:lnTo>
                  <a:pt x="0" y="21600"/>
                </a:lnTo>
                <a:lnTo>
                  <a:pt x="1680" y="21600"/>
                </a:lnTo>
                <a:lnTo>
                  <a:pt x="1680" y="12158"/>
                </a:lnTo>
                <a:cubicBezTo>
                  <a:pt x="1680" y="9255"/>
                  <a:pt x="6492" y="6901"/>
                  <a:pt x="12427" y="6901"/>
                </a:cubicBezTo>
                <a:lnTo>
                  <a:pt x="15193" y="6901"/>
                </a:lnTo>
                <a:lnTo>
                  <a:pt x="15193"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6638" name="Picture 14" descr="dasher08_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4575" y="4521200"/>
            <a:ext cx="1000125" cy="1585913"/>
          </a:xfrm>
          <a:prstGeom prst="rect">
            <a:avLst/>
          </a:prstGeom>
          <a:noFill/>
          <a:extLst>
            <a:ext uri="{909E8E84-426E-40DD-AFC4-6F175D3DCCD1}">
              <a14:hiddenFill xmlns:a14="http://schemas.microsoft.com/office/drawing/2010/main">
                <a:solidFill>
                  <a:srgbClr val="FFFFFF"/>
                </a:solidFill>
              </a14:hiddenFill>
            </a:ext>
          </a:extLst>
        </p:spPr>
      </p:pic>
      <p:sp>
        <p:nvSpPr>
          <p:cNvPr id="26639" name="WordArt 15"/>
          <p:cNvSpPr>
            <a:spLocks noChangeArrowheads="1" noChangeShapeType="1" noTextEdit="1"/>
          </p:cNvSpPr>
          <p:nvPr/>
        </p:nvSpPr>
        <p:spPr bwMode="auto">
          <a:xfrm>
            <a:off x="7156450" y="4343400"/>
            <a:ext cx="1454150" cy="1144588"/>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Verdana" charset="0"/>
                <a:ea typeface="Verdana" charset="0"/>
                <a:cs typeface="Verdana" charset="0"/>
              </a:rPr>
              <a:t>Christian H. Dasher</a:t>
            </a:r>
          </a:p>
        </p:txBody>
      </p:sp>
      <p:sp>
        <p:nvSpPr>
          <p:cNvPr id="26640" name="WordArt 16"/>
          <p:cNvSpPr>
            <a:spLocks noChangeArrowheads="1" noChangeShapeType="1" noTextEdit="1"/>
          </p:cNvSpPr>
          <p:nvPr/>
        </p:nvSpPr>
        <p:spPr bwMode="auto">
          <a:xfrm>
            <a:off x="7462838" y="6081713"/>
            <a:ext cx="887412" cy="338137"/>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mr-IN" sz="3600" kern="10">
                <a:ln w="9525">
                  <a:solidFill>
                    <a:srgbClr val="000000"/>
                  </a:solidFill>
                  <a:round/>
                  <a:headEnd/>
                  <a:tailEnd/>
                </a:ln>
                <a:solidFill>
                  <a:srgbClr val="000000"/>
                </a:solidFill>
                <a:latin typeface="Verdana" charset="0"/>
                <a:ea typeface="Verdana" charset="0"/>
                <a:cs typeface="Verdana" charset="0"/>
              </a:rPr>
              <a:t>1789-1866</a:t>
            </a:r>
            <a:endParaRPr lang="en-US" sz="3600" kern="10">
              <a:ln w="9525">
                <a:solidFill>
                  <a:srgbClr val="000000"/>
                </a:solidFill>
                <a:round/>
                <a:headEnd/>
                <a:tailEnd/>
              </a:ln>
              <a:solidFill>
                <a:srgbClr val="000000"/>
              </a:solidFill>
              <a:latin typeface="Verdana" charset="0"/>
              <a:ea typeface="Verdana" charset="0"/>
              <a:cs typeface="Verdana" charset="0"/>
            </a:endParaRPr>
          </a:p>
        </p:txBody>
      </p:sp>
      <p:grpSp>
        <p:nvGrpSpPr>
          <p:cNvPr id="26649" name="Group 25"/>
          <p:cNvGrpSpPr>
            <a:grpSpLocks/>
          </p:cNvGrpSpPr>
          <p:nvPr/>
        </p:nvGrpSpPr>
        <p:grpSpPr bwMode="auto">
          <a:xfrm>
            <a:off x="914400" y="1600200"/>
            <a:ext cx="1403350" cy="2189163"/>
            <a:chOff x="284" y="2783"/>
            <a:chExt cx="916" cy="1474"/>
          </a:xfrm>
        </p:grpSpPr>
        <p:pic>
          <p:nvPicPr>
            <p:cNvPr id="26645" name="Picture 21" descr="Image45"/>
            <p:cNvPicPr>
              <a:picLocks noChangeAspect="1" noChangeArrowheads="1"/>
            </p:cNvPicPr>
            <p:nvPr/>
          </p:nvPicPr>
          <p:blipFill>
            <a:blip r:embed="rId5">
              <a:extLst>
                <a:ext uri="{28A0092B-C50C-407E-A947-70E740481C1C}">
                  <a14:useLocalDpi xmlns:a14="http://schemas.microsoft.com/office/drawing/2010/main" val="0"/>
                </a:ext>
              </a:extLst>
            </a:blip>
            <a:srcRect l="2625" t="1682" r="5522" b="4135"/>
            <a:stretch>
              <a:fillRect/>
            </a:stretch>
          </p:blipFill>
          <p:spPr bwMode="auto">
            <a:xfrm>
              <a:off x="384" y="2976"/>
              <a:ext cx="690" cy="1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26647" name="WordArt 23"/>
            <p:cNvSpPr>
              <a:spLocks noChangeArrowheads="1" noChangeShapeType="1" noTextEdit="1"/>
            </p:cNvSpPr>
            <p:nvPr/>
          </p:nvSpPr>
          <p:spPr bwMode="auto">
            <a:xfrm>
              <a:off x="284" y="2783"/>
              <a:ext cx="916" cy="721"/>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Verdana" charset="0"/>
                  <a:ea typeface="Verdana" charset="0"/>
                  <a:cs typeface="Verdana" charset="0"/>
                </a:rPr>
                <a:t>Nathan W. Smith</a:t>
              </a:r>
            </a:p>
          </p:txBody>
        </p:sp>
        <p:sp>
          <p:nvSpPr>
            <p:cNvPr id="26648" name="WordArt 24"/>
            <p:cNvSpPr>
              <a:spLocks noChangeArrowheads="1" noChangeShapeType="1" noTextEdit="1"/>
            </p:cNvSpPr>
            <p:nvPr/>
          </p:nvSpPr>
          <p:spPr bwMode="auto">
            <a:xfrm>
              <a:off x="432" y="4044"/>
              <a:ext cx="559" cy="213"/>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mr-IN" sz="3600" kern="10">
                  <a:ln w="9525">
                    <a:solidFill>
                      <a:srgbClr val="000000"/>
                    </a:solidFill>
                    <a:round/>
                    <a:headEnd/>
                    <a:tailEnd/>
                  </a:ln>
                  <a:solidFill>
                    <a:srgbClr val="000000"/>
                  </a:solidFill>
                  <a:latin typeface="Verdana" charset="0"/>
                  <a:ea typeface="Verdana" charset="0"/>
                  <a:cs typeface="Verdana" charset="0"/>
                </a:rPr>
                <a:t>1813-1899</a:t>
              </a:r>
              <a:endParaRPr lang="en-US" sz="3600" kern="10">
                <a:ln w="9525">
                  <a:solidFill>
                    <a:srgbClr val="000000"/>
                  </a:solidFill>
                  <a:round/>
                  <a:headEnd/>
                  <a:tailEnd/>
                </a:ln>
                <a:solidFill>
                  <a:srgbClr val="000000"/>
                </a:solidFill>
                <a:latin typeface="Verdana" charset="0"/>
                <a:ea typeface="Verdana" charset="0"/>
                <a:cs typeface="Verdana" charset="0"/>
              </a:endParaRPr>
            </a:p>
          </p:txBody>
        </p:sp>
      </p:grpSp>
      <p:sp>
        <p:nvSpPr>
          <p:cNvPr id="26664" name="AutoShape 40"/>
          <p:cNvSpPr>
            <a:spLocks noChangeArrowheads="1"/>
          </p:cNvSpPr>
          <p:nvPr/>
        </p:nvSpPr>
        <p:spPr bwMode="auto">
          <a:xfrm rot="11262240">
            <a:off x="5638800" y="2895600"/>
            <a:ext cx="1828800" cy="835025"/>
          </a:xfrm>
          <a:custGeom>
            <a:avLst/>
            <a:gdLst>
              <a:gd name="G0" fmla="+- 15193 0 0"/>
              <a:gd name="G1" fmla="+- 5257 0 0"/>
              <a:gd name="G2" fmla="+- 12158 0 5257"/>
              <a:gd name="G3" fmla="+- G2 0 5257"/>
              <a:gd name="G4" fmla="*/ G3 32768 32059"/>
              <a:gd name="G5" fmla="*/ G4 1 2"/>
              <a:gd name="G6" fmla="+- 21600 0 15193"/>
              <a:gd name="G7" fmla="*/ G6 5257 6079"/>
              <a:gd name="G8" fmla="+- G7 15193 0"/>
              <a:gd name="T0" fmla="*/ 15193 w 21600"/>
              <a:gd name="T1" fmla="*/ 0 h 21600"/>
              <a:gd name="T2" fmla="*/ 15193 w 21600"/>
              <a:gd name="T3" fmla="*/ 12158 h 21600"/>
              <a:gd name="T4" fmla="*/ 84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93" y="0"/>
                </a:lnTo>
                <a:lnTo>
                  <a:pt x="15193" y="5257"/>
                </a:lnTo>
                <a:lnTo>
                  <a:pt x="12427" y="5257"/>
                </a:lnTo>
                <a:cubicBezTo>
                  <a:pt x="5564" y="5257"/>
                  <a:pt x="0" y="8347"/>
                  <a:pt x="0" y="12158"/>
                </a:cubicBezTo>
                <a:lnTo>
                  <a:pt x="0" y="21600"/>
                </a:lnTo>
                <a:lnTo>
                  <a:pt x="1680" y="21600"/>
                </a:lnTo>
                <a:lnTo>
                  <a:pt x="1680" y="12158"/>
                </a:lnTo>
                <a:cubicBezTo>
                  <a:pt x="1680" y="9255"/>
                  <a:pt x="6492" y="6901"/>
                  <a:pt x="12427" y="6901"/>
                </a:cubicBezTo>
                <a:lnTo>
                  <a:pt x="15193" y="6901"/>
                </a:lnTo>
                <a:lnTo>
                  <a:pt x="15193" y="12158"/>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26663" name="Group 39"/>
          <p:cNvGrpSpPr>
            <a:grpSpLocks/>
          </p:cNvGrpSpPr>
          <p:nvPr/>
        </p:nvGrpSpPr>
        <p:grpSpPr bwMode="auto">
          <a:xfrm>
            <a:off x="7162800" y="1676400"/>
            <a:ext cx="1454150" cy="2209800"/>
            <a:chOff x="4556" y="1200"/>
            <a:chExt cx="916" cy="1392"/>
          </a:xfrm>
        </p:grpSpPr>
        <p:pic>
          <p:nvPicPr>
            <p:cNvPr id="26659" name="Picture 35" descr="Hook, Daniel, portrai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8" y="1392"/>
              <a:ext cx="773" cy="10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26661" name="WordArt 37"/>
            <p:cNvSpPr>
              <a:spLocks noChangeArrowheads="1" noChangeShapeType="1" noTextEdit="1"/>
            </p:cNvSpPr>
            <p:nvPr/>
          </p:nvSpPr>
          <p:spPr bwMode="auto">
            <a:xfrm>
              <a:off x="4556" y="1200"/>
              <a:ext cx="916" cy="721"/>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0800000"/>
                </a:avLst>
              </a:prstTxWarp>
            </a:bodyPr>
            <a:lstStyle/>
            <a:p>
              <a:pPr algn="ctr"/>
              <a:r>
                <a:rPr lang="en-US" sz="3600" kern="10">
                  <a:ln w="9525">
                    <a:solidFill>
                      <a:srgbClr val="000000"/>
                    </a:solidFill>
                    <a:round/>
                    <a:headEnd/>
                    <a:tailEnd/>
                  </a:ln>
                  <a:solidFill>
                    <a:srgbClr val="000000"/>
                  </a:solidFill>
                  <a:latin typeface="Verdana" charset="0"/>
                  <a:ea typeface="Verdana" charset="0"/>
                  <a:cs typeface="Verdana" charset="0"/>
                </a:rPr>
                <a:t>Dr. Daniel Hook</a:t>
              </a:r>
            </a:p>
          </p:txBody>
        </p:sp>
        <p:sp>
          <p:nvSpPr>
            <p:cNvPr id="26662" name="WordArt 38"/>
            <p:cNvSpPr>
              <a:spLocks noChangeArrowheads="1" noChangeShapeType="1" noTextEdit="1"/>
            </p:cNvSpPr>
            <p:nvPr/>
          </p:nvSpPr>
          <p:spPr bwMode="auto">
            <a:xfrm>
              <a:off x="4721" y="2379"/>
              <a:ext cx="559" cy="213"/>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33333"/>
                </a:avLst>
              </a:prstTxWarp>
            </a:bodyPr>
            <a:lstStyle/>
            <a:p>
              <a:pPr algn="ctr"/>
              <a:r>
                <a:rPr lang="fi-FI" sz="3600" kern="10">
                  <a:ln w="9525">
                    <a:solidFill>
                      <a:srgbClr val="000000"/>
                    </a:solidFill>
                    <a:round/>
                    <a:headEnd/>
                    <a:tailEnd/>
                  </a:ln>
                  <a:solidFill>
                    <a:srgbClr val="000000"/>
                  </a:solidFill>
                  <a:latin typeface="Verdana" charset="0"/>
                  <a:ea typeface="Verdana" charset="0"/>
                  <a:cs typeface="Verdana" charset="0"/>
                </a:rPr>
                <a:t>1795-1870</a:t>
              </a:r>
              <a:endParaRPr lang="en-US" sz="3600" kern="10">
                <a:ln w="9525">
                  <a:solidFill>
                    <a:srgbClr val="000000"/>
                  </a:solidFill>
                  <a:round/>
                  <a:headEnd/>
                  <a:tailEnd/>
                </a:ln>
                <a:solidFill>
                  <a:srgbClr val="000000"/>
                </a:solidFill>
                <a:latin typeface="Verdana" charset="0"/>
                <a:ea typeface="Verdana" charset="0"/>
                <a:cs typeface="Verdana" charset="0"/>
              </a:endParaRPr>
            </a:p>
          </p:txBody>
        </p:sp>
      </p:grpSp>
    </p:spTree>
  </p:cSld>
  <p:clrMapOvr>
    <a:masterClrMapping/>
  </p:clrMapOvr>
  <p:transition spd="med">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Acworth/Marietta, Georgia</a:t>
            </a:r>
          </a:p>
        </p:txBody>
      </p:sp>
      <p:sp>
        <p:nvSpPr>
          <p:cNvPr id="33795" name="Rectangle 3"/>
          <p:cNvSpPr>
            <a:spLocks noGrp="1" noChangeArrowheads="1"/>
          </p:cNvSpPr>
          <p:nvPr>
            <p:ph type="body" sz="half" idx="1"/>
          </p:nvPr>
        </p:nvSpPr>
        <p:spPr>
          <a:xfrm>
            <a:off x="457200" y="1600200"/>
            <a:ext cx="4267200" cy="4800600"/>
          </a:xfrm>
        </p:spPr>
        <p:txBody>
          <a:bodyPr/>
          <a:lstStyle/>
          <a:p>
            <a:pPr>
              <a:lnSpc>
                <a:spcPct val="90000"/>
              </a:lnSpc>
            </a:pPr>
            <a:r>
              <a:rPr lang="en-US" altLang="en-US" sz="2800"/>
              <a:t>Nathan W. Smith Strengthened Churches All Through North Georgia</a:t>
            </a:r>
          </a:p>
          <a:p>
            <a:pPr>
              <a:lnSpc>
                <a:spcPct val="90000"/>
              </a:lnSpc>
            </a:pPr>
            <a:r>
              <a:rPr lang="en-US" altLang="en-US" sz="2800"/>
              <a:t>However, The Winds Of Change With The Financial Stress Of The Civil War Took Its Toll</a:t>
            </a:r>
          </a:p>
          <a:p>
            <a:pPr>
              <a:lnSpc>
                <a:spcPct val="90000"/>
              </a:lnSpc>
            </a:pPr>
            <a:r>
              <a:rPr lang="en-US" altLang="en-US" sz="2800"/>
              <a:t>Influence Of The ACMS &amp; The Instrument Brought Apostasy</a:t>
            </a:r>
          </a:p>
        </p:txBody>
      </p:sp>
      <p:pic>
        <p:nvPicPr>
          <p:cNvPr id="33800" name="Picture 8" descr="P000187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371600"/>
            <a:ext cx="2293938" cy="3441700"/>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descr="P0001876"/>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562600" y="4419600"/>
            <a:ext cx="3284538" cy="2189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Why The Changes?</a:t>
            </a:r>
          </a:p>
        </p:txBody>
      </p:sp>
      <p:sp>
        <p:nvSpPr>
          <p:cNvPr id="36867" name="Rectangle 3"/>
          <p:cNvSpPr>
            <a:spLocks noGrp="1" noChangeArrowheads="1"/>
          </p:cNvSpPr>
          <p:nvPr>
            <p:ph type="body" idx="1"/>
          </p:nvPr>
        </p:nvSpPr>
        <p:spPr>
          <a:xfrm>
            <a:off x="304800" y="2057400"/>
            <a:ext cx="8458200" cy="4191000"/>
          </a:xfrm>
        </p:spPr>
        <p:txBody>
          <a:bodyPr/>
          <a:lstStyle/>
          <a:p>
            <a:r>
              <a:rPr lang="en-US" altLang="en-US" sz="4000"/>
              <a:t>Cultural Influences</a:t>
            </a:r>
          </a:p>
          <a:p>
            <a:r>
              <a:rPr lang="en-US" altLang="en-US" sz="4000"/>
              <a:t>Pragmatism</a:t>
            </a:r>
          </a:p>
          <a:p>
            <a:r>
              <a:rPr lang="en-US" altLang="en-US" sz="4000"/>
              <a:t>Growth Among Evangelicals</a:t>
            </a:r>
          </a:p>
          <a:p>
            <a:r>
              <a:rPr lang="en-US" altLang="en-US" sz="4000"/>
              <a:t>Desire Not To Be Seen As Different</a:t>
            </a:r>
          </a:p>
          <a:p>
            <a:endParaRPr lang="en-US" alt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10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686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686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686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 calcmode="lin" valueType="num">
                                      <p:cBhvr>
                                        <p:cTn id="15" dur="10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686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686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686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6867">
                                            <p:txEl>
                                              <p:pRg st="2" end="2"/>
                                            </p:txEl>
                                          </p:spTgt>
                                        </p:tgtEl>
                                        <p:attrNameLst>
                                          <p:attrName>style.visibility</p:attrName>
                                        </p:attrNameLst>
                                      </p:cBhvr>
                                      <p:to>
                                        <p:strVal val="visible"/>
                                      </p:to>
                                    </p:set>
                                    <p:anim calcmode="lin" valueType="num">
                                      <p:cBhvr>
                                        <p:cTn id="23" dur="10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686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686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686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6867">
                                            <p:txEl>
                                              <p:pRg st="3" end="3"/>
                                            </p:txEl>
                                          </p:spTgt>
                                        </p:tgtEl>
                                        <p:attrNameLst>
                                          <p:attrName>style.visibility</p:attrName>
                                        </p:attrNameLst>
                                      </p:cBhvr>
                                      <p:to>
                                        <p:strVal val="visible"/>
                                      </p:to>
                                    </p:set>
                                    <p:anim calcmode="lin" valueType="num">
                                      <p:cBhvr>
                                        <p:cTn id="31" dur="1000" fill="hold"/>
                                        <p:tgtEl>
                                          <p:spTgt spid="3686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686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686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686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Some Of The Changes</a:t>
            </a:r>
          </a:p>
        </p:txBody>
      </p:sp>
      <p:sp>
        <p:nvSpPr>
          <p:cNvPr id="38915" name="Rectangle 3"/>
          <p:cNvSpPr>
            <a:spLocks noGrp="1" noChangeArrowheads="1"/>
          </p:cNvSpPr>
          <p:nvPr>
            <p:ph type="body" idx="1"/>
          </p:nvPr>
        </p:nvSpPr>
        <p:spPr>
          <a:xfrm>
            <a:off x="152400" y="1676400"/>
            <a:ext cx="8839200" cy="4530725"/>
          </a:xfrm>
        </p:spPr>
        <p:txBody>
          <a:bodyPr/>
          <a:lstStyle/>
          <a:p>
            <a:r>
              <a:rPr lang="en-US" altLang="en-US"/>
              <a:t>American Christian Missionary Society – 1849</a:t>
            </a:r>
          </a:p>
          <a:p>
            <a:r>
              <a:rPr lang="en-US" altLang="en-US"/>
              <a:t>The Addition Of The Instrument – 1860</a:t>
            </a:r>
          </a:p>
          <a:p>
            <a:r>
              <a:rPr lang="en-US" altLang="en-US"/>
              <a:t>The Christian Standard – 1866</a:t>
            </a:r>
          </a:p>
          <a:p>
            <a:r>
              <a:rPr lang="en-US" altLang="en-US"/>
              <a:t>Titles Appeared – “Pastor, Reverend” etc.</a:t>
            </a:r>
          </a:p>
          <a:p>
            <a:r>
              <a:rPr lang="en-US" altLang="en-US"/>
              <a:t>By 1906 Census A National Recognition Of Difference Between Churches Of Christ And Christian Churches</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89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 calcmode="lin" valueType="num">
                                      <p:cBhvr>
                                        <p:cTn id="15" dur="1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89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89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 calcmode="lin" valueType="num">
                                      <p:cBhvr>
                                        <p:cTn id="23" dur="1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89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89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8915">
                                            <p:txEl>
                                              <p:pRg st="3" end="3"/>
                                            </p:txEl>
                                          </p:spTgt>
                                        </p:tgtEl>
                                        <p:attrNameLst>
                                          <p:attrName>style.visibility</p:attrName>
                                        </p:attrNameLst>
                                      </p:cBhvr>
                                      <p:to>
                                        <p:strVal val="visible"/>
                                      </p:to>
                                    </p:set>
                                    <p:anim calcmode="lin" valueType="num">
                                      <p:cBhvr>
                                        <p:cTn id="31" dur="1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891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891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8915">
                                            <p:txEl>
                                              <p:pRg st="4" end="4"/>
                                            </p:txEl>
                                          </p:spTgt>
                                        </p:tgtEl>
                                        <p:attrNameLst>
                                          <p:attrName>style.visibility</p:attrName>
                                        </p:attrNameLst>
                                      </p:cBhvr>
                                      <p:to>
                                        <p:strVal val="visible"/>
                                      </p:to>
                                    </p:set>
                                    <p:anim calcmode="lin" valueType="num">
                                      <p:cBhvr>
                                        <p:cTn id="39" dur="10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891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891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891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z="4000"/>
              <a:t>Some In Georgia </a:t>
            </a:r>
            <a:br>
              <a:rPr lang="en-US" altLang="en-US" sz="4000"/>
            </a:br>
            <a:r>
              <a:rPr lang="en-US" altLang="en-US" sz="4000"/>
              <a:t>Stayed The Course</a:t>
            </a:r>
          </a:p>
        </p:txBody>
      </p:sp>
      <p:sp>
        <p:nvSpPr>
          <p:cNvPr id="39939" name="Rectangle 3"/>
          <p:cNvSpPr>
            <a:spLocks noGrp="1" noChangeArrowheads="1"/>
          </p:cNvSpPr>
          <p:nvPr>
            <p:ph type="body" idx="1"/>
          </p:nvPr>
        </p:nvSpPr>
        <p:spPr/>
        <p:txBody>
          <a:bodyPr/>
          <a:lstStyle/>
          <a:p>
            <a:r>
              <a:rPr lang="en-US" altLang="en-US"/>
              <a:t>Pleasant Grove Church – 1850 – Lower Roswell Rd @ Little Road. </a:t>
            </a:r>
          </a:p>
          <a:p>
            <a:r>
              <a:rPr lang="en-US" altLang="en-US"/>
              <a:t>Liberty Hill Church of Christ, Mableton.</a:t>
            </a:r>
          </a:p>
          <a:p>
            <a:r>
              <a:rPr lang="en-US" altLang="en-US"/>
              <a:t>Dasher &amp; Central, Valdosta, Georgia</a:t>
            </a:r>
          </a:p>
          <a:p>
            <a:r>
              <a:rPr lang="en-US" altLang="en-US"/>
              <a:t>By 1906 The New Testament Church Was Re-Established In Atlanta’s West End Where Many Of The Churches Of Today Find Their Roots</a:t>
            </a:r>
          </a:p>
        </p:txBody>
      </p:sp>
    </p:spTree>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a:ln>
              <a:noFill/>
            </a:ln>
            <a:solidFill>
              <a:schemeClr val="tx1"/>
            </a:solidFill>
            <a:effectLst/>
            <a:latin typeface="Tahoma"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249</TotalTime>
  <Words>717</Words>
  <Application>Microsoft Macintosh PowerPoint</Application>
  <PresentationFormat>On-screen Show (4:3)</PresentationFormat>
  <Paragraphs>68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Tahoma</vt:lpstr>
      <vt:lpstr>Wingdings</vt:lpstr>
      <vt:lpstr>Balance</vt:lpstr>
      <vt:lpstr>New Testament Christianity In A Postmodern World</vt:lpstr>
      <vt:lpstr>First A Little Look At The Past</vt:lpstr>
      <vt:lpstr>Ten Years Later</vt:lpstr>
      <vt:lpstr>On The Home Front</vt:lpstr>
      <vt:lpstr>Preachers In Georgia</vt:lpstr>
      <vt:lpstr>Acworth/Marietta, Georgia</vt:lpstr>
      <vt:lpstr>Why The Changes?</vt:lpstr>
      <vt:lpstr>Some Of The Changes</vt:lpstr>
      <vt:lpstr>Some In Georgia  Stayed The Course</vt:lpstr>
      <vt:lpstr>What Is Postmodern?</vt:lpstr>
      <vt:lpstr>Who Is The Postmodernist?</vt:lpstr>
      <vt:lpstr>1st Century Christianity We Understand . . .</vt:lpstr>
      <vt:lpstr>1st Century Christianity In A  Postmodern World Avoids: </vt:lpstr>
      <vt:lpstr>How A Teacher Brings This About </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Christianity In A Postmodern World</dc:title>
  <dc:creator>SCOTT HARP</dc:creator>
  <cp:lastModifiedBy>Scott Harp</cp:lastModifiedBy>
  <cp:revision>16</cp:revision>
  <dcterms:created xsi:type="dcterms:W3CDTF">2005-03-19T13:11:02Z</dcterms:created>
  <dcterms:modified xsi:type="dcterms:W3CDTF">2018-01-15T14:15:07Z</dcterms:modified>
</cp:coreProperties>
</file>