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9"/>
  </p:notesMasterIdLst>
  <p:sldIdLst>
    <p:sldId id="256" r:id="rId2"/>
    <p:sldId id="261" r:id="rId3"/>
    <p:sldId id="257" r:id="rId4"/>
    <p:sldId id="262" r:id="rId5"/>
    <p:sldId id="259" r:id="rId6"/>
    <p:sldId id="263" r:id="rId7"/>
    <p:sldId id="260"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304"/>
  </p:normalViewPr>
  <p:slideViewPr>
    <p:cSldViewPr>
      <p:cViewPr varScale="1">
        <p:scale>
          <a:sx n="70" d="100"/>
          <a:sy n="70" d="100"/>
        </p:scale>
        <p:origin x="181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BE5E61B-1396-0A4F-A8CB-057FD564C0C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5C9CC-EC44-9548-B551-9D2979390D1B}" type="slidenum">
              <a:rPr lang="en-US" altLang="en-US"/>
              <a:pPr/>
              <a:t>2</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Chief Junaluska – Helped General Andrew Jackson defeat the Creek Indians at Horseshoe Bend in 1814. When the Cherokees were moved west, he said that if he had known what President Jackson would do to the Cherokee Nation, he would have killed him at Horseshoe.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6" name="Slide Number Placeholder 5"/>
          <p:cNvSpPr>
            <a:spLocks noGrp="1"/>
          </p:cNvSpPr>
          <p:nvPr>
            <p:ph type="sldNum" sz="quarter" idx="12"/>
          </p:nvPr>
        </p:nvSpPr>
        <p:spPr/>
        <p:txBody>
          <a:bodyPr/>
          <a:lstStyle>
            <a:lvl1pPr>
              <a:defRPr/>
            </a:lvl1pPr>
          </a:lstStyle>
          <a:p>
            <a:fld id="{C04C4753-0B8A-134A-90BE-5D864FC08222}" type="slidenum">
              <a:rPr lang="en-US" altLang="en-US"/>
              <a:pPr/>
              <a:t>‹#›</a:t>
            </a:fld>
            <a:endParaRPr lang="en-US" altLang="en-US"/>
          </a:p>
        </p:txBody>
      </p:sp>
    </p:spTree>
    <p:extLst>
      <p:ext uri="{BB962C8B-B14F-4D97-AF65-F5344CB8AC3E}">
        <p14:creationId xmlns:p14="http://schemas.microsoft.com/office/powerpoint/2010/main" val="910246882"/>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6" name="Slide Number Placeholder 5"/>
          <p:cNvSpPr>
            <a:spLocks noGrp="1"/>
          </p:cNvSpPr>
          <p:nvPr>
            <p:ph type="sldNum" sz="quarter" idx="12"/>
          </p:nvPr>
        </p:nvSpPr>
        <p:spPr/>
        <p:txBody>
          <a:bodyPr/>
          <a:lstStyle>
            <a:lvl1pPr>
              <a:defRPr/>
            </a:lvl1pPr>
          </a:lstStyle>
          <a:p>
            <a:fld id="{81EEF53E-C682-4F46-847F-54ADF0208967}" type="slidenum">
              <a:rPr lang="en-US" altLang="en-US"/>
              <a:pPr/>
              <a:t>‹#›</a:t>
            </a:fld>
            <a:endParaRPr lang="en-US" altLang="en-US"/>
          </a:p>
        </p:txBody>
      </p:sp>
    </p:spTree>
    <p:extLst>
      <p:ext uri="{BB962C8B-B14F-4D97-AF65-F5344CB8AC3E}">
        <p14:creationId xmlns:p14="http://schemas.microsoft.com/office/powerpoint/2010/main" val="787230641"/>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6" name="Slide Number Placeholder 5"/>
          <p:cNvSpPr>
            <a:spLocks noGrp="1"/>
          </p:cNvSpPr>
          <p:nvPr>
            <p:ph type="sldNum" sz="quarter" idx="12"/>
          </p:nvPr>
        </p:nvSpPr>
        <p:spPr/>
        <p:txBody>
          <a:bodyPr/>
          <a:lstStyle>
            <a:lvl1pPr>
              <a:defRPr/>
            </a:lvl1pPr>
          </a:lstStyle>
          <a:p>
            <a:fld id="{9E153836-D54C-1C44-AE54-C459262CAB7E}" type="slidenum">
              <a:rPr lang="en-US" altLang="en-US"/>
              <a:pPr/>
              <a:t>‹#›</a:t>
            </a:fld>
            <a:endParaRPr lang="en-US" altLang="en-US"/>
          </a:p>
        </p:txBody>
      </p:sp>
    </p:spTree>
    <p:extLst>
      <p:ext uri="{BB962C8B-B14F-4D97-AF65-F5344CB8AC3E}">
        <p14:creationId xmlns:p14="http://schemas.microsoft.com/office/powerpoint/2010/main" val="338634120"/>
      </p:ext>
    </p:extLst>
  </p:cSld>
  <p:clrMapOvr>
    <a:masterClrMapping/>
  </p:clrMapOvr>
  <p:transition spd="slow">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152400" y="6537325"/>
            <a:ext cx="8763000" cy="320675"/>
          </a:xfrm>
        </p:spPr>
        <p:txBody>
          <a:bodyPr/>
          <a:lstStyle>
            <a:lvl1pPr>
              <a:defRPr/>
            </a:lvl1pPr>
          </a:lstStyle>
          <a:p>
            <a:r>
              <a:rPr lang="en-US" altLang="en-US"/>
              <a:t>http://www.FriendsOfTheRestoration.com             http://www.TheRestorationMovement.com</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DBD90BB-E7C4-324C-9DB4-E31B823E3B41}" type="slidenum">
              <a:rPr lang="en-US" altLang="en-US"/>
              <a:pPr/>
              <a:t>‹#›</a:t>
            </a:fld>
            <a:endParaRPr lang="en-US" altLang="en-US"/>
          </a:p>
        </p:txBody>
      </p:sp>
    </p:spTree>
    <p:extLst>
      <p:ext uri="{BB962C8B-B14F-4D97-AF65-F5344CB8AC3E}">
        <p14:creationId xmlns:p14="http://schemas.microsoft.com/office/powerpoint/2010/main" val="591990290"/>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6" name="Slide Number Placeholder 5"/>
          <p:cNvSpPr>
            <a:spLocks noGrp="1"/>
          </p:cNvSpPr>
          <p:nvPr>
            <p:ph type="sldNum" sz="quarter" idx="12"/>
          </p:nvPr>
        </p:nvSpPr>
        <p:spPr/>
        <p:txBody>
          <a:bodyPr/>
          <a:lstStyle>
            <a:lvl1pPr>
              <a:defRPr/>
            </a:lvl1pPr>
          </a:lstStyle>
          <a:p>
            <a:fld id="{8BD02E5C-F2AC-034B-B362-F00AF3F2FFC4}" type="slidenum">
              <a:rPr lang="en-US" altLang="en-US"/>
              <a:pPr/>
              <a:t>‹#›</a:t>
            </a:fld>
            <a:endParaRPr lang="en-US" altLang="en-US"/>
          </a:p>
        </p:txBody>
      </p:sp>
    </p:spTree>
    <p:extLst>
      <p:ext uri="{BB962C8B-B14F-4D97-AF65-F5344CB8AC3E}">
        <p14:creationId xmlns:p14="http://schemas.microsoft.com/office/powerpoint/2010/main" val="1993328193"/>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6" name="Slide Number Placeholder 5"/>
          <p:cNvSpPr>
            <a:spLocks noGrp="1"/>
          </p:cNvSpPr>
          <p:nvPr>
            <p:ph type="sldNum" sz="quarter" idx="12"/>
          </p:nvPr>
        </p:nvSpPr>
        <p:spPr/>
        <p:txBody>
          <a:bodyPr/>
          <a:lstStyle>
            <a:lvl1pPr>
              <a:defRPr/>
            </a:lvl1pPr>
          </a:lstStyle>
          <a:p>
            <a:fld id="{29A15F59-3600-614B-A236-4CA91A53317B}" type="slidenum">
              <a:rPr lang="en-US" altLang="en-US"/>
              <a:pPr/>
              <a:t>‹#›</a:t>
            </a:fld>
            <a:endParaRPr lang="en-US" altLang="en-US"/>
          </a:p>
        </p:txBody>
      </p:sp>
    </p:spTree>
    <p:extLst>
      <p:ext uri="{BB962C8B-B14F-4D97-AF65-F5344CB8AC3E}">
        <p14:creationId xmlns:p14="http://schemas.microsoft.com/office/powerpoint/2010/main" val="1122046551"/>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7" name="Slide Number Placeholder 6"/>
          <p:cNvSpPr>
            <a:spLocks noGrp="1"/>
          </p:cNvSpPr>
          <p:nvPr>
            <p:ph type="sldNum" sz="quarter" idx="12"/>
          </p:nvPr>
        </p:nvSpPr>
        <p:spPr/>
        <p:txBody>
          <a:bodyPr/>
          <a:lstStyle>
            <a:lvl1pPr>
              <a:defRPr/>
            </a:lvl1pPr>
          </a:lstStyle>
          <a:p>
            <a:fld id="{D95E3AA4-11BC-B841-B031-C8C6E6FF29A0}" type="slidenum">
              <a:rPr lang="en-US" altLang="en-US"/>
              <a:pPr/>
              <a:t>‹#›</a:t>
            </a:fld>
            <a:endParaRPr lang="en-US" altLang="en-US"/>
          </a:p>
        </p:txBody>
      </p:sp>
    </p:spTree>
    <p:extLst>
      <p:ext uri="{BB962C8B-B14F-4D97-AF65-F5344CB8AC3E}">
        <p14:creationId xmlns:p14="http://schemas.microsoft.com/office/powerpoint/2010/main" val="1182478350"/>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9" name="Slide Number Placeholder 8"/>
          <p:cNvSpPr>
            <a:spLocks noGrp="1"/>
          </p:cNvSpPr>
          <p:nvPr>
            <p:ph type="sldNum" sz="quarter" idx="12"/>
          </p:nvPr>
        </p:nvSpPr>
        <p:spPr/>
        <p:txBody>
          <a:bodyPr/>
          <a:lstStyle>
            <a:lvl1pPr>
              <a:defRPr/>
            </a:lvl1pPr>
          </a:lstStyle>
          <a:p>
            <a:fld id="{CBFF8B85-EC1F-BC46-A2B6-328846B9D173}" type="slidenum">
              <a:rPr lang="en-US" altLang="en-US"/>
              <a:pPr/>
              <a:t>‹#›</a:t>
            </a:fld>
            <a:endParaRPr lang="en-US" altLang="en-US"/>
          </a:p>
        </p:txBody>
      </p:sp>
    </p:spTree>
    <p:extLst>
      <p:ext uri="{BB962C8B-B14F-4D97-AF65-F5344CB8AC3E}">
        <p14:creationId xmlns:p14="http://schemas.microsoft.com/office/powerpoint/2010/main" val="1099959112"/>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5" name="Slide Number Placeholder 4"/>
          <p:cNvSpPr>
            <a:spLocks noGrp="1"/>
          </p:cNvSpPr>
          <p:nvPr>
            <p:ph type="sldNum" sz="quarter" idx="12"/>
          </p:nvPr>
        </p:nvSpPr>
        <p:spPr/>
        <p:txBody>
          <a:bodyPr/>
          <a:lstStyle>
            <a:lvl1pPr>
              <a:defRPr/>
            </a:lvl1pPr>
          </a:lstStyle>
          <a:p>
            <a:fld id="{7BDFEF54-5E1B-2649-803F-F68A14F3A9CA}" type="slidenum">
              <a:rPr lang="en-US" altLang="en-US"/>
              <a:pPr/>
              <a:t>‹#›</a:t>
            </a:fld>
            <a:endParaRPr lang="en-US" altLang="en-US"/>
          </a:p>
        </p:txBody>
      </p:sp>
    </p:spTree>
    <p:extLst>
      <p:ext uri="{BB962C8B-B14F-4D97-AF65-F5344CB8AC3E}">
        <p14:creationId xmlns:p14="http://schemas.microsoft.com/office/powerpoint/2010/main" val="1473562008"/>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4" name="Slide Number Placeholder 3"/>
          <p:cNvSpPr>
            <a:spLocks noGrp="1"/>
          </p:cNvSpPr>
          <p:nvPr>
            <p:ph type="sldNum" sz="quarter" idx="12"/>
          </p:nvPr>
        </p:nvSpPr>
        <p:spPr/>
        <p:txBody>
          <a:bodyPr/>
          <a:lstStyle>
            <a:lvl1pPr>
              <a:defRPr/>
            </a:lvl1pPr>
          </a:lstStyle>
          <a:p>
            <a:fld id="{26C7D14F-BA6E-E44F-9ACD-3AFE18115657}" type="slidenum">
              <a:rPr lang="en-US" altLang="en-US"/>
              <a:pPr/>
              <a:t>‹#›</a:t>
            </a:fld>
            <a:endParaRPr lang="en-US" altLang="en-US"/>
          </a:p>
        </p:txBody>
      </p:sp>
    </p:spTree>
    <p:extLst>
      <p:ext uri="{BB962C8B-B14F-4D97-AF65-F5344CB8AC3E}">
        <p14:creationId xmlns:p14="http://schemas.microsoft.com/office/powerpoint/2010/main" val="1375251252"/>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7" name="Slide Number Placeholder 6"/>
          <p:cNvSpPr>
            <a:spLocks noGrp="1"/>
          </p:cNvSpPr>
          <p:nvPr>
            <p:ph type="sldNum" sz="quarter" idx="12"/>
          </p:nvPr>
        </p:nvSpPr>
        <p:spPr/>
        <p:txBody>
          <a:bodyPr/>
          <a:lstStyle>
            <a:lvl1pPr>
              <a:defRPr/>
            </a:lvl1pPr>
          </a:lstStyle>
          <a:p>
            <a:fld id="{316AD290-2839-5F40-9053-FEF3907D88E1}" type="slidenum">
              <a:rPr lang="en-US" altLang="en-US"/>
              <a:pPr/>
              <a:t>‹#›</a:t>
            </a:fld>
            <a:endParaRPr lang="en-US" altLang="en-US"/>
          </a:p>
        </p:txBody>
      </p:sp>
    </p:spTree>
    <p:extLst>
      <p:ext uri="{BB962C8B-B14F-4D97-AF65-F5344CB8AC3E}">
        <p14:creationId xmlns:p14="http://schemas.microsoft.com/office/powerpoint/2010/main" val="481299703"/>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http://www.FriendsOfTheRestoration.com             http://www.TheRestorationMovement.com</a:t>
            </a:r>
          </a:p>
        </p:txBody>
      </p:sp>
      <p:sp>
        <p:nvSpPr>
          <p:cNvPr id="7" name="Slide Number Placeholder 6"/>
          <p:cNvSpPr>
            <a:spLocks noGrp="1"/>
          </p:cNvSpPr>
          <p:nvPr>
            <p:ph type="sldNum" sz="quarter" idx="12"/>
          </p:nvPr>
        </p:nvSpPr>
        <p:spPr/>
        <p:txBody>
          <a:bodyPr/>
          <a:lstStyle>
            <a:lvl1pPr>
              <a:defRPr/>
            </a:lvl1pPr>
          </a:lstStyle>
          <a:p>
            <a:fld id="{4FFF0233-D0FF-0B42-A50C-751B9CF73A9A}" type="slidenum">
              <a:rPr lang="en-US" altLang="en-US"/>
              <a:pPr/>
              <a:t>‹#›</a:t>
            </a:fld>
            <a:endParaRPr lang="en-US" altLang="en-US"/>
          </a:p>
        </p:txBody>
      </p:sp>
    </p:spTree>
    <p:extLst>
      <p:ext uri="{BB962C8B-B14F-4D97-AF65-F5344CB8AC3E}">
        <p14:creationId xmlns:p14="http://schemas.microsoft.com/office/powerpoint/2010/main" val="1780693719"/>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userDrawn="1"/>
        </p:nvPicPr>
        <p:blipFill>
          <a:blip r:embed="rId14">
            <a:lum bright="12000"/>
            <a:extLst>
              <a:ext uri="{28A0092B-C50C-407E-A947-70E740481C1C}">
                <a14:useLocalDpi xmlns:a14="http://schemas.microsoft.com/office/drawing/2010/main" val="0"/>
              </a:ext>
            </a:extLst>
          </a:blip>
          <a:srcRect b="6667"/>
          <a:stretch>
            <a:fillRect/>
          </a:stretch>
        </p:blipFill>
        <p:spPr bwMode="auto">
          <a:xfrm>
            <a:off x="4129088" y="0"/>
            <a:ext cx="50149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152400" y="6537325"/>
            <a:ext cx="8763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600"/>
            </a:lvl1pPr>
          </a:lstStyle>
          <a:p>
            <a:r>
              <a:rPr lang="en-US" altLang="en-US"/>
              <a:t>http://www.FriendsOfTheRestoration.com             http://www.TheRestorationMovement.com</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EA7E9313-24AB-B74A-8464-14B00F454F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edge/>
  </p:transition>
  <p:timing>
    <p:tnLst>
      <p:par>
        <p:cTn id="1" dur="indefinite" restart="never" nodeType="tmRoot"/>
      </p:par>
    </p:tnLst>
  </p:timing>
  <p:hf sldNum="0"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2050" name="Rectangle 2"/>
          <p:cNvSpPr>
            <a:spLocks noGrp="1" noChangeArrowheads="1"/>
          </p:cNvSpPr>
          <p:nvPr>
            <p:ph type="ctrTitle"/>
          </p:nvPr>
        </p:nvSpPr>
        <p:spPr>
          <a:xfrm>
            <a:off x="609600" y="1676400"/>
            <a:ext cx="7772400" cy="1470025"/>
          </a:xfrm>
        </p:spPr>
        <p:txBody>
          <a:bodyPr anchor="ctr"/>
          <a:lstStyle/>
          <a:p>
            <a:r>
              <a:rPr lang="en-US" altLang="en-US" sz="4400"/>
              <a:t>Discovering Godly People Of The Past</a:t>
            </a:r>
          </a:p>
        </p:txBody>
      </p:sp>
      <p:sp>
        <p:nvSpPr>
          <p:cNvPr id="2051" name="Rectangle 3"/>
          <p:cNvSpPr>
            <a:spLocks noGrp="1" noChangeArrowheads="1"/>
          </p:cNvSpPr>
          <p:nvPr>
            <p:ph type="subTitle" idx="1"/>
          </p:nvPr>
        </p:nvSpPr>
        <p:spPr>
          <a:xfrm>
            <a:off x="1371600" y="3886200"/>
            <a:ext cx="6400800" cy="1752600"/>
          </a:xfrm>
        </p:spPr>
        <p:txBody>
          <a:bodyPr/>
          <a:lstStyle/>
          <a:p>
            <a:endParaRPr lang="en-US" altLang="en-US" sz="3200"/>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4338" name="Rectangle 2"/>
          <p:cNvSpPr>
            <a:spLocks noGrp="1" noChangeArrowheads="1"/>
          </p:cNvSpPr>
          <p:nvPr>
            <p:ph type="title"/>
          </p:nvPr>
        </p:nvSpPr>
        <p:spPr>
          <a:xfrm>
            <a:off x="457200" y="152400"/>
            <a:ext cx="8229600" cy="960438"/>
          </a:xfrm>
        </p:spPr>
        <p:txBody>
          <a:bodyPr/>
          <a:lstStyle/>
          <a:p>
            <a:r>
              <a:rPr lang="en-US" altLang="en-US"/>
              <a:t>Murrell Askew</a:t>
            </a:r>
          </a:p>
        </p:txBody>
      </p:sp>
      <p:sp>
        <p:nvSpPr>
          <p:cNvPr id="14339" name="Rectangle 3"/>
          <p:cNvSpPr>
            <a:spLocks noGrp="1" noChangeArrowheads="1"/>
          </p:cNvSpPr>
          <p:nvPr>
            <p:ph type="body" idx="1"/>
          </p:nvPr>
        </p:nvSpPr>
        <p:spPr>
          <a:xfrm>
            <a:off x="152400" y="1295400"/>
            <a:ext cx="4038600" cy="5181600"/>
          </a:xfrm>
        </p:spPr>
        <p:txBody>
          <a:bodyPr/>
          <a:lstStyle/>
          <a:p>
            <a:pPr>
              <a:lnSpc>
                <a:spcPct val="80000"/>
              </a:lnSpc>
            </a:pPr>
            <a:r>
              <a:rPr lang="en-US" altLang="en-US" sz="2500"/>
              <a:t>1862 was a bad year. </a:t>
            </a:r>
          </a:p>
          <a:p>
            <a:pPr lvl="1">
              <a:lnSpc>
                <a:spcPct val="80000"/>
              </a:lnSpc>
            </a:pPr>
            <a:r>
              <a:rPr lang="en-US" altLang="en-US" sz="2100"/>
              <a:t>The Civil War was underway</a:t>
            </a:r>
          </a:p>
          <a:p>
            <a:pPr lvl="1">
              <a:lnSpc>
                <a:spcPct val="80000"/>
              </a:lnSpc>
            </a:pPr>
            <a:r>
              <a:rPr lang="en-US" altLang="en-US" sz="2100"/>
              <a:t>His father died</a:t>
            </a:r>
          </a:p>
          <a:p>
            <a:pPr lvl="1">
              <a:lnSpc>
                <a:spcPct val="80000"/>
              </a:lnSpc>
            </a:pPr>
            <a:r>
              <a:rPr lang="en-US" altLang="en-US" sz="2100"/>
              <a:t>His preaching came under fire because he was charged with preaching “Campbellism.”</a:t>
            </a:r>
          </a:p>
          <a:p>
            <a:pPr>
              <a:lnSpc>
                <a:spcPct val="80000"/>
              </a:lnSpc>
            </a:pPr>
            <a:r>
              <a:rPr lang="en-US" altLang="en-US" sz="2500"/>
              <a:t>He taught that “a sinner must obey all the requirements of the gospel.”</a:t>
            </a:r>
          </a:p>
          <a:p>
            <a:pPr>
              <a:lnSpc>
                <a:spcPct val="80000"/>
              </a:lnSpc>
            </a:pPr>
            <a:r>
              <a:rPr lang="en-US" altLang="en-US" sz="2500"/>
              <a:t>After the war he subscribed to the Gospel Advocate, further being influenced against Baptist teaching.</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914400"/>
            <a:ext cx="35623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5362" name="Rectangle 2"/>
          <p:cNvSpPr>
            <a:spLocks noGrp="1" noChangeArrowheads="1"/>
          </p:cNvSpPr>
          <p:nvPr>
            <p:ph type="title"/>
          </p:nvPr>
        </p:nvSpPr>
        <p:spPr>
          <a:xfrm>
            <a:off x="457200" y="152400"/>
            <a:ext cx="8229600" cy="960438"/>
          </a:xfrm>
        </p:spPr>
        <p:txBody>
          <a:bodyPr/>
          <a:lstStyle/>
          <a:p>
            <a:r>
              <a:rPr lang="en-US" altLang="en-US"/>
              <a:t>Murrell Askew</a:t>
            </a:r>
          </a:p>
        </p:txBody>
      </p:sp>
      <p:sp>
        <p:nvSpPr>
          <p:cNvPr id="15363" name="Rectangle 3"/>
          <p:cNvSpPr>
            <a:spLocks noGrp="1" noChangeArrowheads="1"/>
          </p:cNvSpPr>
          <p:nvPr>
            <p:ph type="body" idx="1"/>
          </p:nvPr>
        </p:nvSpPr>
        <p:spPr>
          <a:xfrm>
            <a:off x="152400" y="1295400"/>
            <a:ext cx="4038600" cy="5181600"/>
          </a:xfrm>
        </p:spPr>
        <p:txBody>
          <a:bodyPr/>
          <a:lstStyle/>
          <a:p>
            <a:pPr>
              <a:lnSpc>
                <a:spcPct val="80000"/>
              </a:lnSpc>
            </a:pPr>
            <a:r>
              <a:rPr lang="en-US" altLang="en-US" sz="2100"/>
              <a:t>1875 – Four churches under the direction of Askew withdrew from the Baptists and took the identity of churches of Christ.</a:t>
            </a:r>
          </a:p>
          <a:p>
            <a:pPr>
              <a:lnSpc>
                <a:spcPct val="80000"/>
              </a:lnSpc>
            </a:pPr>
            <a:r>
              <a:rPr lang="en-US" altLang="en-US" sz="2100"/>
              <a:t>One, the Union Grove church became known as The North Carolina Church of Christ, which meets presently.</a:t>
            </a:r>
          </a:p>
          <a:p>
            <a:pPr>
              <a:lnSpc>
                <a:spcPct val="80000"/>
              </a:lnSpc>
            </a:pPr>
            <a:r>
              <a:rPr lang="en-US" altLang="en-US" sz="2100"/>
              <a:t>By 1876 a number of churches became restoration churches, according to some, mimicking the Kentucky Revival of 50 years before.</a:t>
            </a:r>
          </a:p>
          <a:p>
            <a:pPr>
              <a:lnSpc>
                <a:spcPct val="80000"/>
              </a:lnSpc>
            </a:pPr>
            <a:r>
              <a:rPr lang="en-US" altLang="en-US" sz="2100"/>
              <a:t>By 1880 he had started numerous congregations of the Lord’s church in Lauderdale county as well as Savannah, Tennessee</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450" y="152400"/>
            <a:ext cx="12509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362200"/>
            <a:ext cx="47625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6386" name="Rectangle 2"/>
          <p:cNvSpPr>
            <a:spLocks noGrp="1" noChangeArrowheads="1"/>
          </p:cNvSpPr>
          <p:nvPr>
            <p:ph type="title"/>
          </p:nvPr>
        </p:nvSpPr>
        <p:spPr>
          <a:xfrm>
            <a:off x="457200" y="152400"/>
            <a:ext cx="4343400" cy="960438"/>
          </a:xfrm>
        </p:spPr>
        <p:txBody>
          <a:bodyPr/>
          <a:lstStyle/>
          <a:p>
            <a:r>
              <a:rPr lang="en-US" altLang="en-US"/>
              <a:t>Murrell Askew</a:t>
            </a:r>
          </a:p>
        </p:txBody>
      </p:sp>
      <p:sp>
        <p:nvSpPr>
          <p:cNvPr id="16387" name="Rectangle 3"/>
          <p:cNvSpPr>
            <a:spLocks noGrp="1" noChangeArrowheads="1"/>
          </p:cNvSpPr>
          <p:nvPr>
            <p:ph type="body" idx="1"/>
          </p:nvPr>
        </p:nvSpPr>
        <p:spPr>
          <a:xfrm>
            <a:off x="152400" y="1295400"/>
            <a:ext cx="4038600" cy="5181600"/>
          </a:xfrm>
        </p:spPr>
        <p:txBody>
          <a:bodyPr/>
          <a:lstStyle/>
          <a:p>
            <a:pPr>
              <a:lnSpc>
                <a:spcPct val="80000"/>
              </a:lnSpc>
            </a:pPr>
            <a:r>
              <a:rPr lang="en-US" altLang="en-US" sz="2100"/>
              <a:t>Around this time that he began a friendship with R.W. Officer, another Baptist minister who had converted to N.T. Christianity.</a:t>
            </a:r>
          </a:p>
          <a:p>
            <a:pPr>
              <a:lnSpc>
                <a:spcPct val="80000"/>
              </a:lnSpc>
            </a:pPr>
            <a:r>
              <a:rPr lang="en-US" altLang="en-US" sz="2100"/>
              <a:t>Askew, who was ¼ Choctaw Indian was interested in work among the Indian Nations.</a:t>
            </a:r>
          </a:p>
          <a:p>
            <a:pPr>
              <a:lnSpc>
                <a:spcPct val="80000"/>
              </a:lnSpc>
            </a:pPr>
            <a:r>
              <a:rPr lang="en-US" altLang="en-US" sz="2100"/>
              <a:t>1881 – R.W. Officer sent for Askew to come to the Indian Territory to evangelize.</a:t>
            </a:r>
          </a:p>
          <a:p>
            <a:pPr>
              <a:lnSpc>
                <a:spcPct val="80000"/>
              </a:lnSpc>
            </a:pPr>
            <a:r>
              <a:rPr lang="en-US" altLang="en-US" sz="2100"/>
              <a:t>Askew set up residence in the Chickasaw nation.</a:t>
            </a:r>
          </a:p>
          <a:p>
            <a:pPr>
              <a:lnSpc>
                <a:spcPct val="80000"/>
              </a:lnSpc>
            </a:pPr>
            <a:r>
              <a:rPr lang="en-US" altLang="en-US" sz="2100"/>
              <a:t>A teacher, he supported himself by teaching at Burney Institute, an Indian school near Lebanon, Oklahoma</a:t>
            </a:r>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l="14706" r="22549"/>
          <a:stretch>
            <a:fillRect/>
          </a:stretch>
        </p:blipFill>
        <p:spPr bwMode="auto">
          <a:xfrm>
            <a:off x="5199063" y="0"/>
            <a:ext cx="39449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l="10785" t="22549" r="30392" b="12746"/>
          <a:stretch>
            <a:fillRect/>
          </a:stretch>
        </p:blipFill>
        <p:spPr bwMode="auto">
          <a:xfrm>
            <a:off x="5486400" y="3657600"/>
            <a:ext cx="3429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7410" name="Rectangle 2"/>
          <p:cNvSpPr>
            <a:spLocks noGrp="1" noChangeArrowheads="1"/>
          </p:cNvSpPr>
          <p:nvPr>
            <p:ph type="title"/>
          </p:nvPr>
        </p:nvSpPr>
        <p:spPr>
          <a:xfrm>
            <a:off x="457200" y="152400"/>
            <a:ext cx="4343400" cy="960438"/>
          </a:xfrm>
        </p:spPr>
        <p:txBody>
          <a:bodyPr/>
          <a:lstStyle/>
          <a:p>
            <a:r>
              <a:rPr lang="en-US" altLang="en-US"/>
              <a:t>Murrell Askew</a:t>
            </a:r>
          </a:p>
        </p:txBody>
      </p:sp>
      <p:sp>
        <p:nvSpPr>
          <p:cNvPr id="17411" name="Rectangle 3"/>
          <p:cNvSpPr>
            <a:spLocks noGrp="1" noChangeArrowheads="1"/>
          </p:cNvSpPr>
          <p:nvPr>
            <p:ph type="body" idx="1"/>
          </p:nvPr>
        </p:nvSpPr>
        <p:spPr>
          <a:xfrm>
            <a:off x="152400" y="990600"/>
            <a:ext cx="4038600" cy="5486400"/>
          </a:xfrm>
        </p:spPr>
        <p:txBody>
          <a:bodyPr/>
          <a:lstStyle/>
          <a:p>
            <a:pPr>
              <a:lnSpc>
                <a:spcPct val="80000"/>
              </a:lnSpc>
            </a:pPr>
            <a:r>
              <a:rPr lang="en-US" altLang="en-US" sz="2500"/>
              <a:t>He taught in the school for two years.</a:t>
            </a:r>
          </a:p>
          <a:p>
            <a:pPr>
              <a:lnSpc>
                <a:spcPct val="80000"/>
              </a:lnSpc>
            </a:pPr>
            <a:r>
              <a:rPr lang="en-US" altLang="en-US" sz="2500"/>
              <a:t>In the fall of 1883, he became ill &amp; died January 4, 1884</a:t>
            </a:r>
          </a:p>
          <a:p>
            <a:pPr>
              <a:lnSpc>
                <a:spcPct val="80000"/>
              </a:lnSpc>
            </a:pPr>
            <a:r>
              <a:rPr lang="en-US" altLang="en-US" sz="2500"/>
              <a:t>He was buried in the cemetery there on the campus of Burney Institute</a:t>
            </a:r>
          </a:p>
          <a:p>
            <a:pPr>
              <a:lnSpc>
                <a:spcPct val="80000"/>
              </a:lnSpc>
            </a:pPr>
            <a:r>
              <a:rPr lang="en-US" altLang="en-US" sz="2500"/>
              <a:t>His work in Lauderdale County was a precursor to that of T.B. Larimore, and still survives to this day.</a:t>
            </a:r>
          </a:p>
          <a:p>
            <a:pPr>
              <a:lnSpc>
                <a:spcPct val="80000"/>
              </a:lnSpc>
            </a:pPr>
            <a:r>
              <a:rPr lang="en-US" altLang="en-US" sz="2500"/>
              <a:t>At least one of his sons also preached among the Indian nations</a:t>
            </a:r>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l="18954" r="7843"/>
          <a:stretch>
            <a:fillRect/>
          </a:stretch>
        </p:blipFill>
        <p:spPr bwMode="auto">
          <a:xfrm>
            <a:off x="4876800" y="0"/>
            <a:ext cx="4267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609600"/>
            <a:ext cx="38862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1600200"/>
            <a:ext cx="453866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9" name="Text Box 11"/>
          <p:cNvSpPr txBox="1">
            <a:spLocks noChangeAspect="1" noChangeArrowheads="1"/>
          </p:cNvSpPr>
          <p:nvPr/>
        </p:nvSpPr>
        <p:spPr bwMode="auto">
          <a:xfrm>
            <a:off x="5334000" y="2438400"/>
            <a:ext cx="330676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2800" b="1">
                <a:solidFill>
                  <a:srgbClr val="FFFFFF"/>
                </a:solidFill>
                <a:effectLst>
                  <a:outerShdw blurRad="38100" dist="38100" dir="2700000" algn="tl">
                    <a:srgbClr val="C0C0C0"/>
                  </a:outerShdw>
                </a:effectLst>
              </a:rPr>
              <a:t>Rev. Murrell</a:t>
            </a:r>
            <a:br>
              <a:rPr lang="en-US" altLang="en-US" sz="2800" b="1">
                <a:solidFill>
                  <a:srgbClr val="FFFFFF"/>
                </a:solidFill>
                <a:effectLst>
                  <a:outerShdw blurRad="38100" dist="38100" dir="2700000" algn="tl">
                    <a:srgbClr val="C0C0C0"/>
                  </a:outerShdw>
                </a:effectLst>
              </a:rPr>
            </a:br>
            <a:r>
              <a:rPr lang="en-US" altLang="en-US" sz="2800" b="1">
                <a:solidFill>
                  <a:srgbClr val="FFFFFF"/>
                </a:solidFill>
                <a:effectLst>
                  <a:outerShdw blurRad="38100" dist="38100" dir="2700000" algn="tl">
                    <a:srgbClr val="C0C0C0"/>
                  </a:outerShdw>
                </a:effectLst>
              </a:rPr>
              <a:t>Askew</a:t>
            </a:r>
            <a:br>
              <a:rPr lang="en-US" altLang="en-US" sz="2800" b="1">
                <a:solidFill>
                  <a:srgbClr val="FFFFFF"/>
                </a:solidFill>
                <a:effectLst>
                  <a:outerShdw blurRad="38100" dist="38100" dir="2700000" algn="tl">
                    <a:srgbClr val="C0C0C0"/>
                  </a:outerShdw>
                </a:effectLst>
              </a:rPr>
            </a:br>
            <a:r>
              <a:rPr lang="en-US" altLang="en-US" sz="2800" b="1">
                <a:solidFill>
                  <a:srgbClr val="FFFFFF"/>
                </a:solidFill>
                <a:effectLst>
                  <a:outerShdw blurRad="38100" dist="38100" dir="2700000" algn="tl">
                    <a:srgbClr val="C0C0C0"/>
                  </a:outerShdw>
                </a:effectLst>
              </a:rPr>
              <a:t>Born</a:t>
            </a:r>
            <a:br>
              <a:rPr lang="en-US" altLang="en-US" sz="2800" b="1">
                <a:solidFill>
                  <a:srgbClr val="FFFFFF"/>
                </a:solidFill>
                <a:effectLst>
                  <a:outerShdw blurRad="38100" dist="38100" dir="2700000" algn="tl">
                    <a:srgbClr val="C0C0C0"/>
                  </a:outerShdw>
                </a:effectLst>
              </a:rPr>
            </a:br>
            <a:r>
              <a:rPr lang="en-US" altLang="en-US" sz="2800" b="1">
                <a:solidFill>
                  <a:srgbClr val="FFFFFF"/>
                </a:solidFill>
                <a:effectLst>
                  <a:outerShdw blurRad="38100" dist="38100" dir="2700000" algn="tl">
                    <a:srgbClr val="C0C0C0"/>
                  </a:outerShdw>
                </a:effectLst>
              </a:rPr>
              <a:t>Mar. 14, 1811</a:t>
            </a:r>
            <a:br>
              <a:rPr lang="en-US" altLang="en-US" sz="2800" b="1">
                <a:solidFill>
                  <a:srgbClr val="FFFFFF"/>
                </a:solidFill>
                <a:effectLst>
                  <a:outerShdw blurRad="38100" dist="38100" dir="2700000" algn="tl">
                    <a:srgbClr val="C0C0C0"/>
                  </a:outerShdw>
                </a:effectLst>
              </a:rPr>
            </a:br>
            <a:r>
              <a:rPr lang="en-US" altLang="en-US" sz="2800" b="1">
                <a:solidFill>
                  <a:srgbClr val="FFFFFF"/>
                </a:solidFill>
                <a:effectLst>
                  <a:outerShdw blurRad="38100" dist="38100" dir="2700000" algn="tl">
                    <a:srgbClr val="C0C0C0"/>
                  </a:outerShdw>
                </a:effectLst>
              </a:rPr>
              <a:t>Died</a:t>
            </a:r>
            <a:br>
              <a:rPr lang="en-US" altLang="en-US" sz="2800" b="1">
                <a:solidFill>
                  <a:srgbClr val="FFFFFF"/>
                </a:solidFill>
                <a:effectLst>
                  <a:outerShdw blurRad="38100" dist="38100" dir="2700000" algn="tl">
                    <a:srgbClr val="C0C0C0"/>
                  </a:outerShdw>
                </a:effectLst>
              </a:rPr>
            </a:br>
            <a:r>
              <a:rPr lang="en-US" altLang="en-US" sz="2800" b="1">
                <a:solidFill>
                  <a:srgbClr val="FFFFFF"/>
                </a:solidFill>
                <a:effectLst>
                  <a:outerShdw blurRad="38100" dist="38100" dir="2700000" algn="tl">
                    <a:srgbClr val="C0C0C0"/>
                  </a:outerShdw>
                </a:effectLst>
              </a:rPr>
              <a:t>Jan. 4, 1884</a:t>
            </a:r>
            <a:br>
              <a:rPr lang="en-US" altLang="en-US" sz="2800" b="1">
                <a:solidFill>
                  <a:srgbClr val="FFFFFF"/>
                </a:solidFill>
                <a:effectLst>
                  <a:outerShdw blurRad="38100" dist="38100" dir="2700000" algn="tl">
                    <a:srgbClr val="C0C0C0"/>
                  </a:outerShdw>
                </a:effectLst>
              </a:rPr>
            </a:br>
            <a:r>
              <a:rPr lang="en-US" altLang="en-US" sz="2800" b="1">
                <a:solidFill>
                  <a:srgbClr val="FFFFFF"/>
                </a:solidFill>
                <a:effectLst>
                  <a:outerShdw blurRad="38100" dist="38100" dir="2700000" algn="tl">
                    <a:srgbClr val="C0C0C0"/>
                  </a:outerShdw>
                </a:effectLst>
              </a:rPr>
              <a:t>Gone but not forgotten</a:t>
            </a:r>
            <a:r>
              <a:rPr lang="en-US" altLang="en-US" sz="2000">
                <a:solidFill>
                  <a:srgbClr val="FFFFFF"/>
                </a:solidFill>
                <a:effectLst>
                  <a:outerShdw blurRad="38100" dist="38100" dir="2700000" algn="tl">
                    <a:srgbClr val="C0C0C0"/>
                  </a:outerShdw>
                </a:effectLst>
              </a:rPr>
              <a:t> </a:t>
            </a:r>
          </a:p>
        </p:txBody>
      </p:sp>
      <p:pic>
        <p:nvPicPr>
          <p:cNvPr id="1742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450" y="152400"/>
            <a:ext cx="12509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2000"/>
                                        <p:tgtEl>
                                          <p:spTgt spid="17414"/>
                                        </p:tgtEl>
                                      </p:cBhvr>
                                    </p:animEffect>
                                  </p:childTnLst>
                                </p:cTn>
                              </p:par>
                            </p:childTnLst>
                          </p:cTn>
                        </p:par>
                        <p:par>
                          <p:cTn id="8" fill="hold" nodeType="afterGroup">
                            <p:stCondLst>
                              <p:cond delay="2000"/>
                            </p:stCondLst>
                            <p:childTnLst>
                              <p:par>
                                <p:cTn id="9" presetID="10" presetClass="entr" presetSubtype="0" fill="hold" nodeType="afterEffect">
                                  <p:stCondLst>
                                    <p:cond delay="10000"/>
                                  </p:stCondLst>
                                  <p:childTnLst>
                                    <p:set>
                                      <p:cBhvr>
                                        <p:cTn id="10" dur="1" fill="hold">
                                          <p:stCondLst>
                                            <p:cond delay="0"/>
                                          </p:stCondLst>
                                        </p:cTn>
                                        <p:tgtEl>
                                          <p:spTgt spid="17415"/>
                                        </p:tgtEl>
                                        <p:attrNameLst>
                                          <p:attrName>style.visibility</p:attrName>
                                        </p:attrNameLst>
                                      </p:cBhvr>
                                      <p:to>
                                        <p:strVal val="visible"/>
                                      </p:to>
                                    </p:set>
                                    <p:animEffect transition="in" filter="fade">
                                      <p:cBhvr>
                                        <p:cTn id="11" dur="2000"/>
                                        <p:tgtEl>
                                          <p:spTgt spid="17415"/>
                                        </p:tgtEl>
                                      </p:cBhvr>
                                    </p:animEffect>
                                  </p:childTnLst>
                                </p:cTn>
                              </p:par>
                            </p:childTnLst>
                          </p:cTn>
                        </p:par>
                        <p:par>
                          <p:cTn id="12" fill="hold" nodeType="afterGroup">
                            <p:stCondLst>
                              <p:cond delay="14000"/>
                            </p:stCondLst>
                            <p:childTnLst>
                              <p:par>
                                <p:cTn id="13" presetID="10" presetClass="entr" presetSubtype="0" fill="hold" nodeType="afterEffect">
                                  <p:stCondLst>
                                    <p:cond delay="10000"/>
                                  </p:stCondLst>
                                  <p:childTnLst>
                                    <p:set>
                                      <p:cBhvr>
                                        <p:cTn id="14" dur="1" fill="hold">
                                          <p:stCondLst>
                                            <p:cond delay="0"/>
                                          </p:stCondLst>
                                        </p:cTn>
                                        <p:tgtEl>
                                          <p:spTgt spid="17416"/>
                                        </p:tgtEl>
                                        <p:attrNameLst>
                                          <p:attrName>style.visibility</p:attrName>
                                        </p:attrNameLst>
                                      </p:cBhvr>
                                      <p:to>
                                        <p:strVal val="visible"/>
                                      </p:to>
                                    </p:set>
                                    <p:animEffect transition="in" filter="fade">
                                      <p:cBhvr>
                                        <p:cTn id="15" dur="2000"/>
                                        <p:tgtEl>
                                          <p:spTgt spid="17416"/>
                                        </p:tgtEl>
                                      </p:cBhvr>
                                    </p:animEffect>
                                  </p:childTnLst>
                                </p:cTn>
                              </p:par>
                            </p:childTnLst>
                          </p:cTn>
                        </p:par>
                        <p:par>
                          <p:cTn id="16" fill="hold" nodeType="afterGroup">
                            <p:stCondLst>
                              <p:cond delay="26000"/>
                            </p:stCondLst>
                            <p:childTnLst>
                              <p:par>
                                <p:cTn id="17" presetID="10" presetClass="entr" presetSubtype="0" fill="hold" nodeType="afterEffect">
                                  <p:stCondLst>
                                    <p:cond delay="10000"/>
                                  </p:stCondLst>
                                  <p:childTnLst>
                                    <p:set>
                                      <p:cBhvr>
                                        <p:cTn id="18" dur="1" fill="hold">
                                          <p:stCondLst>
                                            <p:cond delay="0"/>
                                          </p:stCondLst>
                                        </p:cTn>
                                        <p:tgtEl>
                                          <p:spTgt spid="17418"/>
                                        </p:tgtEl>
                                        <p:attrNameLst>
                                          <p:attrName>style.visibility</p:attrName>
                                        </p:attrNameLst>
                                      </p:cBhvr>
                                      <p:to>
                                        <p:strVal val="visible"/>
                                      </p:to>
                                    </p:set>
                                    <p:animEffect transition="in" filter="fade">
                                      <p:cBhvr>
                                        <p:cTn id="19" dur="2000"/>
                                        <p:tgtEl>
                                          <p:spTgt spid="17418"/>
                                        </p:tgtEl>
                                      </p:cBhvr>
                                    </p:animEffect>
                                  </p:childTnLst>
                                </p:cTn>
                              </p:par>
                              <p:par>
                                <p:cTn id="20" presetID="10" presetClass="entr" presetSubtype="0" fill="hold" nodeType="withEffect">
                                  <p:stCondLst>
                                    <p:cond delay="0"/>
                                  </p:stCondLst>
                                  <p:childTnLst>
                                    <p:set>
                                      <p:cBhvr>
                                        <p:cTn id="21" dur="1" fill="hold">
                                          <p:stCondLst>
                                            <p:cond delay="0"/>
                                          </p:stCondLst>
                                        </p:cTn>
                                        <p:tgtEl>
                                          <p:spTgt spid="17420"/>
                                        </p:tgtEl>
                                        <p:attrNameLst>
                                          <p:attrName>style.visibility</p:attrName>
                                        </p:attrNameLst>
                                      </p:cBhvr>
                                      <p:to>
                                        <p:strVal val="visible"/>
                                      </p:to>
                                    </p:set>
                                    <p:animEffect transition="in" filter="fade">
                                      <p:cBhvr>
                                        <p:cTn id="22" dur="2000"/>
                                        <p:tgtEl>
                                          <p:spTgt spid="17420"/>
                                        </p:tgtEl>
                                      </p:cBhvr>
                                    </p:animEffect>
                                  </p:childTnLst>
                                </p:cTn>
                              </p:par>
                            </p:childTnLst>
                          </p:cTn>
                        </p:par>
                        <p:par>
                          <p:cTn id="23" fill="hold" nodeType="afterGroup">
                            <p:stCondLst>
                              <p:cond delay="38000"/>
                            </p:stCondLst>
                            <p:childTnLst>
                              <p:par>
                                <p:cTn id="24" presetID="10" presetClass="entr" presetSubtype="0" fill="hold" grpId="0" nodeType="afterEffect">
                                  <p:stCondLst>
                                    <p:cond delay="5000"/>
                                  </p:stCondLst>
                                  <p:childTnLst>
                                    <p:set>
                                      <p:cBhvr>
                                        <p:cTn id="25" dur="1" fill="hold">
                                          <p:stCondLst>
                                            <p:cond delay="0"/>
                                          </p:stCondLst>
                                        </p:cTn>
                                        <p:tgtEl>
                                          <p:spTgt spid="17419"/>
                                        </p:tgtEl>
                                        <p:attrNameLst>
                                          <p:attrName>style.visibility</p:attrName>
                                        </p:attrNameLst>
                                      </p:cBhvr>
                                      <p:to>
                                        <p:strVal val="visible"/>
                                      </p:to>
                                    </p:set>
                                    <p:animEffect transition="in" filter="fade">
                                      <p:cBhvr>
                                        <p:cTn id="26" dur="20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8434" name="Rectangle 2"/>
          <p:cNvSpPr>
            <a:spLocks noGrp="1" noChangeArrowheads="1"/>
          </p:cNvSpPr>
          <p:nvPr>
            <p:ph type="title"/>
          </p:nvPr>
        </p:nvSpPr>
        <p:spPr>
          <a:xfrm>
            <a:off x="457200" y="106363"/>
            <a:ext cx="7924800" cy="655637"/>
          </a:xfrm>
        </p:spPr>
        <p:txBody>
          <a:bodyPr/>
          <a:lstStyle/>
          <a:p>
            <a:r>
              <a:rPr lang="en-US" altLang="en-US" sz="4000"/>
              <a:t>Robert Wallace Officer</a:t>
            </a:r>
          </a:p>
        </p:txBody>
      </p:sp>
      <p:sp>
        <p:nvSpPr>
          <p:cNvPr id="18435" name="Rectangle 3"/>
          <p:cNvSpPr>
            <a:spLocks noGrp="1" noChangeArrowheads="1"/>
          </p:cNvSpPr>
          <p:nvPr>
            <p:ph type="body" idx="1"/>
          </p:nvPr>
        </p:nvSpPr>
        <p:spPr>
          <a:xfrm>
            <a:off x="228600" y="838200"/>
            <a:ext cx="4876800" cy="6019800"/>
          </a:xfrm>
        </p:spPr>
        <p:txBody>
          <a:bodyPr/>
          <a:lstStyle/>
          <a:p>
            <a:pPr>
              <a:lnSpc>
                <a:spcPct val="80000"/>
              </a:lnSpc>
            </a:pPr>
            <a:r>
              <a:rPr lang="en-US" altLang="en-US" sz="2400"/>
              <a:t>Born August 18,1845 in Murray County, Georgia</a:t>
            </a:r>
          </a:p>
          <a:p>
            <a:pPr>
              <a:lnSpc>
                <a:spcPct val="80000"/>
              </a:lnSpc>
            </a:pPr>
            <a:r>
              <a:rPr lang="en-US" altLang="en-US" sz="2400"/>
              <a:t>According to F.D. Srygley, He preached his first sermon the night he declared his faith in Jesus. – At a Methodist meeting. The minister asked if he would submit to the Methodist discipline. His response was, “that is the wrong book.”</a:t>
            </a:r>
          </a:p>
          <a:p>
            <a:pPr>
              <a:lnSpc>
                <a:spcPct val="80000"/>
              </a:lnSpc>
            </a:pPr>
            <a:r>
              <a:rPr lang="en-US" altLang="en-US" sz="2400"/>
              <a:t>He asked for someone to baptize assist him as Philip assisted the Ethiopian Eunuch in Acts 8. No one responded.</a:t>
            </a:r>
          </a:p>
          <a:p>
            <a:pPr>
              <a:lnSpc>
                <a:spcPct val="80000"/>
              </a:lnSpc>
            </a:pPr>
            <a:r>
              <a:rPr lang="en-US" altLang="en-US" sz="2400"/>
              <a:t>1870—Six months later he found a Dr. Barris who baptized him into Christ</a:t>
            </a:r>
          </a:p>
        </p:txBody>
      </p:sp>
      <p:pic>
        <p:nvPicPr>
          <p:cNvPr id="184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914400"/>
            <a:ext cx="33813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fade">
                                      <p:cBhvr>
                                        <p:cTn id="7" dur="2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9458" name="Rectangle 2"/>
          <p:cNvSpPr>
            <a:spLocks noGrp="1" noChangeArrowheads="1"/>
          </p:cNvSpPr>
          <p:nvPr>
            <p:ph type="title"/>
          </p:nvPr>
        </p:nvSpPr>
        <p:spPr>
          <a:xfrm>
            <a:off x="457200" y="106363"/>
            <a:ext cx="7924800" cy="655637"/>
          </a:xfrm>
        </p:spPr>
        <p:txBody>
          <a:bodyPr/>
          <a:lstStyle/>
          <a:p>
            <a:r>
              <a:rPr lang="en-US" altLang="en-US" sz="4000"/>
              <a:t>Robert Wallace Officer</a:t>
            </a:r>
          </a:p>
        </p:txBody>
      </p:sp>
      <p:sp>
        <p:nvSpPr>
          <p:cNvPr id="19459" name="Rectangle 3"/>
          <p:cNvSpPr>
            <a:spLocks noGrp="1" noChangeArrowheads="1"/>
          </p:cNvSpPr>
          <p:nvPr>
            <p:ph type="body" idx="1"/>
          </p:nvPr>
        </p:nvSpPr>
        <p:spPr>
          <a:xfrm>
            <a:off x="228600" y="838200"/>
            <a:ext cx="4876800" cy="6019800"/>
          </a:xfrm>
        </p:spPr>
        <p:txBody>
          <a:bodyPr/>
          <a:lstStyle/>
          <a:p>
            <a:pPr>
              <a:lnSpc>
                <a:spcPct val="90000"/>
              </a:lnSpc>
            </a:pPr>
            <a:r>
              <a:rPr lang="en-US" altLang="en-US" sz="2400"/>
              <a:t>Though claimed by the Baptists and supported by them to evangelize, he gave no allegiance to denominationalism.</a:t>
            </a:r>
          </a:p>
          <a:p>
            <a:pPr>
              <a:lnSpc>
                <a:spcPct val="90000"/>
              </a:lnSpc>
            </a:pPr>
            <a:r>
              <a:rPr lang="en-US" altLang="en-US" sz="2400"/>
              <a:t>Before long the Baptists of North Alabama tried him at Poplar Creek Church, Limestone County, Alabama</a:t>
            </a:r>
          </a:p>
          <a:p>
            <a:pPr>
              <a:lnSpc>
                <a:spcPct val="90000"/>
              </a:lnSpc>
            </a:pPr>
            <a:r>
              <a:rPr lang="en-US" altLang="en-US" sz="2400"/>
              <a:t>After being excommunicated from the Baptists, he worked throughout the area with restoration preachers such as Murrell Askew evangelizing.</a:t>
            </a:r>
          </a:p>
          <a:p>
            <a:pPr>
              <a:lnSpc>
                <a:spcPct val="90000"/>
              </a:lnSpc>
            </a:pPr>
            <a:r>
              <a:rPr lang="en-US" altLang="en-US" sz="2400"/>
              <a:t>1880 — He finally moved to Gainesville, Texas to work with the church.</a:t>
            </a:r>
          </a:p>
        </p:txBody>
      </p:sp>
      <p:pic>
        <p:nvPicPr>
          <p:cNvPr id="19462" name="Picture 6" descr="Temperance Oak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90600"/>
            <a:ext cx="4114800" cy="3065463"/>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Temperance Oak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505200"/>
            <a:ext cx="2906713"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20482" name="Rectangle 2"/>
          <p:cNvSpPr>
            <a:spLocks noGrp="1" noChangeArrowheads="1"/>
          </p:cNvSpPr>
          <p:nvPr>
            <p:ph type="title"/>
          </p:nvPr>
        </p:nvSpPr>
        <p:spPr>
          <a:xfrm>
            <a:off x="457200" y="106363"/>
            <a:ext cx="7924800" cy="655637"/>
          </a:xfrm>
        </p:spPr>
        <p:txBody>
          <a:bodyPr/>
          <a:lstStyle/>
          <a:p>
            <a:r>
              <a:rPr lang="en-US" altLang="en-US" sz="4000"/>
              <a:t>Robert Wallace Officer</a:t>
            </a:r>
          </a:p>
        </p:txBody>
      </p:sp>
      <p:sp>
        <p:nvSpPr>
          <p:cNvPr id="20483" name="Rectangle 3"/>
          <p:cNvSpPr>
            <a:spLocks noGrp="1" noChangeArrowheads="1"/>
          </p:cNvSpPr>
          <p:nvPr>
            <p:ph type="body" idx="1"/>
          </p:nvPr>
        </p:nvSpPr>
        <p:spPr>
          <a:xfrm>
            <a:off x="228600" y="685800"/>
            <a:ext cx="4876800" cy="6019800"/>
          </a:xfrm>
        </p:spPr>
        <p:txBody>
          <a:bodyPr/>
          <a:lstStyle/>
          <a:p>
            <a:pPr>
              <a:lnSpc>
                <a:spcPct val="80000"/>
              </a:lnSpc>
            </a:pPr>
            <a:r>
              <a:rPr lang="en-US" altLang="en-US" sz="2300"/>
              <a:t>1884 — After the death of Askew he moved to Paris, Texas where F.D. Srygley preached, and prepared to move into the Indian Territory</a:t>
            </a:r>
          </a:p>
          <a:p>
            <a:pPr>
              <a:lnSpc>
                <a:spcPct val="80000"/>
              </a:lnSpc>
            </a:pPr>
            <a:r>
              <a:rPr lang="en-US" altLang="en-US" sz="2300"/>
              <a:t>Officer greatly rejected Missionary Societies, believing them to be unscriptural</a:t>
            </a:r>
          </a:p>
          <a:p>
            <a:pPr>
              <a:lnSpc>
                <a:spcPct val="80000"/>
              </a:lnSpc>
            </a:pPr>
            <a:r>
              <a:rPr lang="en-US" altLang="en-US" sz="2300"/>
              <a:t>Editors such as David Lipscomb of the </a:t>
            </a:r>
            <a:r>
              <a:rPr lang="en-US" altLang="en-US" sz="2300" i="1"/>
              <a:t>Gospel Advocate</a:t>
            </a:r>
            <a:r>
              <a:rPr lang="en-US" altLang="en-US" sz="2300"/>
              <a:t> and Daniel Sommer of the </a:t>
            </a:r>
            <a:r>
              <a:rPr lang="en-US" altLang="en-US" sz="2300" i="1"/>
              <a:t>Octographic Review</a:t>
            </a:r>
            <a:r>
              <a:rPr lang="en-US" altLang="en-US" sz="2300"/>
              <a:t> pickup to the charge of helping to raise individual support for Officer</a:t>
            </a:r>
          </a:p>
          <a:p>
            <a:pPr>
              <a:lnSpc>
                <a:spcPct val="80000"/>
              </a:lnSpc>
            </a:pPr>
            <a:r>
              <a:rPr lang="en-US" altLang="en-US" sz="2300"/>
              <a:t>By August, 1884 he was making numerous excursions into the Indian Territory to preach and teach.</a:t>
            </a:r>
          </a:p>
          <a:p>
            <a:pPr>
              <a:lnSpc>
                <a:spcPct val="80000"/>
              </a:lnSpc>
            </a:pPr>
            <a:r>
              <a:rPr lang="en-US" altLang="en-US" sz="2300"/>
              <a:t>1886 moved to Atoka, Choctaw Nation</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85800"/>
            <a:ext cx="394017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21506" name="Rectangle 2"/>
          <p:cNvSpPr>
            <a:spLocks noGrp="1" noChangeArrowheads="1"/>
          </p:cNvSpPr>
          <p:nvPr>
            <p:ph type="title"/>
          </p:nvPr>
        </p:nvSpPr>
        <p:spPr>
          <a:xfrm>
            <a:off x="457200" y="0"/>
            <a:ext cx="7924800" cy="655638"/>
          </a:xfrm>
        </p:spPr>
        <p:txBody>
          <a:bodyPr/>
          <a:lstStyle/>
          <a:p>
            <a:r>
              <a:rPr lang="en-US" altLang="en-US" sz="4000"/>
              <a:t>Robert Wallace Officer</a:t>
            </a:r>
          </a:p>
        </p:txBody>
      </p:sp>
      <p:sp>
        <p:nvSpPr>
          <p:cNvPr id="21507" name="Rectangle 3"/>
          <p:cNvSpPr>
            <a:spLocks noGrp="1" noChangeArrowheads="1"/>
          </p:cNvSpPr>
          <p:nvPr>
            <p:ph type="body" idx="1"/>
          </p:nvPr>
        </p:nvSpPr>
        <p:spPr>
          <a:xfrm>
            <a:off x="152400" y="762000"/>
            <a:ext cx="4800600" cy="5638800"/>
          </a:xfrm>
        </p:spPr>
        <p:txBody>
          <a:bodyPr/>
          <a:lstStyle/>
          <a:p>
            <a:pPr>
              <a:lnSpc>
                <a:spcPct val="80000"/>
              </a:lnSpc>
            </a:pPr>
            <a:r>
              <a:rPr lang="en-US" altLang="en-US" sz="2300"/>
              <a:t>Preached in a Methodist Episcopal Building</a:t>
            </a:r>
          </a:p>
          <a:p>
            <a:pPr>
              <a:lnSpc>
                <a:spcPct val="80000"/>
              </a:lnSpc>
            </a:pPr>
            <a:r>
              <a:rPr lang="en-US" altLang="en-US" sz="2300"/>
              <a:t>Sent regular reports to the Christian Leader, Octographic Review &amp; Gospel Advocate</a:t>
            </a:r>
          </a:p>
          <a:p>
            <a:pPr>
              <a:lnSpc>
                <a:spcPct val="80000"/>
              </a:lnSpc>
            </a:pPr>
            <a:r>
              <a:rPr lang="en-US" altLang="en-US" sz="2300"/>
              <a:t>By 1889 at least six evangelists worked among the Choctaw Nation</a:t>
            </a:r>
          </a:p>
          <a:p>
            <a:pPr>
              <a:lnSpc>
                <a:spcPct val="80000"/>
              </a:lnSpc>
            </a:pPr>
            <a:r>
              <a:rPr lang="en-US" altLang="en-US" sz="2300"/>
              <a:t>Skirmishes</a:t>
            </a:r>
            <a:endParaRPr lang="en-US" altLang="en-US" sz="2500"/>
          </a:p>
          <a:p>
            <a:pPr lvl="1">
              <a:lnSpc>
                <a:spcPct val="80000"/>
              </a:lnSpc>
            </a:pPr>
            <a:r>
              <a:rPr lang="en-US" altLang="en-US" sz="2100"/>
              <a:t>Stolen Ponies</a:t>
            </a:r>
          </a:p>
          <a:p>
            <a:pPr lvl="1">
              <a:lnSpc>
                <a:spcPct val="80000"/>
              </a:lnSpc>
            </a:pPr>
            <a:r>
              <a:rPr lang="en-US" altLang="en-US" sz="2100"/>
              <a:t>“Look Out For Robbers”</a:t>
            </a:r>
          </a:p>
          <a:p>
            <a:pPr>
              <a:lnSpc>
                <a:spcPct val="80000"/>
              </a:lnSpc>
            </a:pPr>
            <a:r>
              <a:rPr lang="en-US" altLang="en-US" sz="2500"/>
              <a:t>Incidents</a:t>
            </a:r>
          </a:p>
          <a:p>
            <a:pPr lvl="1">
              <a:lnSpc>
                <a:spcPct val="80000"/>
              </a:lnSpc>
            </a:pPr>
            <a:r>
              <a:rPr lang="en-US" altLang="en-US" sz="2100"/>
              <a:t>Rube’s Conversion</a:t>
            </a:r>
          </a:p>
          <a:p>
            <a:pPr lvl="1">
              <a:lnSpc>
                <a:spcPct val="80000"/>
              </a:lnSpc>
            </a:pPr>
            <a:r>
              <a:rPr lang="en-US" altLang="en-US" sz="2100"/>
              <a:t>Towacany Jim – “White-man-not-afraid-of-thunder”</a:t>
            </a:r>
          </a:p>
          <a:p>
            <a:pPr lvl="1">
              <a:lnSpc>
                <a:spcPct val="80000"/>
              </a:lnSpc>
            </a:pPr>
            <a:r>
              <a:rPr lang="en-US" altLang="en-US" sz="2100"/>
              <a:t>Indian Camp Meetings</a:t>
            </a:r>
          </a:p>
          <a:p>
            <a:pPr>
              <a:lnSpc>
                <a:spcPct val="80000"/>
              </a:lnSpc>
            </a:pPr>
            <a:r>
              <a:rPr lang="en-US" altLang="en-US" sz="2500"/>
              <a:t>Died in August 23, 1930</a:t>
            </a:r>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0" y="609600"/>
            <a:ext cx="421005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441700"/>
            <a:ext cx="443865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15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42875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2000"/>
                                        <p:tgtEl>
                                          <p:spTgt spid="215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fade">
                                      <p:cBhvr>
                                        <p:cTn id="12" dur="2000"/>
                                        <p:tgtEl>
                                          <p:spTgt spid="21510"/>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21511"/>
                                        </p:tgtEl>
                                        <p:attrNameLst>
                                          <p:attrName>style.visibility</p:attrName>
                                        </p:attrNameLst>
                                      </p:cBhvr>
                                      <p:to>
                                        <p:strVal val="visible"/>
                                      </p:to>
                                    </p:set>
                                    <p:animEffect transition="in" filter="fade">
                                      <p:cBhvr>
                                        <p:cTn id="16" dur="2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ltLang="en-US"/>
              <a:t>http://www.FriendsOfTheRestoration.com             http://www.TheRestorationMovement.com</a:t>
            </a:r>
          </a:p>
        </p:txBody>
      </p:sp>
      <p:sp>
        <p:nvSpPr>
          <p:cNvPr id="8194" name="Rectangle 2"/>
          <p:cNvSpPr>
            <a:spLocks noGrp="1" noChangeArrowheads="1"/>
          </p:cNvSpPr>
          <p:nvPr>
            <p:ph type="title"/>
          </p:nvPr>
        </p:nvSpPr>
        <p:spPr>
          <a:xfrm>
            <a:off x="457200" y="152400"/>
            <a:ext cx="8229600" cy="1143000"/>
          </a:xfrm>
        </p:spPr>
        <p:txBody>
          <a:bodyPr/>
          <a:lstStyle/>
          <a:p>
            <a:r>
              <a:rPr lang="en-US" altLang="en-US"/>
              <a:t>James Jenkins Trott</a:t>
            </a:r>
          </a:p>
        </p:txBody>
      </p:sp>
      <p:sp>
        <p:nvSpPr>
          <p:cNvPr id="8195" name="Rectangle 3"/>
          <p:cNvSpPr>
            <a:spLocks noGrp="1" noChangeArrowheads="1"/>
          </p:cNvSpPr>
          <p:nvPr>
            <p:ph type="body" sz="half" idx="1"/>
          </p:nvPr>
        </p:nvSpPr>
        <p:spPr>
          <a:xfrm>
            <a:off x="152400" y="1219200"/>
            <a:ext cx="4876800" cy="5181600"/>
          </a:xfrm>
        </p:spPr>
        <p:txBody>
          <a:bodyPr/>
          <a:lstStyle/>
          <a:p>
            <a:pPr>
              <a:lnSpc>
                <a:spcPct val="90000"/>
              </a:lnSpc>
            </a:pPr>
            <a:r>
              <a:rPr lang="en-US" altLang="en-US" sz="2400"/>
              <a:t>Born on November 4, 1800 In Western North Carolina</a:t>
            </a:r>
          </a:p>
          <a:p>
            <a:pPr>
              <a:lnSpc>
                <a:spcPct val="90000"/>
              </a:lnSpc>
            </a:pPr>
            <a:r>
              <a:rPr lang="en-US" altLang="en-US" sz="2400"/>
              <a:t>Sprinkled as a baby, his parents raised him in the Methodist faith.</a:t>
            </a:r>
          </a:p>
          <a:p>
            <a:pPr>
              <a:lnSpc>
                <a:spcPct val="90000"/>
              </a:lnSpc>
            </a:pPr>
            <a:r>
              <a:rPr lang="en-US" altLang="en-US" sz="2400"/>
              <a:t>Moved to middle Tennessee in 1815 with his family at which time he got religion.</a:t>
            </a:r>
          </a:p>
          <a:p>
            <a:pPr>
              <a:lnSpc>
                <a:spcPct val="90000"/>
              </a:lnSpc>
            </a:pPr>
            <a:r>
              <a:rPr lang="en-US" altLang="en-US" sz="2400"/>
              <a:t>In 1823 he entered Methodist ministry</a:t>
            </a:r>
          </a:p>
          <a:p>
            <a:pPr>
              <a:lnSpc>
                <a:spcPct val="90000"/>
              </a:lnSpc>
            </a:pPr>
            <a:r>
              <a:rPr lang="en-US" altLang="en-US" sz="2400"/>
              <a:t>In 1825 the Tennessee Methodist Conference authorized Trott to preach among the Cherokee Nation of North Georgia.</a:t>
            </a:r>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4038600"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en-US"/>
              <a:t>http://www.FriendsOfTheRestoration.com             http://www.TheRestorationMovement.com</a:t>
            </a:r>
          </a:p>
        </p:txBody>
      </p:sp>
      <p:grpSp>
        <p:nvGrpSpPr>
          <p:cNvPr id="3078" name="Group 6"/>
          <p:cNvGrpSpPr>
            <a:grpSpLocks/>
          </p:cNvGrpSpPr>
          <p:nvPr/>
        </p:nvGrpSpPr>
        <p:grpSpPr bwMode="auto">
          <a:xfrm>
            <a:off x="3505200" y="1981200"/>
            <a:ext cx="5486400" cy="4268788"/>
            <a:chOff x="2208" y="1200"/>
            <a:chExt cx="3456" cy="2741"/>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 y="1200"/>
              <a:ext cx="3456" cy="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7" name="Text Box 5"/>
            <p:cNvSpPr txBox="1">
              <a:spLocks noChangeArrowheads="1"/>
            </p:cNvSpPr>
            <p:nvPr/>
          </p:nvSpPr>
          <p:spPr bwMode="auto">
            <a:xfrm>
              <a:off x="2928" y="3705"/>
              <a:ext cx="2448"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Cherokee Nation in Georgia, 1830</a:t>
              </a:r>
              <a:r>
                <a:rPr lang="en-US" altLang="en-US"/>
                <a:t> </a:t>
              </a:r>
            </a:p>
          </p:txBody>
        </p:sp>
      </p:grpSp>
      <p:sp>
        <p:nvSpPr>
          <p:cNvPr id="3074" name="Rectangle 2"/>
          <p:cNvSpPr>
            <a:spLocks noGrp="1" noChangeArrowheads="1"/>
          </p:cNvSpPr>
          <p:nvPr>
            <p:ph type="title"/>
          </p:nvPr>
        </p:nvSpPr>
        <p:spPr>
          <a:xfrm>
            <a:off x="762000" y="0"/>
            <a:ext cx="7696200" cy="1036638"/>
          </a:xfrm>
        </p:spPr>
        <p:txBody>
          <a:bodyPr/>
          <a:lstStyle/>
          <a:p>
            <a:r>
              <a:rPr lang="en-US" altLang="en-US"/>
              <a:t>James Jenkins Trott</a:t>
            </a:r>
          </a:p>
        </p:txBody>
      </p:sp>
      <p:sp>
        <p:nvSpPr>
          <p:cNvPr id="3075" name="Rectangle 3"/>
          <p:cNvSpPr>
            <a:spLocks noGrp="1" noChangeArrowheads="1"/>
          </p:cNvSpPr>
          <p:nvPr>
            <p:ph type="body" idx="1"/>
          </p:nvPr>
        </p:nvSpPr>
        <p:spPr>
          <a:xfrm>
            <a:off x="0" y="762000"/>
            <a:ext cx="3810000" cy="5943600"/>
          </a:xfrm>
        </p:spPr>
        <p:txBody>
          <a:bodyPr/>
          <a:lstStyle/>
          <a:p>
            <a:pPr>
              <a:lnSpc>
                <a:spcPct val="80000"/>
              </a:lnSpc>
            </a:pPr>
            <a:r>
              <a:rPr lang="en-US" altLang="en-US" sz="2800"/>
              <a:t>A Methodist mission was started in 1827. </a:t>
            </a:r>
          </a:p>
          <a:p>
            <a:pPr>
              <a:lnSpc>
                <a:spcPct val="80000"/>
              </a:lnSpc>
            </a:pPr>
            <a:r>
              <a:rPr lang="en-US" altLang="en-US" sz="2800"/>
              <a:t>By 1831 there were six schools, 120 pupils and </a:t>
            </a:r>
            <a:br>
              <a:rPr lang="en-US" altLang="en-US" sz="2800"/>
            </a:br>
            <a:r>
              <a:rPr lang="en-US" altLang="en-US" sz="2800"/>
              <a:t>930 who pronounced faith among the Cherokee.</a:t>
            </a:r>
          </a:p>
          <a:p>
            <a:pPr>
              <a:lnSpc>
                <a:spcPct val="80000"/>
              </a:lnSpc>
            </a:pPr>
            <a:r>
              <a:rPr lang="en-US" altLang="en-US" sz="2800"/>
              <a:t>February 1828, Trott married Sally Adair, a Cherokee woman.</a:t>
            </a:r>
          </a:p>
          <a:p>
            <a:pPr lvl="1">
              <a:lnSpc>
                <a:spcPct val="80000"/>
              </a:lnSpc>
            </a:pPr>
            <a:r>
              <a:rPr lang="en-US" altLang="en-US" sz="2400"/>
              <a:t>They were married three years and had two children, Benjamin and Mary</a:t>
            </a:r>
          </a:p>
        </p:txBody>
      </p:sp>
      <p:sp>
        <p:nvSpPr>
          <p:cNvPr id="3079" name="Oval 7"/>
          <p:cNvSpPr>
            <a:spLocks noChangeArrowheads="1"/>
          </p:cNvSpPr>
          <p:nvPr/>
        </p:nvSpPr>
        <p:spPr bwMode="auto">
          <a:xfrm>
            <a:off x="5181600" y="2971800"/>
            <a:ext cx="228600" cy="2286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ltLang="en-US"/>
              <a:t>http://www.FriendsOfTheRestoration.com             http://www.TheRestorationMovement.com</a:t>
            </a:r>
          </a:p>
        </p:txBody>
      </p:sp>
      <p:grpSp>
        <p:nvGrpSpPr>
          <p:cNvPr id="9218" name="Group 2"/>
          <p:cNvGrpSpPr>
            <a:grpSpLocks/>
          </p:cNvGrpSpPr>
          <p:nvPr/>
        </p:nvGrpSpPr>
        <p:grpSpPr bwMode="auto">
          <a:xfrm>
            <a:off x="3657600" y="1143000"/>
            <a:ext cx="5486400" cy="4268788"/>
            <a:chOff x="2208" y="1200"/>
            <a:chExt cx="3456" cy="2741"/>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 y="1200"/>
              <a:ext cx="3456" cy="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0" name="Text Box 4"/>
            <p:cNvSpPr txBox="1">
              <a:spLocks noChangeArrowheads="1"/>
            </p:cNvSpPr>
            <p:nvPr/>
          </p:nvSpPr>
          <p:spPr bwMode="auto">
            <a:xfrm>
              <a:off x="2928" y="3705"/>
              <a:ext cx="2448" cy="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t>Cherokee Nation in Georgia, 1830</a:t>
              </a:r>
              <a:r>
                <a:rPr lang="en-US" altLang="en-US"/>
                <a:t> </a:t>
              </a:r>
            </a:p>
          </p:txBody>
        </p:sp>
      </p:grpSp>
      <p:sp>
        <p:nvSpPr>
          <p:cNvPr id="9221" name="Rectangle 5"/>
          <p:cNvSpPr>
            <a:spLocks noGrp="1" noChangeArrowheads="1"/>
          </p:cNvSpPr>
          <p:nvPr>
            <p:ph type="title"/>
          </p:nvPr>
        </p:nvSpPr>
        <p:spPr>
          <a:xfrm>
            <a:off x="381000" y="76200"/>
            <a:ext cx="8229600" cy="1036638"/>
          </a:xfrm>
        </p:spPr>
        <p:txBody>
          <a:bodyPr/>
          <a:lstStyle/>
          <a:p>
            <a:r>
              <a:rPr lang="en-US" altLang="en-US"/>
              <a:t>James Jenkins Trott</a:t>
            </a:r>
          </a:p>
        </p:txBody>
      </p:sp>
      <p:sp>
        <p:nvSpPr>
          <p:cNvPr id="9222" name="Rectangle 6"/>
          <p:cNvSpPr>
            <a:spLocks noGrp="1" noChangeArrowheads="1"/>
          </p:cNvSpPr>
          <p:nvPr>
            <p:ph type="body" idx="1"/>
          </p:nvPr>
        </p:nvSpPr>
        <p:spPr>
          <a:xfrm>
            <a:off x="-76200" y="1295400"/>
            <a:ext cx="3962400" cy="3581400"/>
          </a:xfrm>
        </p:spPr>
        <p:txBody>
          <a:bodyPr/>
          <a:lstStyle/>
          <a:p>
            <a:pPr>
              <a:lnSpc>
                <a:spcPct val="80000"/>
              </a:lnSpc>
            </a:pPr>
            <a:r>
              <a:rPr lang="en-US" altLang="en-US" sz="2400"/>
              <a:t>1828 – Gold Discovered In Dahlonega, Georgia</a:t>
            </a:r>
          </a:p>
          <a:p>
            <a:pPr>
              <a:lnSpc>
                <a:spcPct val="80000"/>
              </a:lnSpc>
            </a:pPr>
            <a:r>
              <a:rPr lang="en-US" altLang="en-US" sz="2400"/>
              <a:t>1830 – Congress Passed The Indian Removal Act</a:t>
            </a:r>
          </a:p>
          <a:p>
            <a:pPr>
              <a:lnSpc>
                <a:spcPct val="80000"/>
              </a:lnSpc>
            </a:pPr>
            <a:r>
              <a:rPr lang="en-US" altLang="en-US" sz="2400"/>
              <a:t>Georgia Sought Written Oaths Of Allegiance To The State By All Missionaries</a:t>
            </a:r>
          </a:p>
          <a:p>
            <a:pPr>
              <a:lnSpc>
                <a:spcPct val="80000"/>
              </a:lnSpc>
            </a:pPr>
            <a:r>
              <a:rPr lang="en-US" altLang="en-US" sz="2400"/>
              <a:t>Trott Refused To Sign – Arrested 12 March, 1831.</a:t>
            </a:r>
          </a:p>
          <a:p>
            <a:pPr>
              <a:lnSpc>
                <a:spcPct val="80000"/>
              </a:lnSpc>
            </a:pPr>
            <a:endParaRPr lang="en-US" altLang="en-US" sz="2400"/>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1400"/>
            <a:ext cx="4059238" cy="30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224" name="Rectangle 8"/>
          <p:cNvSpPr>
            <a:spLocks noChangeArrowheads="1"/>
          </p:cNvSpPr>
          <p:nvPr/>
        </p:nvSpPr>
        <p:spPr bwMode="auto">
          <a:xfrm>
            <a:off x="-76200" y="4876800"/>
            <a:ext cx="396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nSpc>
                <a:spcPct val="80000"/>
              </a:lnSpc>
            </a:pPr>
            <a:r>
              <a:rPr lang="en-US" altLang="en-US" sz="2400"/>
              <a:t>Made To Walk In Chains 22 Miles to Fort Gilmer To Be Imprisoned</a:t>
            </a:r>
          </a:p>
          <a:p>
            <a:pPr>
              <a:lnSpc>
                <a:spcPct val="80000"/>
              </a:lnSpc>
            </a:pPr>
            <a:r>
              <a:rPr lang="en-US" altLang="en-US" sz="2400"/>
              <a:t>Then 110 miles for trial at Lawrenceville, GA</a:t>
            </a:r>
          </a:p>
          <a:p>
            <a:pPr>
              <a:lnSpc>
                <a:spcPct val="80000"/>
              </a:lnSpc>
            </a:pPr>
            <a:endParaRPr lang="en-US" altLang="en-US" sz="2400"/>
          </a:p>
        </p:txBody>
      </p:sp>
      <p:sp>
        <p:nvSpPr>
          <p:cNvPr id="9225" name="Oval 9"/>
          <p:cNvSpPr>
            <a:spLocks noChangeArrowheads="1"/>
          </p:cNvSpPr>
          <p:nvPr/>
        </p:nvSpPr>
        <p:spPr bwMode="auto">
          <a:xfrm>
            <a:off x="5321300" y="2133600"/>
            <a:ext cx="228600" cy="1905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5122" name="Rectangle 2"/>
          <p:cNvSpPr>
            <a:spLocks noGrp="1" noChangeArrowheads="1"/>
          </p:cNvSpPr>
          <p:nvPr>
            <p:ph type="title"/>
          </p:nvPr>
        </p:nvSpPr>
        <p:spPr>
          <a:xfrm>
            <a:off x="457200" y="76200"/>
            <a:ext cx="8229600" cy="808038"/>
          </a:xfrm>
        </p:spPr>
        <p:txBody>
          <a:bodyPr/>
          <a:lstStyle/>
          <a:p>
            <a:r>
              <a:rPr lang="en-US" altLang="en-US"/>
              <a:t>James Jenkins Trott</a:t>
            </a:r>
          </a:p>
        </p:txBody>
      </p:sp>
      <p:sp>
        <p:nvSpPr>
          <p:cNvPr id="5123" name="Rectangle 3"/>
          <p:cNvSpPr>
            <a:spLocks noGrp="1" noChangeArrowheads="1"/>
          </p:cNvSpPr>
          <p:nvPr>
            <p:ph type="body" idx="1"/>
          </p:nvPr>
        </p:nvSpPr>
        <p:spPr>
          <a:xfrm>
            <a:off x="228600" y="838200"/>
            <a:ext cx="8686800" cy="5715000"/>
          </a:xfrm>
        </p:spPr>
        <p:txBody>
          <a:bodyPr/>
          <a:lstStyle/>
          <a:p>
            <a:pPr>
              <a:lnSpc>
                <a:spcPct val="90000"/>
              </a:lnSpc>
            </a:pPr>
            <a:r>
              <a:rPr lang="en-US" altLang="en-US" sz="2400"/>
              <a:t>Under a four year sentence, he was put in prison in Milledgeville, GA</a:t>
            </a:r>
          </a:p>
          <a:p>
            <a:pPr>
              <a:lnSpc>
                <a:spcPct val="90000"/>
              </a:lnSpc>
            </a:pPr>
            <a:r>
              <a:rPr lang="en-US" altLang="en-US" sz="2400"/>
              <a:t>While in prison he came under the influence of the writings of Alexander Campbell</a:t>
            </a:r>
          </a:p>
          <a:p>
            <a:pPr>
              <a:lnSpc>
                <a:spcPct val="90000"/>
              </a:lnSpc>
            </a:pPr>
            <a:r>
              <a:rPr lang="en-US" altLang="en-US" sz="2400"/>
              <a:t>Very soon was acquitted upon the condition he would leave the state.</a:t>
            </a:r>
          </a:p>
          <a:p>
            <a:pPr>
              <a:lnSpc>
                <a:spcPct val="90000"/>
              </a:lnSpc>
            </a:pPr>
            <a:r>
              <a:rPr lang="en-US" altLang="en-US" sz="2400"/>
              <a:t>April 10, 1832 he officially left the Methodist Church</a:t>
            </a:r>
          </a:p>
          <a:p>
            <a:pPr>
              <a:lnSpc>
                <a:spcPct val="90000"/>
              </a:lnSpc>
            </a:pPr>
            <a:r>
              <a:rPr lang="en-US" altLang="en-US" sz="2400"/>
              <a:t>He settled in Rutherford County, Tennessee</a:t>
            </a:r>
          </a:p>
          <a:p>
            <a:pPr>
              <a:lnSpc>
                <a:spcPct val="90000"/>
              </a:lnSpc>
            </a:pPr>
            <a:r>
              <a:rPr lang="en-US" altLang="en-US" sz="2400"/>
              <a:t>He contacted the Baptist minister, Peyton Smith requesting baptism. Smith said, "Go before the Church, and relate your Christian experience." The clear headed Trott said, "Nay, I have not been in the Kingdom of the Savior, and have no experience therein; but I believe now, and have long believed, with all my heart in the Lord, and I desire to put him on in baptism." Baptized in Overall Creek, near Murfreesboro</a:t>
            </a: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0242" name="Rectangle 2"/>
          <p:cNvSpPr>
            <a:spLocks noGrp="1" noChangeArrowheads="1"/>
          </p:cNvSpPr>
          <p:nvPr>
            <p:ph type="title"/>
          </p:nvPr>
        </p:nvSpPr>
        <p:spPr>
          <a:xfrm>
            <a:off x="457200" y="76200"/>
            <a:ext cx="8229600" cy="808038"/>
          </a:xfrm>
        </p:spPr>
        <p:txBody>
          <a:bodyPr/>
          <a:lstStyle/>
          <a:p>
            <a:r>
              <a:rPr lang="en-US" altLang="en-US"/>
              <a:t>James Jenkins Trott</a:t>
            </a:r>
          </a:p>
        </p:txBody>
      </p:sp>
      <p:sp>
        <p:nvSpPr>
          <p:cNvPr id="10243" name="Rectangle 3"/>
          <p:cNvSpPr>
            <a:spLocks noGrp="1" noChangeArrowheads="1"/>
          </p:cNvSpPr>
          <p:nvPr>
            <p:ph type="body" idx="1"/>
          </p:nvPr>
        </p:nvSpPr>
        <p:spPr>
          <a:xfrm>
            <a:off x="0" y="838200"/>
            <a:ext cx="4572000" cy="1447800"/>
          </a:xfrm>
        </p:spPr>
        <p:txBody>
          <a:bodyPr/>
          <a:lstStyle/>
          <a:p>
            <a:pPr>
              <a:lnSpc>
                <a:spcPct val="90000"/>
              </a:lnSpc>
            </a:pPr>
            <a:r>
              <a:rPr lang="en-US" altLang="en-US" sz="2000"/>
              <a:t>Came under the influence of Tolbert Fanning and attended Franklin College for a period, attending the church there.</a:t>
            </a:r>
          </a:p>
        </p:txBody>
      </p:sp>
      <p:sp>
        <p:nvSpPr>
          <p:cNvPr id="10244" name="Rectangle 4"/>
          <p:cNvSpPr>
            <a:spLocks noChangeArrowheads="1"/>
          </p:cNvSpPr>
          <p:nvPr/>
        </p:nvSpPr>
        <p:spPr bwMode="auto">
          <a:xfrm>
            <a:off x="0" y="19812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a:lnSpc>
                <a:spcPct val="90000"/>
              </a:lnSpc>
            </a:pPr>
            <a:r>
              <a:rPr lang="en-US" altLang="en-US" sz="2000"/>
              <a:t>Began making trips back into the Cherokee nations in Georgia, Louisiana, and finally to Oklahoma</a:t>
            </a:r>
          </a:p>
          <a:p>
            <a:pPr>
              <a:lnSpc>
                <a:spcPct val="90000"/>
              </a:lnSpc>
            </a:pPr>
            <a:r>
              <a:rPr lang="en-US" altLang="en-US" sz="2000"/>
              <a:t>1837-1859 Co-labored with T. Fanning. Fanning said after his death, “We attended many missionary meetings, co-operating and consultation meetings together, and it affords me the highest satisfaction to state, that in my whole forty years work I have not found a more self-sacrificing, independent, earnest, humble and faithful teacher of the Christian religion than was our departed Brother J. J. Trott.”</a:t>
            </a:r>
            <a:endParaRPr lang="en-US" altLang="en-US" sz="1800"/>
          </a:p>
        </p:txBody>
      </p:sp>
      <p:grpSp>
        <p:nvGrpSpPr>
          <p:cNvPr id="10247" name="Group 7"/>
          <p:cNvGrpSpPr>
            <a:grpSpLocks/>
          </p:cNvGrpSpPr>
          <p:nvPr/>
        </p:nvGrpSpPr>
        <p:grpSpPr bwMode="auto">
          <a:xfrm>
            <a:off x="4724400" y="990600"/>
            <a:ext cx="4267200" cy="4991100"/>
            <a:chOff x="2976" y="624"/>
            <a:chExt cx="2688" cy="3144"/>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 y="624"/>
              <a:ext cx="2688" cy="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2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112"/>
              <a:ext cx="1200" cy="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6146" name="Rectangle 2"/>
          <p:cNvSpPr>
            <a:spLocks noGrp="1" noChangeArrowheads="1"/>
          </p:cNvSpPr>
          <p:nvPr>
            <p:ph type="title"/>
          </p:nvPr>
        </p:nvSpPr>
        <p:spPr/>
        <p:txBody>
          <a:bodyPr/>
          <a:lstStyle/>
          <a:p>
            <a:r>
              <a:rPr lang="en-US" altLang="en-US"/>
              <a:t>James Jenkins Trott</a:t>
            </a:r>
          </a:p>
        </p:txBody>
      </p:sp>
      <p:sp>
        <p:nvSpPr>
          <p:cNvPr id="6147" name="Rectangle 3"/>
          <p:cNvSpPr>
            <a:spLocks noGrp="1" noChangeArrowheads="1"/>
          </p:cNvSpPr>
          <p:nvPr>
            <p:ph type="body" idx="1"/>
          </p:nvPr>
        </p:nvSpPr>
        <p:spPr>
          <a:xfrm>
            <a:off x="457200" y="1600200"/>
            <a:ext cx="8229600" cy="4572000"/>
          </a:xfrm>
        </p:spPr>
        <p:txBody>
          <a:bodyPr/>
          <a:lstStyle/>
          <a:p>
            <a:r>
              <a:rPr lang="en-US" altLang="en-US" sz="2800"/>
              <a:t>Before 1859, he was as well known in central Tennessee as Tolbert Fanning, because of his meeting work, camp meetings, etc.</a:t>
            </a:r>
          </a:p>
          <a:p>
            <a:r>
              <a:rPr lang="en-US" altLang="en-US" sz="2800"/>
              <a:t>Trott embarked on a preaching tour of some three thousand miles from November 1855 through February 1856. He traveled to Missouri, Arkansas and the Western Indian Territory by steamboat, railroad, stage, horseback and foot. </a:t>
            </a:r>
          </a:p>
          <a:p>
            <a:r>
              <a:rPr lang="en-US" altLang="en-US" sz="2800"/>
              <a:t>In 1859 Trott and family moved to Oklahoma to live and work among the Indian Nations. </a:t>
            </a: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2290" name="Rectangle 2"/>
          <p:cNvSpPr>
            <a:spLocks noGrp="1" noChangeArrowheads="1"/>
          </p:cNvSpPr>
          <p:nvPr>
            <p:ph type="title"/>
          </p:nvPr>
        </p:nvSpPr>
        <p:spPr>
          <a:xfrm>
            <a:off x="457200" y="152400"/>
            <a:ext cx="8229600" cy="960438"/>
          </a:xfrm>
        </p:spPr>
        <p:txBody>
          <a:bodyPr/>
          <a:lstStyle/>
          <a:p>
            <a:r>
              <a:rPr lang="en-US" altLang="en-US"/>
              <a:t>James Jenkins Trott</a:t>
            </a:r>
          </a:p>
        </p:txBody>
      </p:sp>
      <p:sp>
        <p:nvSpPr>
          <p:cNvPr id="12291" name="Rectangle 3"/>
          <p:cNvSpPr>
            <a:spLocks noGrp="1" noChangeArrowheads="1"/>
          </p:cNvSpPr>
          <p:nvPr>
            <p:ph type="body" idx="1"/>
          </p:nvPr>
        </p:nvSpPr>
        <p:spPr>
          <a:xfrm>
            <a:off x="152400" y="1295400"/>
            <a:ext cx="4038600" cy="5181600"/>
          </a:xfrm>
        </p:spPr>
        <p:txBody>
          <a:bodyPr/>
          <a:lstStyle/>
          <a:p>
            <a:pPr>
              <a:lnSpc>
                <a:spcPct val="80000"/>
              </a:lnSpc>
            </a:pPr>
            <a:r>
              <a:rPr lang="en-US" altLang="en-US" sz="2100"/>
              <a:t>In a report to the Millennial Harbinger in 1860 that there was a congregation of 75 members in the Cherokee Nation in West Arkansas</a:t>
            </a:r>
          </a:p>
          <a:p>
            <a:pPr>
              <a:lnSpc>
                <a:spcPct val="80000"/>
              </a:lnSpc>
            </a:pPr>
            <a:r>
              <a:rPr lang="en-US" altLang="en-US" sz="2100"/>
              <a:t>Eight more years he works among the Cherokee people evangelizing.</a:t>
            </a:r>
          </a:p>
          <a:p>
            <a:pPr>
              <a:lnSpc>
                <a:spcPct val="80000"/>
              </a:lnSpc>
            </a:pPr>
            <a:r>
              <a:rPr lang="en-US" altLang="en-US" sz="2100"/>
              <a:t>On a visiting trip back to Tennessee he fell sick and died of pneumonia, among brethren, December 10, 1868. He was buried in the cemetery where his friend and preacher F.M. Carmack had been buried seven years earlier, located about six miles from Gallatin, Tennessee</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219200"/>
            <a:ext cx="487680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495800" cy="29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a:t>http://www.FriendsOfTheRestoration.com             http://www.TheRestorationMovement.com</a:t>
            </a:r>
          </a:p>
        </p:txBody>
      </p:sp>
      <p:sp>
        <p:nvSpPr>
          <p:cNvPr id="13314" name="Rectangle 2"/>
          <p:cNvSpPr>
            <a:spLocks noGrp="1" noChangeArrowheads="1"/>
          </p:cNvSpPr>
          <p:nvPr>
            <p:ph type="title"/>
          </p:nvPr>
        </p:nvSpPr>
        <p:spPr>
          <a:xfrm>
            <a:off x="457200" y="152400"/>
            <a:ext cx="8229600" cy="960438"/>
          </a:xfrm>
        </p:spPr>
        <p:txBody>
          <a:bodyPr/>
          <a:lstStyle/>
          <a:p>
            <a:r>
              <a:rPr lang="en-US" altLang="en-US"/>
              <a:t>Murrell Askew</a:t>
            </a:r>
          </a:p>
        </p:txBody>
      </p:sp>
      <p:sp>
        <p:nvSpPr>
          <p:cNvPr id="13315" name="Rectangle 3"/>
          <p:cNvSpPr>
            <a:spLocks noGrp="1" noChangeArrowheads="1"/>
          </p:cNvSpPr>
          <p:nvPr>
            <p:ph type="body" idx="1"/>
          </p:nvPr>
        </p:nvSpPr>
        <p:spPr>
          <a:xfrm>
            <a:off x="152400" y="1295400"/>
            <a:ext cx="4038600" cy="5181600"/>
          </a:xfrm>
        </p:spPr>
        <p:txBody>
          <a:bodyPr/>
          <a:lstStyle/>
          <a:p>
            <a:pPr>
              <a:lnSpc>
                <a:spcPct val="80000"/>
              </a:lnSpc>
            </a:pPr>
            <a:r>
              <a:rPr lang="en-US" altLang="en-US" sz="2100"/>
              <a:t>Born in Williamson County, Tennessee March 4, 1811</a:t>
            </a:r>
          </a:p>
          <a:p>
            <a:pPr>
              <a:lnSpc>
                <a:spcPct val="80000"/>
              </a:lnSpc>
            </a:pPr>
            <a:r>
              <a:rPr lang="en-US" altLang="en-US" sz="2100"/>
              <a:t>1816 removed to Lauderdale County, Alabama</a:t>
            </a:r>
          </a:p>
          <a:p>
            <a:pPr>
              <a:lnSpc>
                <a:spcPct val="80000"/>
              </a:lnSpc>
            </a:pPr>
            <a:r>
              <a:rPr lang="en-US" altLang="en-US" sz="2100"/>
              <a:t>His father, Aaron, got religion in 1819 – was said to be a “wicked and profane man.”</a:t>
            </a:r>
          </a:p>
          <a:p>
            <a:pPr>
              <a:lnSpc>
                <a:spcPct val="80000"/>
              </a:lnSpc>
            </a:pPr>
            <a:r>
              <a:rPr lang="en-US" altLang="en-US" sz="2100"/>
              <a:t>Yet he became a Baptist minister.</a:t>
            </a:r>
          </a:p>
          <a:p>
            <a:pPr>
              <a:lnSpc>
                <a:spcPct val="80000"/>
              </a:lnSpc>
            </a:pPr>
            <a:r>
              <a:rPr lang="en-US" altLang="en-US" sz="2100"/>
              <a:t>Growing up in the Baptist faith, he came across the writings of Tolbert Fanning in the </a:t>
            </a:r>
            <a:r>
              <a:rPr lang="en-US" altLang="en-US" sz="2100" i="1"/>
              <a:t>Christian Review</a:t>
            </a:r>
          </a:p>
          <a:p>
            <a:pPr>
              <a:lnSpc>
                <a:spcPct val="80000"/>
              </a:lnSpc>
            </a:pPr>
            <a:r>
              <a:rPr lang="en-US" altLang="en-US" sz="2100"/>
              <a:t>Between 1850 and 1854 Murrell began preaching among the Baptists around Lexington, Alabama</a:t>
            </a: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914400"/>
            <a:ext cx="356235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4510</TotalTime>
  <Words>1479</Words>
  <Application>Microsoft Macintosh PowerPoint</Application>
  <PresentationFormat>On-screen Show (4:3)</PresentationFormat>
  <Paragraphs>119</Paragraphs>
  <Slides>17</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Discovering Godly People Of The Past</vt:lpstr>
      <vt:lpstr>James Jenkins Trott</vt:lpstr>
      <vt:lpstr>James Jenkins Trott</vt:lpstr>
      <vt:lpstr>James Jenkins Trott</vt:lpstr>
      <vt:lpstr>James Jenkins Trott</vt:lpstr>
      <vt:lpstr>James Jenkins Trott</vt:lpstr>
      <vt:lpstr>James Jenkins Trott</vt:lpstr>
      <vt:lpstr>James Jenkins Trott</vt:lpstr>
      <vt:lpstr>Murrell Askew</vt:lpstr>
      <vt:lpstr>Murrell Askew</vt:lpstr>
      <vt:lpstr>Murrell Askew</vt:lpstr>
      <vt:lpstr>Murrell Askew</vt:lpstr>
      <vt:lpstr>Murrell Askew</vt:lpstr>
      <vt:lpstr>Robert Wallace Officer</vt:lpstr>
      <vt:lpstr>Robert Wallace Officer</vt:lpstr>
      <vt:lpstr>Robert Wallace Officer</vt:lpstr>
      <vt:lpstr>Robert Wallace Officer</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Harp</dc:creator>
  <cp:lastModifiedBy>Scott Harp</cp:lastModifiedBy>
  <cp:revision>21</cp:revision>
  <dcterms:created xsi:type="dcterms:W3CDTF">2007-01-28T12:19:54Z</dcterms:created>
  <dcterms:modified xsi:type="dcterms:W3CDTF">2018-01-15T14:15:50Z</dcterms:modified>
</cp:coreProperties>
</file>