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61" r:id="rId1"/>
  </p:sldMasterIdLst>
  <p:sldIdLst>
    <p:sldId id="256" r:id="rId2"/>
    <p:sldId id="260" r:id="rId3"/>
    <p:sldId id="262" r:id="rId4"/>
    <p:sldId id="257" r:id="rId5"/>
    <p:sldId id="258" r:id="rId6"/>
    <p:sldId id="259" r:id="rId7"/>
    <p:sldId id="261" r:id="rId8"/>
    <p:sldId id="265" r:id="rId9"/>
    <p:sldId id="276" r:id="rId10"/>
    <p:sldId id="277" r:id="rId11"/>
    <p:sldId id="279" r:id="rId12"/>
    <p:sldId id="266" r:id="rId13"/>
    <p:sldId id="267" r:id="rId14"/>
    <p:sldId id="268" r:id="rId15"/>
    <p:sldId id="280" r:id="rId16"/>
    <p:sldId id="270" r:id="rId17"/>
    <p:sldId id="271" r:id="rId18"/>
    <p:sldId id="281" r:id="rId19"/>
    <p:sldId id="269" r:id="rId20"/>
    <p:sldId id="282" r:id="rId21"/>
    <p:sldId id="273" r:id="rId22"/>
    <p:sldId id="284" r:id="rId23"/>
    <p:sldId id="283" r:id="rId24"/>
    <p:sldId id="274" r:id="rId25"/>
    <p:sldId id="275" r:id="rId2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mn-ea"/>
        <a:cs typeface="+mn-cs"/>
      </a:defRPr>
    </a:lvl1pPr>
    <a:lvl2pPr marL="457200" algn="l" rtl="0" eaLnBrk="0" fontAlgn="base" hangingPunct="0">
      <a:spcBef>
        <a:spcPct val="0"/>
      </a:spcBef>
      <a:spcAft>
        <a:spcPct val="0"/>
      </a:spcAft>
      <a:defRPr kern="1200">
        <a:solidFill>
          <a:schemeClr val="tx1"/>
        </a:solidFill>
        <a:latin typeface="Tahoma" charset="0"/>
        <a:ea typeface="+mn-ea"/>
        <a:cs typeface="+mn-cs"/>
      </a:defRPr>
    </a:lvl2pPr>
    <a:lvl3pPr marL="914400" algn="l" rtl="0" eaLnBrk="0" fontAlgn="base" hangingPunct="0">
      <a:spcBef>
        <a:spcPct val="0"/>
      </a:spcBef>
      <a:spcAft>
        <a:spcPct val="0"/>
      </a:spcAft>
      <a:defRPr kern="1200">
        <a:solidFill>
          <a:schemeClr val="tx1"/>
        </a:solidFill>
        <a:latin typeface="Tahoma" charset="0"/>
        <a:ea typeface="+mn-ea"/>
        <a:cs typeface="+mn-cs"/>
      </a:defRPr>
    </a:lvl3pPr>
    <a:lvl4pPr marL="1371600" algn="l" rtl="0" eaLnBrk="0" fontAlgn="base" hangingPunct="0">
      <a:spcBef>
        <a:spcPct val="0"/>
      </a:spcBef>
      <a:spcAft>
        <a:spcPct val="0"/>
      </a:spcAft>
      <a:defRPr kern="1200">
        <a:solidFill>
          <a:schemeClr val="tx1"/>
        </a:solidFill>
        <a:latin typeface="Tahoma" charset="0"/>
        <a:ea typeface="+mn-ea"/>
        <a:cs typeface="+mn-cs"/>
      </a:defRPr>
    </a:lvl4pPr>
    <a:lvl5pPr marL="1828800" algn="l" rtl="0" eaLnBrk="0" fontAlgn="base" hangingPunct="0">
      <a:spcBef>
        <a:spcPct val="0"/>
      </a:spcBef>
      <a:spcAft>
        <a:spcPct val="0"/>
      </a:spcAft>
      <a:defRPr kern="1200">
        <a:solidFill>
          <a:schemeClr val="tx1"/>
        </a:solidFill>
        <a:latin typeface="Tahoma" charset="0"/>
        <a:ea typeface="+mn-ea"/>
        <a:cs typeface="+mn-cs"/>
      </a:defRPr>
    </a:lvl5pPr>
    <a:lvl6pPr marL="2286000" algn="l" defTabSz="914400" rtl="0" eaLnBrk="1" latinLnBrk="0" hangingPunct="1">
      <a:defRPr kern="1200">
        <a:solidFill>
          <a:schemeClr val="tx1"/>
        </a:solidFill>
        <a:latin typeface="Tahoma" charset="0"/>
        <a:ea typeface="+mn-ea"/>
        <a:cs typeface="+mn-cs"/>
      </a:defRPr>
    </a:lvl6pPr>
    <a:lvl7pPr marL="2743200" algn="l" defTabSz="914400" rtl="0" eaLnBrk="1" latinLnBrk="0" hangingPunct="1">
      <a:defRPr kern="1200">
        <a:solidFill>
          <a:schemeClr val="tx1"/>
        </a:solidFill>
        <a:latin typeface="Tahoma" charset="0"/>
        <a:ea typeface="+mn-ea"/>
        <a:cs typeface="+mn-cs"/>
      </a:defRPr>
    </a:lvl7pPr>
    <a:lvl8pPr marL="3200400" algn="l" defTabSz="914400" rtl="0" eaLnBrk="1" latinLnBrk="0" hangingPunct="1">
      <a:defRPr kern="1200">
        <a:solidFill>
          <a:schemeClr val="tx1"/>
        </a:solidFill>
        <a:latin typeface="Tahoma" charset="0"/>
        <a:ea typeface="+mn-ea"/>
        <a:cs typeface="+mn-cs"/>
      </a:defRPr>
    </a:lvl8pPr>
    <a:lvl9pPr marL="3657600" algn="l" defTabSz="914400" rtl="0" eaLnBrk="1" latinLnBrk="0" hangingPunct="1">
      <a:defRPr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3"/>
    <p:restoredTop sz="94304"/>
  </p:normalViewPr>
  <p:slideViewPr>
    <p:cSldViewPr>
      <p:cViewPr varScale="1">
        <p:scale>
          <a:sx n="70" d="100"/>
          <a:sy n="70" d="100"/>
        </p:scale>
        <p:origin x="1816"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5298" name="Group 2"/>
          <p:cNvGrpSpPr>
            <a:grpSpLocks/>
          </p:cNvGrpSpPr>
          <p:nvPr/>
        </p:nvGrpSpPr>
        <p:grpSpPr bwMode="auto">
          <a:xfrm>
            <a:off x="0" y="0"/>
            <a:ext cx="9159875" cy="6858000"/>
            <a:chOff x="0" y="0"/>
            <a:chExt cx="5770" cy="4320"/>
          </a:xfrm>
        </p:grpSpPr>
        <p:sp>
          <p:nvSpPr>
            <p:cNvPr id="55299"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00"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01"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02" name="Rectangle 6"/>
            <p:cNvSpPr>
              <a:spLocks noChangeArrowheads="1"/>
            </p:cNvSpPr>
            <p:nvPr userDrawn="1"/>
          </p:nvSpPr>
          <p:spPr bwMode="hidden">
            <a:xfrm>
              <a:off x="2256" y="0"/>
              <a:ext cx="24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03"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04"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05"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06"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07"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08"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09" name="Rectangle 13"/>
            <p:cNvSpPr>
              <a:spLocks noChangeArrowheads="1"/>
            </p:cNvSpPr>
            <p:nvPr userDrawn="1"/>
          </p:nvSpPr>
          <p:spPr bwMode="hidden">
            <a:xfrm>
              <a:off x="1248" y="0"/>
              <a:ext cx="144"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10" name="Rectangle 14"/>
            <p:cNvSpPr>
              <a:spLocks noChangeArrowheads="1"/>
            </p:cNvSpPr>
            <p:nvPr userDrawn="1"/>
          </p:nvSpPr>
          <p:spPr bwMode="hidden">
            <a:xfrm>
              <a:off x="3300" y="0"/>
              <a:ext cx="252"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11"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12"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13"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14"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15"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16"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17"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18"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a:noFill/>
            </a:ln>
            <a:extLst>
              <a:ext uri="{91240B29-F687-4F45-9708-019B960494DF}">
                <a14:hiddenLine xmlns:a14="http://schemas.microsoft.com/office/drawing/2010/main" w="9525">
                  <a:solidFill>
                    <a:srgbClr val="F11E8C"/>
                  </a:solidFill>
                  <a:prstDash val="solid"/>
                  <a:round/>
                  <a:headEnd/>
                  <a:tailEnd/>
                </a14:hiddenLine>
              </a:ext>
            </a:extLst>
          </p:spPr>
          <p:txBody>
            <a:bodyPr/>
            <a:lstStyle/>
            <a:p>
              <a:endParaRPr lang="en-US"/>
            </a:p>
          </p:txBody>
        </p:sp>
        <p:sp>
          <p:nvSpPr>
            <p:cNvPr id="55319" name="Freeform 23"/>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55320" name="Rectangle 24"/>
          <p:cNvSpPr>
            <a:spLocks noGrp="1" noChangeArrowheads="1"/>
          </p:cNvSpPr>
          <p:nvPr>
            <p:ph type="ctrTitle" sz="quarter"/>
          </p:nvPr>
        </p:nvSpPr>
        <p:spPr>
          <a:xfrm>
            <a:off x="685800" y="1600200"/>
            <a:ext cx="7772400" cy="1828800"/>
          </a:xfrm>
        </p:spPr>
        <p:txBody>
          <a:bodyPr/>
          <a:lstStyle>
            <a:lvl1pPr>
              <a:defRPr sz="4800"/>
            </a:lvl1pPr>
          </a:lstStyle>
          <a:p>
            <a:pPr lvl="0"/>
            <a:r>
              <a:rPr lang="en-US" altLang="en-US" noProof="0" smtClean="0"/>
              <a:t>Click to edit Master title style</a:t>
            </a:r>
          </a:p>
        </p:txBody>
      </p:sp>
      <p:sp>
        <p:nvSpPr>
          <p:cNvPr id="55321" name="Rectangle 25"/>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pPr lvl="0"/>
            <a:r>
              <a:rPr lang="en-US" altLang="en-US" noProof="0" smtClean="0"/>
              <a:t>Click to edit Master subtitle style</a:t>
            </a:r>
          </a:p>
        </p:txBody>
      </p:sp>
      <p:sp>
        <p:nvSpPr>
          <p:cNvPr id="55322" name="Rectangle 26"/>
          <p:cNvSpPr>
            <a:spLocks noGrp="1" noChangeArrowheads="1"/>
          </p:cNvSpPr>
          <p:nvPr>
            <p:ph type="dt" sz="quarter" idx="2"/>
          </p:nvPr>
        </p:nvSpPr>
        <p:spPr>
          <a:xfrm>
            <a:off x="457200" y="6243638"/>
            <a:ext cx="2133600" cy="457200"/>
          </a:xfrm>
        </p:spPr>
        <p:txBody>
          <a:bodyPr/>
          <a:lstStyle>
            <a:lvl1pPr>
              <a:defRPr/>
            </a:lvl1pPr>
          </a:lstStyle>
          <a:p>
            <a:endParaRPr lang="en-US" altLang="en-US"/>
          </a:p>
        </p:txBody>
      </p:sp>
      <p:sp>
        <p:nvSpPr>
          <p:cNvPr id="55323" name="Rectangle 27"/>
          <p:cNvSpPr>
            <a:spLocks noGrp="1" noChangeArrowheads="1"/>
          </p:cNvSpPr>
          <p:nvPr>
            <p:ph type="ftr" sz="quarter" idx="3"/>
          </p:nvPr>
        </p:nvSpPr>
        <p:spPr/>
        <p:txBody>
          <a:bodyPr/>
          <a:lstStyle>
            <a:lvl1pPr>
              <a:defRPr/>
            </a:lvl1pPr>
          </a:lstStyle>
          <a:p>
            <a:endParaRPr lang="en-US" altLang="en-US"/>
          </a:p>
        </p:txBody>
      </p:sp>
      <p:sp>
        <p:nvSpPr>
          <p:cNvPr id="55324" name="Rectangle 28"/>
          <p:cNvSpPr>
            <a:spLocks noGrp="1" noChangeArrowheads="1"/>
          </p:cNvSpPr>
          <p:nvPr>
            <p:ph type="sldNum" sz="quarter" idx="4"/>
          </p:nvPr>
        </p:nvSpPr>
        <p:spPr/>
        <p:txBody>
          <a:bodyPr/>
          <a:lstStyle>
            <a:lvl1pPr>
              <a:defRPr/>
            </a:lvl1pPr>
          </a:lstStyle>
          <a:p>
            <a:fld id="{4F5E507B-3A0A-6841-8036-3B0E571A56A7}"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E116A660-7504-0B45-B155-E4F1C0D46529}" type="slidenum">
              <a:rPr lang="en-US" altLang="en-US"/>
              <a:pPr/>
              <a:t>‹#›</a:t>
            </a:fld>
            <a:endParaRPr lang="en-US" altLang="en-US"/>
          </a:p>
        </p:txBody>
      </p:sp>
      <p:sp>
        <p:nvSpPr>
          <p:cNvPr id="6" name="Date Placeholder 5"/>
          <p:cNvSpPr>
            <a:spLocks noGrp="1"/>
          </p:cNvSpPr>
          <p:nvPr>
            <p:ph type="dt" sz="half" idx="12"/>
          </p:nvPr>
        </p:nvSpPr>
        <p:spPr/>
        <p:txBody>
          <a:bodyPr/>
          <a:lstStyle>
            <a:lvl1pPr>
              <a:defRPr/>
            </a:lvl1pPr>
          </a:lstStyle>
          <a:p>
            <a:endParaRPr lang="en-US" altLang="en-US"/>
          </a:p>
        </p:txBody>
      </p:sp>
    </p:spTree>
    <p:extLst>
      <p:ext uri="{BB962C8B-B14F-4D97-AF65-F5344CB8AC3E}">
        <p14:creationId xmlns:p14="http://schemas.microsoft.com/office/powerpoint/2010/main" val="1342231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A95FD43C-F4FC-304E-A1F0-9F4C7E6A85C5}" type="slidenum">
              <a:rPr lang="en-US" altLang="en-US"/>
              <a:pPr/>
              <a:t>‹#›</a:t>
            </a:fld>
            <a:endParaRPr lang="en-US" altLang="en-US"/>
          </a:p>
        </p:txBody>
      </p:sp>
      <p:sp>
        <p:nvSpPr>
          <p:cNvPr id="6" name="Date Placeholder 5"/>
          <p:cNvSpPr>
            <a:spLocks noGrp="1"/>
          </p:cNvSpPr>
          <p:nvPr>
            <p:ph type="dt" sz="half" idx="12"/>
          </p:nvPr>
        </p:nvSpPr>
        <p:spPr/>
        <p:txBody>
          <a:bodyPr/>
          <a:lstStyle>
            <a:lvl1pPr>
              <a:defRPr/>
            </a:lvl1pPr>
          </a:lstStyle>
          <a:p>
            <a:endParaRPr lang="en-US" altLang="en-US"/>
          </a:p>
        </p:txBody>
      </p:sp>
    </p:spTree>
    <p:extLst>
      <p:ext uri="{BB962C8B-B14F-4D97-AF65-F5344CB8AC3E}">
        <p14:creationId xmlns:p14="http://schemas.microsoft.com/office/powerpoint/2010/main" val="1716441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ltLang="en-US"/>
          </a:p>
        </p:txBody>
      </p:sp>
      <p:sp>
        <p:nvSpPr>
          <p:cNvPr id="6" name="Slide Number Placeholder 5"/>
          <p:cNvSpPr>
            <a:spLocks noGrp="1"/>
          </p:cNvSpPr>
          <p:nvPr>
            <p:ph type="sldNum" sz="quarter" idx="11"/>
          </p:nvPr>
        </p:nvSpPr>
        <p:spPr>
          <a:xfrm>
            <a:off x="6553200" y="6243638"/>
            <a:ext cx="2133600" cy="457200"/>
          </a:xfrm>
        </p:spPr>
        <p:txBody>
          <a:bodyPr/>
          <a:lstStyle>
            <a:lvl1pPr>
              <a:defRPr/>
            </a:lvl1pPr>
          </a:lstStyle>
          <a:p>
            <a:fld id="{161B66F5-8EC5-C44F-81C3-097EECF24149}" type="slidenum">
              <a:rPr lang="en-US" altLang="en-US"/>
              <a:pPr/>
              <a:t>‹#›</a:t>
            </a:fld>
            <a:endParaRPr lang="en-US" altLang="en-US"/>
          </a:p>
        </p:txBody>
      </p:sp>
      <p:sp>
        <p:nvSpPr>
          <p:cNvPr id="7" name="Date Placeholder 6"/>
          <p:cNvSpPr>
            <a:spLocks noGrp="1"/>
          </p:cNvSpPr>
          <p:nvPr>
            <p:ph type="dt" sz="half" idx="12"/>
          </p:nvPr>
        </p:nvSpPr>
        <p:spPr>
          <a:xfrm>
            <a:off x="457200" y="6248400"/>
            <a:ext cx="2133600" cy="457200"/>
          </a:xfrm>
        </p:spPr>
        <p:txBody>
          <a:bodyPr/>
          <a:lstStyle>
            <a:lvl1pPr>
              <a:defRPr/>
            </a:lvl1pPr>
          </a:lstStyle>
          <a:p>
            <a:endParaRPr lang="en-US" altLang="en-US"/>
          </a:p>
        </p:txBody>
      </p:sp>
    </p:spTree>
    <p:extLst>
      <p:ext uri="{BB962C8B-B14F-4D97-AF65-F5344CB8AC3E}">
        <p14:creationId xmlns:p14="http://schemas.microsoft.com/office/powerpoint/2010/main" val="1078561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1"/>
          </p:nvPr>
        </p:nvSpPr>
        <p:spPr>
          <a:xfrm>
            <a:off x="6553200" y="6243638"/>
            <a:ext cx="2133600" cy="457200"/>
          </a:xfrm>
        </p:spPr>
        <p:txBody>
          <a:bodyPr/>
          <a:lstStyle>
            <a:lvl1pPr>
              <a:defRPr/>
            </a:lvl1pPr>
          </a:lstStyle>
          <a:p>
            <a:fld id="{BB5CE445-544F-4640-AC67-5D8BE596DF2E}" type="slidenum">
              <a:rPr lang="en-US" altLang="en-US"/>
              <a:pPr/>
              <a:t>‹#›</a:t>
            </a:fld>
            <a:endParaRPr lang="en-US" altLang="en-US"/>
          </a:p>
        </p:txBody>
      </p:sp>
      <p:sp>
        <p:nvSpPr>
          <p:cNvPr id="8" name="Date Placeholder 7"/>
          <p:cNvSpPr>
            <a:spLocks noGrp="1"/>
          </p:cNvSpPr>
          <p:nvPr>
            <p:ph type="dt" sz="half" idx="12"/>
          </p:nvPr>
        </p:nvSpPr>
        <p:spPr>
          <a:xfrm>
            <a:off x="457200" y="6248400"/>
            <a:ext cx="2133600" cy="457200"/>
          </a:xfrm>
        </p:spPr>
        <p:txBody>
          <a:bodyPr/>
          <a:lstStyle>
            <a:lvl1pPr>
              <a:defRPr/>
            </a:lvl1pPr>
          </a:lstStyle>
          <a:p>
            <a:endParaRPr lang="en-US" altLang="en-US"/>
          </a:p>
        </p:txBody>
      </p:sp>
    </p:spTree>
    <p:extLst>
      <p:ext uri="{BB962C8B-B14F-4D97-AF65-F5344CB8AC3E}">
        <p14:creationId xmlns:p14="http://schemas.microsoft.com/office/powerpoint/2010/main" val="466808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83BDBC0D-A4FF-1541-BDA4-CF0712CB64EB}" type="slidenum">
              <a:rPr lang="en-US" altLang="en-US"/>
              <a:pPr/>
              <a:t>‹#›</a:t>
            </a:fld>
            <a:endParaRPr lang="en-US" altLang="en-US"/>
          </a:p>
        </p:txBody>
      </p:sp>
      <p:sp>
        <p:nvSpPr>
          <p:cNvPr id="6" name="Date Placeholder 5"/>
          <p:cNvSpPr>
            <a:spLocks noGrp="1"/>
          </p:cNvSpPr>
          <p:nvPr>
            <p:ph type="dt" sz="half" idx="12"/>
          </p:nvPr>
        </p:nvSpPr>
        <p:spPr/>
        <p:txBody>
          <a:bodyPr/>
          <a:lstStyle>
            <a:lvl1pPr>
              <a:defRPr/>
            </a:lvl1pPr>
          </a:lstStyle>
          <a:p>
            <a:endParaRPr lang="en-US" altLang="en-US"/>
          </a:p>
        </p:txBody>
      </p:sp>
    </p:spTree>
    <p:extLst>
      <p:ext uri="{BB962C8B-B14F-4D97-AF65-F5344CB8AC3E}">
        <p14:creationId xmlns:p14="http://schemas.microsoft.com/office/powerpoint/2010/main" val="1975591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C8EDBC5F-B3ED-0143-890C-A3395ED42352}" type="slidenum">
              <a:rPr lang="en-US" altLang="en-US"/>
              <a:pPr/>
              <a:t>‹#›</a:t>
            </a:fld>
            <a:endParaRPr lang="en-US" altLang="en-US"/>
          </a:p>
        </p:txBody>
      </p:sp>
      <p:sp>
        <p:nvSpPr>
          <p:cNvPr id="6" name="Date Placeholder 5"/>
          <p:cNvSpPr>
            <a:spLocks noGrp="1"/>
          </p:cNvSpPr>
          <p:nvPr>
            <p:ph type="dt" sz="half" idx="12"/>
          </p:nvPr>
        </p:nvSpPr>
        <p:spPr/>
        <p:txBody>
          <a:bodyPr/>
          <a:lstStyle>
            <a:lvl1pPr>
              <a:defRPr/>
            </a:lvl1pPr>
          </a:lstStyle>
          <a:p>
            <a:endParaRPr lang="en-US" altLang="en-US"/>
          </a:p>
        </p:txBody>
      </p:sp>
    </p:spTree>
    <p:extLst>
      <p:ext uri="{BB962C8B-B14F-4D97-AF65-F5344CB8AC3E}">
        <p14:creationId xmlns:p14="http://schemas.microsoft.com/office/powerpoint/2010/main" val="1526262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857F9AFD-593C-8444-8202-9DDAB4CCC775}" type="slidenum">
              <a:rPr lang="en-US" altLang="en-US"/>
              <a:pPr/>
              <a:t>‹#›</a:t>
            </a:fld>
            <a:endParaRPr lang="en-US" altLang="en-US"/>
          </a:p>
        </p:txBody>
      </p:sp>
      <p:sp>
        <p:nvSpPr>
          <p:cNvPr id="7" name="Date Placeholder 6"/>
          <p:cNvSpPr>
            <a:spLocks noGrp="1"/>
          </p:cNvSpPr>
          <p:nvPr>
            <p:ph type="dt" sz="half" idx="12"/>
          </p:nvPr>
        </p:nvSpPr>
        <p:spPr/>
        <p:txBody>
          <a:bodyPr/>
          <a:lstStyle>
            <a:lvl1pPr>
              <a:defRPr/>
            </a:lvl1pPr>
          </a:lstStyle>
          <a:p>
            <a:endParaRPr lang="en-US" altLang="en-US"/>
          </a:p>
        </p:txBody>
      </p:sp>
    </p:spTree>
    <p:extLst>
      <p:ext uri="{BB962C8B-B14F-4D97-AF65-F5344CB8AC3E}">
        <p14:creationId xmlns:p14="http://schemas.microsoft.com/office/powerpoint/2010/main" val="202413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a:p>
        </p:txBody>
      </p:sp>
      <p:sp>
        <p:nvSpPr>
          <p:cNvPr id="8" name="Slide Number Placeholder 7"/>
          <p:cNvSpPr>
            <a:spLocks noGrp="1"/>
          </p:cNvSpPr>
          <p:nvPr>
            <p:ph type="sldNum" sz="quarter" idx="11"/>
          </p:nvPr>
        </p:nvSpPr>
        <p:spPr/>
        <p:txBody>
          <a:bodyPr/>
          <a:lstStyle>
            <a:lvl1pPr>
              <a:defRPr/>
            </a:lvl1pPr>
          </a:lstStyle>
          <a:p>
            <a:fld id="{1018C385-D9C4-1E49-8791-29CF7786AE6E}" type="slidenum">
              <a:rPr lang="en-US" altLang="en-US"/>
              <a:pPr/>
              <a:t>‹#›</a:t>
            </a:fld>
            <a:endParaRPr lang="en-US" altLang="en-US"/>
          </a:p>
        </p:txBody>
      </p:sp>
      <p:sp>
        <p:nvSpPr>
          <p:cNvPr id="9" name="Date Placeholder 8"/>
          <p:cNvSpPr>
            <a:spLocks noGrp="1"/>
          </p:cNvSpPr>
          <p:nvPr>
            <p:ph type="dt" sz="half" idx="12"/>
          </p:nvPr>
        </p:nvSpPr>
        <p:spPr/>
        <p:txBody>
          <a:bodyPr/>
          <a:lstStyle>
            <a:lvl1pPr>
              <a:defRPr/>
            </a:lvl1pPr>
          </a:lstStyle>
          <a:p>
            <a:endParaRPr lang="en-US" altLang="en-US"/>
          </a:p>
        </p:txBody>
      </p:sp>
    </p:spTree>
    <p:extLst>
      <p:ext uri="{BB962C8B-B14F-4D97-AF65-F5344CB8AC3E}">
        <p14:creationId xmlns:p14="http://schemas.microsoft.com/office/powerpoint/2010/main" val="351160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a:p>
        </p:txBody>
      </p:sp>
      <p:sp>
        <p:nvSpPr>
          <p:cNvPr id="4" name="Slide Number Placeholder 3"/>
          <p:cNvSpPr>
            <a:spLocks noGrp="1"/>
          </p:cNvSpPr>
          <p:nvPr>
            <p:ph type="sldNum" sz="quarter" idx="11"/>
          </p:nvPr>
        </p:nvSpPr>
        <p:spPr/>
        <p:txBody>
          <a:bodyPr/>
          <a:lstStyle>
            <a:lvl1pPr>
              <a:defRPr/>
            </a:lvl1pPr>
          </a:lstStyle>
          <a:p>
            <a:fld id="{A1EE3466-245D-284F-8E0A-F27288B40306}" type="slidenum">
              <a:rPr lang="en-US" altLang="en-US"/>
              <a:pPr/>
              <a:t>‹#›</a:t>
            </a:fld>
            <a:endParaRPr lang="en-US" altLang="en-US"/>
          </a:p>
        </p:txBody>
      </p:sp>
      <p:sp>
        <p:nvSpPr>
          <p:cNvPr id="5" name="Date Placeholder 4"/>
          <p:cNvSpPr>
            <a:spLocks noGrp="1"/>
          </p:cNvSpPr>
          <p:nvPr>
            <p:ph type="dt" sz="half" idx="12"/>
          </p:nvPr>
        </p:nvSpPr>
        <p:spPr/>
        <p:txBody>
          <a:bodyPr/>
          <a:lstStyle>
            <a:lvl1pPr>
              <a:defRPr/>
            </a:lvl1pPr>
          </a:lstStyle>
          <a:p>
            <a:endParaRPr lang="en-US" altLang="en-US"/>
          </a:p>
        </p:txBody>
      </p:sp>
    </p:spTree>
    <p:extLst>
      <p:ext uri="{BB962C8B-B14F-4D97-AF65-F5344CB8AC3E}">
        <p14:creationId xmlns:p14="http://schemas.microsoft.com/office/powerpoint/2010/main" val="672873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a:p>
        </p:txBody>
      </p:sp>
      <p:sp>
        <p:nvSpPr>
          <p:cNvPr id="3" name="Slide Number Placeholder 2"/>
          <p:cNvSpPr>
            <a:spLocks noGrp="1"/>
          </p:cNvSpPr>
          <p:nvPr>
            <p:ph type="sldNum" sz="quarter" idx="11"/>
          </p:nvPr>
        </p:nvSpPr>
        <p:spPr/>
        <p:txBody>
          <a:bodyPr/>
          <a:lstStyle>
            <a:lvl1pPr>
              <a:defRPr/>
            </a:lvl1pPr>
          </a:lstStyle>
          <a:p>
            <a:fld id="{D9931886-F4CC-AE4D-B721-2E7207B6EEC2}" type="slidenum">
              <a:rPr lang="en-US" altLang="en-US"/>
              <a:pPr/>
              <a:t>‹#›</a:t>
            </a:fld>
            <a:endParaRPr lang="en-US" altLang="en-US"/>
          </a:p>
        </p:txBody>
      </p:sp>
      <p:sp>
        <p:nvSpPr>
          <p:cNvPr id="4" name="Date Placeholder 3"/>
          <p:cNvSpPr>
            <a:spLocks noGrp="1"/>
          </p:cNvSpPr>
          <p:nvPr>
            <p:ph type="dt" sz="half" idx="12"/>
          </p:nvPr>
        </p:nvSpPr>
        <p:spPr/>
        <p:txBody>
          <a:bodyPr/>
          <a:lstStyle>
            <a:lvl1pPr>
              <a:defRPr/>
            </a:lvl1pPr>
          </a:lstStyle>
          <a:p>
            <a:endParaRPr lang="en-US" altLang="en-US"/>
          </a:p>
        </p:txBody>
      </p:sp>
    </p:spTree>
    <p:extLst>
      <p:ext uri="{BB962C8B-B14F-4D97-AF65-F5344CB8AC3E}">
        <p14:creationId xmlns:p14="http://schemas.microsoft.com/office/powerpoint/2010/main" val="333760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7F87BCF7-A10B-9745-88E4-311D8E323160}" type="slidenum">
              <a:rPr lang="en-US" altLang="en-US"/>
              <a:pPr/>
              <a:t>‹#›</a:t>
            </a:fld>
            <a:endParaRPr lang="en-US" altLang="en-US"/>
          </a:p>
        </p:txBody>
      </p:sp>
      <p:sp>
        <p:nvSpPr>
          <p:cNvPr id="7" name="Date Placeholder 6"/>
          <p:cNvSpPr>
            <a:spLocks noGrp="1"/>
          </p:cNvSpPr>
          <p:nvPr>
            <p:ph type="dt" sz="half" idx="12"/>
          </p:nvPr>
        </p:nvSpPr>
        <p:spPr/>
        <p:txBody>
          <a:bodyPr/>
          <a:lstStyle>
            <a:lvl1pPr>
              <a:defRPr/>
            </a:lvl1pPr>
          </a:lstStyle>
          <a:p>
            <a:endParaRPr lang="en-US" altLang="en-US"/>
          </a:p>
        </p:txBody>
      </p:sp>
    </p:spTree>
    <p:extLst>
      <p:ext uri="{BB962C8B-B14F-4D97-AF65-F5344CB8AC3E}">
        <p14:creationId xmlns:p14="http://schemas.microsoft.com/office/powerpoint/2010/main" val="284647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DFE89DFE-D3E7-7C4F-AF18-F86D50E2428D}" type="slidenum">
              <a:rPr lang="en-US" altLang="en-US"/>
              <a:pPr/>
              <a:t>‹#›</a:t>
            </a:fld>
            <a:endParaRPr lang="en-US" altLang="en-US"/>
          </a:p>
        </p:txBody>
      </p:sp>
      <p:sp>
        <p:nvSpPr>
          <p:cNvPr id="7" name="Date Placeholder 6"/>
          <p:cNvSpPr>
            <a:spLocks noGrp="1"/>
          </p:cNvSpPr>
          <p:nvPr>
            <p:ph type="dt" sz="half" idx="12"/>
          </p:nvPr>
        </p:nvSpPr>
        <p:spPr/>
        <p:txBody>
          <a:bodyPr/>
          <a:lstStyle>
            <a:lvl1pPr>
              <a:defRPr/>
            </a:lvl1pPr>
          </a:lstStyle>
          <a:p>
            <a:endParaRPr lang="en-US" altLang="en-US"/>
          </a:p>
        </p:txBody>
      </p:sp>
    </p:spTree>
    <p:extLst>
      <p:ext uri="{BB962C8B-B14F-4D97-AF65-F5344CB8AC3E}">
        <p14:creationId xmlns:p14="http://schemas.microsoft.com/office/powerpoint/2010/main" val="16262489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274" name="Group 2"/>
          <p:cNvGrpSpPr>
            <a:grpSpLocks/>
          </p:cNvGrpSpPr>
          <p:nvPr/>
        </p:nvGrpSpPr>
        <p:grpSpPr bwMode="auto">
          <a:xfrm>
            <a:off x="0" y="0"/>
            <a:ext cx="9159875" cy="6858000"/>
            <a:chOff x="0" y="0"/>
            <a:chExt cx="5770" cy="4320"/>
          </a:xfrm>
        </p:grpSpPr>
        <p:sp>
          <p:nvSpPr>
            <p:cNvPr id="5427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8" name="Rectangle 6"/>
            <p:cNvSpPr>
              <a:spLocks noChangeArrowheads="1"/>
            </p:cNvSpPr>
            <p:nvPr userDrawn="1"/>
          </p:nvSpPr>
          <p:spPr bwMode="hidden">
            <a:xfrm>
              <a:off x="2256" y="0"/>
              <a:ext cx="24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8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8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8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8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8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85" name="Rectangle 13"/>
            <p:cNvSpPr>
              <a:spLocks noChangeArrowheads="1"/>
            </p:cNvSpPr>
            <p:nvPr userDrawn="1"/>
          </p:nvSpPr>
          <p:spPr bwMode="hidden">
            <a:xfrm>
              <a:off x="1248" y="0"/>
              <a:ext cx="144"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86" name="Rectangle 14"/>
            <p:cNvSpPr>
              <a:spLocks noChangeArrowheads="1"/>
            </p:cNvSpPr>
            <p:nvPr userDrawn="1"/>
          </p:nvSpPr>
          <p:spPr bwMode="hidden">
            <a:xfrm>
              <a:off x="3300" y="0"/>
              <a:ext cx="252"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8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8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8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9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9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9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9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9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a:noFill/>
            </a:ln>
            <a:extLst>
              <a:ext uri="{91240B29-F687-4F45-9708-019B960494DF}">
                <a14:hiddenLine xmlns:a14="http://schemas.microsoft.com/office/drawing/2010/main" w="9525">
                  <a:solidFill>
                    <a:srgbClr val="F11E8C"/>
                  </a:solidFill>
                  <a:prstDash val="solid"/>
                  <a:round/>
                  <a:headEnd/>
                  <a:tailEnd/>
                </a14:hiddenLine>
              </a:ext>
            </a:extLst>
          </p:spPr>
          <p:txBody>
            <a:bodyPr/>
            <a:lstStyle/>
            <a:p>
              <a:endParaRPr lang="en-US"/>
            </a:p>
          </p:txBody>
        </p:sp>
        <p:sp>
          <p:nvSpPr>
            <p:cNvPr id="54295" name="Freeform 23"/>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54296" name="Rectangle 24"/>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4297" name="Rectangle 25"/>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298" name="Rectangle 2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endParaRPr lang="en-US" altLang="en-US"/>
          </a:p>
        </p:txBody>
      </p:sp>
      <p:sp>
        <p:nvSpPr>
          <p:cNvPr id="54299" name="Rectangle 27"/>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91292DFE-2C49-DB45-95F0-A0D2ABBC8D04}" type="slidenum">
              <a:rPr lang="en-US" altLang="en-US"/>
              <a:pPr/>
              <a:t>‹#›</a:t>
            </a:fld>
            <a:endParaRPr lang="en-US" altLang="en-US"/>
          </a:p>
        </p:txBody>
      </p:sp>
      <p:sp>
        <p:nvSpPr>
          <p:cNvPr id="54300" name="Rectangle 28"/>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endParaRPr lang="en-US" altLang="en-US"/>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rtl="0" fontAlgn="base">
        <a:spcBef>
          <a:spcPct val="0"/>
        </a:spcBef>
        <a:spcAft>
          <a:spcPct val="0"/>
        </a:spcAft>
        <a:defRPr sz="42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2pPr>
      <a:lvl3pPr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3pPr>
      <a:lvl4pPr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4pPr>
      <a:lvl5pPr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9pPr>
    </p:titleStyle>
    <p:bodyStyle>
      <a:lvl1pPr marL="342900" indent="-342900" algn="l" rtl="0" fontAlgn="base">
        <a:spcBef>
          <a:spcPct val="20000"/>
        </a:spcBef>
        <a:spcAft>
          <a:spcPct val="0"/>
        </a:spcAft>
        <a:buClr>
          <a:schemeClr val="hlink"/>
        </a:buClr>
        <a:buSzPct val="80000"/>
        <a:buFont typeface="Wingdings"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80000"/>
        <a:buFont typeface="Wingdings"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80000"/>
        <a:buFont typeface="Wingdings"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hlink"/>
        </a:buClr>
        <a:buSzPct val="80000"/>
        <a:buFont typeface="Wingdings"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1"/>
        </a:buClr>
        <a:buSzPct val="80000"/>
        <a:buFont typeface="Wingdings"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 Id="rId3"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 Id="rId3"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jpeg"/><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jpeg"/><Relationship Id="rId3"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ltLang="en-US" sz="6000">
                <a:solidFill>
                  <a:srgbClr val="FFFF00"/>
                </a:solidFill>
              </a:rPr>
              <a:t>BARTON W. STONE</a:t>
            </a:r>
          </a:p>
        </p:txBody>
      </p:sp>
      <p:sp>
        <p:nvSpPr>
          <p:cNvPr id="2051" name="Rectangle 3"/>
          <p:cNvSpPr>
            <a:spLocks noGrp="1" noChangeArrowheads="1"/>
          </p:cNvSpPr>
          <p:nvPr>
            <p:ph type="subTitle" idx="1"/>
          </p:nvPr>
        </p:nvSpPr>
        <p:spPr/>
        <p:txBody>
          <a:bodyPr/>
          <a:lstStyle/>
          <a:p>
            <a:r>
              <a:rPr lang="en-US" altLang="en-US" sz="4000">
                <a:solidFill>
                  <a:srgbClr val="FFFF00"/>
                </a:solidFill>
              </a:rPr>
              <a:t>HIS INFLUENCE IN ALABAMA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fade">
                                      <p:cBhvr>
                                        <p:cTn id="7" dur="20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body" idx="1"/>
          </p:nvPr>
        </p:nvSpPr>
        <p:spPr>
          <a:xfrm>
            <a:off x="0" y="304800"/>
            <a:ext cx="9144000" cy="6553200"/>
          </a:xfrm>
        </p:spPr>
        <p:txBody>
          <a:bodyPr/>
          <a:lstStyle/>
          <a:p>
            <a:pPr>
              <a:lnSpc>
                <a:spcPct val="90000"/>
              </a:lnSpc>
              <a:buFont typeface="Wingdings" charset="2"/>
              <a:buNone/>
            </a:pPr>
            <a:r>
              <a:rPr lang="en-US" altLang="en-US" sz="4000" b="1">
                <a:solidFill>
                  <a:srgbClr val="FFFF00"/>
                </a:solidFill>
                <a:effectLst/>
              </a:rPr>
              <a:t>II.	Stone’s Indirect Influence</a:t>
            </a:r>
          </a:p>
          <a:p>
            <a:pPr>
              <a:lnSpc>
                <a:spcPct val="90000"/>
              </a:lnSpc>
              <a:buFont typeface="Wingdings" charset="2"/>
              <a:buNone/>
            </a:pPr>
            <a:r>
              <a:rPr lang="en-US" altLang="en-US" sz="4000" b="1">
                <a:solidFill>
                  <a:srgbClr val="FFFF00"/>
                </a:solidFill>
                <a:effectLst/>
              </a:rPr>
              <a:t>		In Alabama</a:t>
            </a:r>
          </a:p>
          <a:p>
            <a:pPr>
              <a:lnSpc>
                <a:spcPct val="90000"/>
              </a:lnSpc>
              <a:buFont typeface="Wingdings" charset="2"/>
              <a:buNone/>
            </a:pPr>
            <a:r>
              <a:rPr lang="en-US" altLang="en-US" sz="4000" b="1">
                <a:solidFill>
                  <a:srgbClr val="FFFF00"/>
                </a:solidFill>
                <a:effectLst/>
              </a:rPr>
              <a:t>		</a:t>
            </a:r>
            <a:r>
              <a:rPr lang="en-US" altLang="en-US">
                <a:solidFill>
                  <a:srgbClr val="FFFF00"/>
                </a:solidFill>
              </a:rPr>
              <a:t>A.	Through the preaching of some 			preachers, who had known him,</a:t>
            </a:r>
          </a:p>
          <a:p>
            <a:pPr>
              <a:lnSpc>
                <a:spcPct val="90000"/>
              </a:lnSpc>
              <a:buFont typeface="Wingdings" charset="2"/>
              <a:buNone/>
            </a:pPr>
            <a:r>
              <a:rPr lang="en-US" altLang="en-US">
                <a:solidFill>
                  <a:srgbClr val="FFFF00"/>
                </a:solidFill>
              </a:rPr>
              <a:t>			prior to coming to Alabama.</a:t>
            </a:r>
            <a:endParaRPr lang="en-US" altLang="en-US" sz="4000" b="1">
              <a:solidFill>
                <a:srgbClr val="FFFF00"/>
              </a:solidFill>
              <a:effectLst/>
            </a:endParaRPr>
          </a:p>
          <a:p>
            <a:pPr>
              <a:lnSpc>
                <a:spcPct val="90000"/>
              </a:lnSpc>
              <a:buFont typeface="Wingdings" charset="2"/>
              <a:buNone/>
            </a:pPr>
            <a:r>
              <a:rPr lang="en-US" altLang="en-US" sz="4000" b="1">
                <a:solidFill>
                  <a:srgbClr val="FFFF00"/>
                </a:solidFill>
                <a:effectLst/>
              </a:rPr>
              <a:t>			</a:t>
            </a:r>
            <a:r>
              <a:rPr lang="en-US" altLang="en-US">
                <a:solidFill>
                  <a:srgbClr val="FFFF00"/>
                </a:solidFill>
                <a:effectLst/>
              </a:rPr>
              <a:t>1.	Ephraim D. Moore</a:t>
            </a:r>
          </a:p>
          <a:p>
            <a:pPr>
              <a:lnSpc>
                <a:spcPct val="90000"/>
              </a:lnSpc>
              <a:buFont typeface="Wingdings" charset="2"/>
              <a:buNone/>
            </a:pPr>
            <a:r>
              <a:rPr lang="en-US" altLang="en-US">
                <a:solidFill>
                  <a:srgbClr val="FFFF00"/>
                </a:solidFill>
                <a:effectLst/>
              </a:rPr>
              <a:t>			2.	James Evans Matthews</a:t>
            </a:r>
          </a:p>
          <a:p>
            <a:pPr>
              <a:lnSpc>
                <a:spcPct val="90000"/>
              </a:lnSpc>
              <a:buFont typeface="Wingdings" charset="2"/>
              <a:buNone/>
            </a:pPr>
            <a:r>
              <a:rPr lang="en-US" altLang="en-US">
                <a:solidFill>
                  <a:srgbClr val="FFFF00"/>
                </a:solidFill>
                <a:effectLst/>
              </a:rPr>
              <a:t>			3.	Crockett McDonald</a:t>
            </a:r>
          </a:p>
          <a:p>
            <a:pPr>
              <a:lnSpc>
                <a:spcPct val="90000"/>
              </a:lnSpc>
              <a:buFont typeface="Wingdings" charset="2"/>
              <a:buNone/>
            </a:pPr>
            <a:r>
              <a:rPr lang="en-US" altLang="en-US">
                <a:solidFill>
                  <a:srgbClr val="FFFF00"/>
                </a:solidFill>
                <a:effectLst/>
              </a:rPr>
              <a:t>			4.	Elisha Randolph</a:t>
            </a:r>
          </a:p>
          <a:p>
            <a:pPr>
              <a:lnSpc>
                <a:spcPct val="90000"/>
              </a:lnSpc>
              <a:buFont typeface="Wingdings" charset="2"/>
              <a:buNone/>
            </a:pPr>
            <a:r>
              <a:rPr lang="en-US" altLang="en-US">
                <a:solidFill>
                  <a:srgbClr val="FFFF00"/>
                </a:solidFill>
                <a:effectLst/>
              </a:rPr>
              <a:t>			5.	James Young</a:t>
            </a:r>
          </a:p>
          <a:p>
            <a:pPr>
              <a:lnSpc>
                <a:spcPct val="90000"/>
              </a:lnSpc>
              <a:buFont typeface="Wingdings" charset="2"/>
              <a:buNone/>
            </a:pPr>
            <a:r>
              <a:rPr lang="en-US" altLang="en-US">
                <a:solidFill>
                  <a:srgbClr val="FFFF00"/>
                </a:solidFill>
                <a:effectLst/>
              </a:rPr>
              <a:t>			6.	Benjamin Franklin Hall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9395">
                                            <p:txEl>
                                              <p:pRg st="2" end="2"/>
                                            </p:txEl>
                                          </p:spTgt>
                                        </p:tgtEl>
                                        <p:attrNameLst>
                                          <p:attrName>style.visibility</p:attrName>
                                        </p:attrNameLst>
                                      </p:cBhvr>
                                      <p:to>
                                        <p:strVal val="visible"/>
                                      </p:to>
                                    </p:set>
                                    <p:animEffect transition="in" filter="dissolve">
                                      <p:cBhvr>
                                        <p:cTn id="7" dur="500"/>
                                        <p:tgtEl>
                                          <p:spTgt spid="59395">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9395">
                                            <p:txEl>
                                              <p:pRg st="3" end="3"/>
                                            </p:txEl>
                                          </p:spTgt>
                                        </p:tgtEl>
                                        <p:attrNameLst>
                                          <p:attrName>style.visibility</p:attrName>
                                        </p:attrNameLst>
                                      </p:cBhvr>
                                      <p:to>
                                        <p:strVal val="visible"/>
                                      </p:to>
                                    </p:set>
                                    <p:animEffect transition="in" filter="dissolve">
                                      <p:cBhvr>
                                        <p:cTn id="10" dur="500"/>
                                        <p:tgtEl>
                                          <p:spTgt spid="59395">
                                            <p:txEl>
                                              <p:pRg st="3" end="3"/>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59395">
                                            <p:txEl>
                                              <p:pRg st="4" end="4"/>
                                            </p:txEl>
                                          </p:spTgt>
                                        </p:tgtEl>
                                        <p:attrNameLst>
                                          <p:attrName>style.visibility</p:attrName>
                                        </p:attrNameLst>
                                      </p:cBhvr>
                                      <p:to>
                                        <p:strVal val="visible"/>
                                      </p:to>
                                    </p:set>
                                    <p:animEffect transition="in" filter="dissolve">
                                      <p:cBhvr>
                                        <p:cTn id="15" dur="500"/>
                                        <p:tgtEl>
                                          <p:spTgt spid="59395">
                                            <p:txEl>
                                              <p:pRg st="4" end="4"/>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59395">
                                            <p:txEl>
                                              <p:pRg st="5" end="5"/>
                                            </p:txEl>
                                          </p:spTgt>
                                        </p:tgtEl>
                                        <p:attrNameLst>
                                          <p:attrName>style.visibility</p:attrName>
                                        </p:attrNameLst>
                                      </p:cBhvr>
                                      <p:to>
                                        <p:strVal val="visible"/>
                                      </p:to>
                                    </p:set>
                                    <p:animEffect transition="in" filter="dissolve">
                                      <p:cBhvr>
                                        <p:cTn id="20" dur="500"/>
                                        <p:tgtEl>
                                          <p:spTgt spid="59395">
                                            <p:txEl>
                                              <p:pRg st="5" end="5"/>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59395">
                                            <p:txEl>
                                              <p:pRg st="6" end="6"/>
                                            </p:txEl>
                                          </p:spTgt>
                                        </p:tgtEl>
                                        <p:attrNameLst>
                                          <p:attrName>style.visibility</p:attrName>
                                        </p:attrNameLst>
                                      </p:cBhvr>
                                      <p:to>
                                        <p:strVal val="visible"/>
                                      </p:to>
                                    </p:set>
                                    <p:animEffect transition="in" filter="dissolve">
                                      <p:cBhvr>
                                        <p:cTn id="25" dur="500"/>
                                        <p:tgtEl>
                                          <p:spTgt spid="59395">
                                            <p:txEl>
                                              <p:pRg st="6" end="6"/>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59395">
                                            <p:txEl>
                                              <p:pRg st="7" end="7"/>
                                            </p:txEl>
                                          </p:spTgt>
                                        </p:tgtEl>
                                        <p:attrNameLst>
                                          <p:attrName>style.visibility</p:attrName>
                                        </p:attrNameLst>
                                      </p:cBhvr>
                                      <p:to>
                                        <p:strVal val="visible"/>
                                      </p:to>
                                    </p:set>
                                    <p:animEffect transition="in" filter="dissolve">
                                      <p:cBhvr>
                                        <p:cTn id="30" dur="500"/>
                                        <p:tgtEl>
                                          <p:spTgt spid="59395">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59395">
                                            <p:txEl>
                                              <p:pRg st="8" end="8"/>
                                            </p:txEl>
                                          </p:spTgt>
                                        </p:tgtEl>
                                        <p:attrNameLst>
                                          <p:attrName>style.visibility</p:attrName>
                                        </p:attrNameLst>
                                      </p:cBhvr>
                                      <p:to>
                                        <p:strVal val="visible"/>
                                      </p:to>
                                    </p:set>
                                    <p:animEffect transition="in" filter="dissolve">
                                      <p:cBhvr>
                                        <p:cTn id="35" dur="500"/>
                                        <p:tgtEl>
                                          <p:spTgt spid="59395">
                                            <p:txEl>
                                              <p:pRg st="8" end="8"/>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59395">
                                            <p:txEl>
                                              <p:pRg st="9" end="9"/>
                                            </p:txEl>
                                          </p:spTgt>
                                        </p:tgtEl>
                                        <p:attrNameLst>
                                          <p:attrName>style.visibility</p:attrName>
                                        </p:attrNameLst>
                                      </p:cBhvr>
                                      <p:to>
                                        <p:strVal val="visible"/>
                                      </p:to>
                                    </p:set>
                                    <p:animEffect transition="in" filter="dissolve">
                                      <p:cBhvr>
                                        <p:cTn id="40" dur="500"/>
                                        <p:tgtEl>
                                          <p:spTgt spid="5939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Stone Faded"/>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451350" y="457200"/>
            <a:ext cx="4692650" cy="6054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61447" name="Picture 7" descr="Christian Messenge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44958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1450" name="Text Box 10"/>
          <p:cNvSpPr txBox="1">
            <a:spLocks noChangeArrowheads="1"/>
          </p:cNvSpPr>
          <p:nvPr/>
        </p:nvSpPr>
        <p:spPr bwMode="auto">
          <a:xfrm>
            <a:off x="6537325" y="31559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p>
        </p:txBody>
      </p:sp>
      <p:sp>
        <p:nvSpPr>
          <p:cNvPr id="61451" name="Rectangle 11"/>
          <p:cNvSpPr>
            <a:spLocks noChangeArrowheads="1"/>
          </p:cNvSpPr>
          <p:nvPr/>
        </p:nvSpPr>
        <p:spPr bwMode="auto">
          <a:xfrm>
            <a:off x="4953000" y="1981200"/>
            <a:ext cx="4191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200">
                <a:solidFill>
                  <a:schemeClr val="bg1"/>
                </a:solidFill>
                <a:effectLst>
                  <a:outerShdw blurRad="38100" dist="38100" dir="2700000" algn="tl">
                    <a:srgbClr val="000000"/>
                  </a:outerShdw>
                </a:effectLst>
              </a:rPr>
              <a:t>B.	Stone’s 	</a:t>
            </a:r>
            <a:r>
              <a:rPr lang="en-US" altLang="en-US" sz="3200" b="1" i="1">
                <a:solidFill>
                  <a:schemeClr val="bg1"/>
                </a:solidFill>
              </a:rPr>
              <a:t>Christian 	Messenger</a:t>
            </a:r>
            <a:r>
              <a:rPr lang="en-US" altLang="en-US" sz="3200">
                <a:solidFill>
                  <a:schemeClr val="bg1"/>
                </a:solidFill>
                <a:effectLst>
                  <a:outerShdw blurRad="38100" dist="38100" dir="2700000" algn="tl">
                    <a:srgbClr val="000000"/>
                  </a:outerShdw>
                </a:effectLst>
              </a:rPr>
              <a:t>	</a:t>
            </a:r>
          </a:p>
          <a:p>
            <a:r>
              <a:rPr lang="en-US" altLang="en-US">
                <a:effectLst>
                  <a:outerShdw blurRad="38100" dist="38100" dir="2700000" algn="tl">
                    <a:srgbClr val="000000"/>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61447"/>
                                        </p:tgtEl>
                                        <p:attrNameLst>
                                          <p:attrName>style.visibility</p:attrName>
                                        </p:attrNameLst>
                                      </p:cBhvr>
                                      <p:to>
                                        <p:strVal val="visible"/>
                                      </p:to>
                                    </p:set>
                                    <p:animEffect transition="in" filter="wedge">
                                      <p:cBhvr>
                                        <p:cTn id="7" dur="2000"/>
                                        <p:tgtEl>
                                          <p:spTgt spid="614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451"/>
                                        </p:tgtEl>
                                        <p:attrNameLst>
                                          <p:attrName>style.visibility</p:attrName>
                                        </p:attrNameLst>
                                      </p:cBhvr>
                                      <p:to>
                                        <p:strVal val="visible"/>
                                      </p:to>
                                    </p:set>
                                    <p:animEffect transition="in" filter="dissolve">
                                      <p:cBhvr>
                                        <p:cTn id="12" dur="500"/>
                                        <p:tgtEl>
                                          <p:spTgt spid="61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0" y="0"/>
            <a:ext cx="9144000" cy="6858000"/>
          </a:xfrm>
        </p:spPr>
        <p:txBody>
          <a:bodyPr/>
          <a:lstStyle/>
          <a:p>
            <a:pPr>
              <a:lnSpc>
                <a:spcPct val="90000"/>
              </a:lnSpc>
              <a:buFont typeface="Wingdings" charset="2"/>
              <a:buNone/>
            </a:pPr>
            <a:r>
              <a:rPr lang="en-US" altLang="en-US" sz="3600">
                <a:solidFill>
                  <a:srgbClr val="FFFF00"/>
                </a:solidFill>
              </a:rPr>
              <a:t>C.	Review</a:t>
            </a:r>
            <a:r>
              <a:rPr lang="en-US" altLang="en-US"/>
              <a:t>	</a:t>
            </a:r>
          </a:p>
          <a:p>
            <a:pPr>
              <a:lnSpc>
                <a:spcPct val="90000"/>
              </a:lnSpc>
              <a:buFont typeface="Wingdings" charset="2"/>
              <a:buNone/>
            </a:pPr>
            <a:r>
              <a:rPr lang="en-US" altLang="en-US"/>
              <a:t>	</a:t>
            </a:r>
          </a:p>
          <a:p>
            <a:pPr>
              <a:lnSpc>
                <a:spcPct val="90000"/>
              </a:lnSpc>
              <a:buFont typeface="Wingdings" charset="2"/>
              <a:buNone/>
            </a:pPr>
            <a:r>
              <a:rPr lang="en-US" altLang="en-US">
                <a:solidFill>
                  <a:srgbClr val="FFFF00"/>
                </a:solidFill>
              </a:rPr>
              <a:t>	1.	Ephraim D. Moore First Stone Disciple</a:t>
            </a:r>
          </a:p>
          <a:p>
            <a:pPr>
              <a:lnSpc>
                <a:spcPct val="90000"/>
              </a:lnSpc>
              <a:buFont typeface="Wingdings" charset="2"/>
              <a:buNone/>
            </a:pPr>
            <a:endParaRPr lang="en-US" altLang="en-US">
              <a:solidFill>
                <a:srgbClr val="FFFF00"/>
              </a:solidFill>
            </a:endParaRPr>
          </a:p>
          <a:p>
            <a:pPr>
              <a:lnSpc>
                <a:spcPct val="90000"/>
              </a:lnSpc>
              <a:buFont typeface="Wingdings" charset="2"/>
              <a:buNone/>
            </a:pPr>
            <a:r>
              <a:rPr lang="en-US" altLang="en-US">
                <a:solidFill>
                  <a:srgbClr val="FFFF00"/>
                </a:solidFill>
              </a:rPr>
              <a:t>	2.	James Evans Matthews Came In 1825.</a:t>
            </a:r>
          </a:p>
          <a:p>
            <a:pPr>
              <a:lnSpc>
                <a:spcPct val="90000"/>
              </a:lnSpc>
              <a:buFont typeface="Wingdings" charset="2"/>
              <a:buNone/>
            </a:pPr>
            <a:endParaRPr lang="en-US" altLang="en-US">
              <a:solidFill>
                <a:srgbClr val="FFFF00"/>
              </a:solidFill>
            </a:endParaRPr>
          </a:p>
          <a:p>
            <a:pPr>
              <a:lnSpc>
                <a:spcPct val="90000"/>
              </a:lnSpc>
              <a:buFont typeface="Wingdings" charset="2"/>
              <a:buNone/>
            </a:pPr>
            <a:r>
              <a:rPr lang="en-US" altLang="en-US">
                <a:solidFill>
                  <a:srgbClr val="FFFF00"/>
                </a:solidFill>
              </a:rPr>
              <a:t>	3.	Elisha Randolph Came To Morgan Co.</a:t>
            </a:r>
          </a:p>
          <a:p>
            <a:pPr>
              <a:lnSpc>
                <a:spcPct val="90000"/>
              </a:lnSpc>
              <a:buFont typeface="Wingdings" charset="2"/>
              <a:buNone/>
            </a:pPr>
            <a:endParaRPr lang="en-US" altLang="en-US">
              <a:solidFill>
                <a:srgbClr val="FFFF00"/>
              </a:solidFill>
            </a:endParaRPr>
          </a:p>
          <a:p>
            <a:pPr>
              <a:lnSpc>
                <a:spcPct val="90000"/>
              </a:lnSpc>
              <a:buFont typeface="Wingdings" charset="2"/>
              <a:buNone/>
            </a:pPr>
            <a:r>
              <a:rPr lang="en-US" altLang="en-US">
                <a:solidFill>
                  <a:srgbClr val="FFFF00"/>
                </a:solidFill>
              </a:rPr>
              <a:t>	4.	Crocket McDonald Came To Lawrence Co.</a:t>
            </a:r>
          </a:p>
          <a:p>
            <a:pPr>
              <a:lnSpc>
                <a:spcPct val="90000"/>
              </a:lnSpc>
              <a:buFont typeface="Wingdings" charset="2"/>
              <a:buNone/>
            </a:pPr>
            <a:endParaRPr lang="en-US" altLang="en-US">
              <a:solidFill>
                <a:srgbClr val="FFFF00"/>
              </a:solidFill>
            </a:endParaRPr>
          </a:p>
          <a:p>
            <a:pPr>
              <a:lnSpc>
                <a:spcPct val="90000"/>
              </a:lnSpc>
              <a:buFont typeface="Wingdings" charset="2"/>
              <a:buNone/>
            </a:pPr>
            <a:r>
              <a:rPr lang="en-US" altLang="en-US">
                <a:solidFill>
                  <a:srgbClr val="FFFF00"/>
                </a:solidFill>
              </a:rPr>
              <a:t>	5.	James Young Comes To Florence, 	Lauderdale County, Alabama In 1830.</a:t>
            </a:r>
          </a:p>
          <a:p>
            <a:pPr>
              <a:lnSpc>
                <a:spcPct val="90000"/>
              </a:lnSpc>
              <a:buFont typeface="Wingdings" charset="2"/>
              <a:buNone/>
            </a:pPr>
            <a:endParaRPr lang="en-US" altLang="en-US">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animEffect transition="in" filter="dissolve">
                                      <p:cBhvr>
                                        <p:cTn id="7" dur="500"/>
                                        <p:tgtEl>
                                          <p:spTgt spid="1843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5">
                                            <p:txEl>
                                              <p:pRg st="2" end="2"/>
                                            </p:txEl>
                                          </p:spTgt>
                                        </p:tgtEl>
                                        <p:attrNameLst>
                                          <p:attrName>style.visibility</p:attrName>
                                        </p:attrNameLst>
                                      </p:cBhvr>
                                      <p:to>
                                        <p:strVal val="visible"/>
                                      </p:to>
                                    </p:set>
                                    <p:animEffect transition="in" filter="dissolve">
                                      <p:cBhvr>
                                        <p:cTn id="12" dur="500"/>
                                        <p:tgtEl>
                                          <p:spTgt spid="1843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8435">
                                            <p:txEl>
                                              <p:pRg st="4" end="4"/>
                                            </p:txEl>
                                          </p:spTgt>
                                        </p:tgtEl>
                                        <p:attrNameLst>
                                          <p:attrName>style.visibility</p:attrName>
                                        </p:attrNameLst>
                                      </p:cBhvr>
                                      <p:to>
                                        <p:strVal val="visible"/>
                                      </p:to>
                                    </p:set>
                                    <p:animEffect transition="in" filter="dissolve">
                                      <p:cBhvr>
                                        <p:cTn id="17" dur="500"/>
                                        <p:tgtEl>
                                          <p:spTgt spid="1843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5">
                                            <p:txEl>
                                              <p:pRg st="6" end="6"/>
                                            </p:txEl>
                                          </p:spTgt>
                                        </p:tgtEl>
                                        <p:attrNameLst>
                                          <p:attrName>style.visibility</p:attrName>
                                        </p:attrNameLst>
                                      </p:cBhvr>
                                      <p:to>
                                        <p:strVal val="visible"/>
                                      </p:to>
                                    </p:set>
                                    <p:animEffect transition="in" filter="dissolve">
                                      <p:cBhvr>
                                        <p:cTn id="22" dur="500"/>
                                        <p:tgtEl>
                                          <p:spTgt spid="18435">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8435">
                                            <p:txEl>
                                              <p:pRg st="8" end="8"/>
                                            </p:txEl>
                                          </p:spTgt>
                                        </p:tgtEl>
                                        <p:attrNameLst>
                                          <p:attrName>style.visibility</p:attrName>
                                        </p:attrNameLst>
                                      </p:cBhvr>
                                      <p:to>
                                        <p:strVal val="visible"/>
                                      </p:to>
                                    </p:set>
                                    <p:animEffect transition="in" filter="dissolve">
                                      <p:cBhvr>
                                        <p:cTn id="27" dur="500"/>
                                        <p:tgtEl>
                                          <p:spTgt spid="18435">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8435">
                                            <p:txEl>
                                              <p:pRg st="10" end="10"/>
                                            </p:txEl>
                                          </p:spTgt>
                                        </p:tgtEl>
                                        <p:attrNameLst>
                                          <p:attrName>style.visibility</p:attrName>
                                        </p:attrNameLst>
                                      </p:cBhvr>
                                      <p:to>
                                        <p:strVal val="visible"/>
                                      </p:to>
                                    </p:set>
                                    <p:animEffect transition="in" filter="dissolve">
                                      <p:cBhvr>
                                        <p:cTn id="32" dur="500"/>
                                        <p:tgtEl>
                                          <p:spTgt spid="1843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sz="half" idx="1"/>
          </p:nvPr>
        </p:nvSpPr>
        <p:spPr>
          <a:xfrm>
            <a:off x="152400" y="228600"/>
            <a:ext cx="4343400" cy="685800"/>
          </a:xfrm>
        </p:spPr>
        <p:txBody>
          <a:bodyPr/>
          <a:lstStyle/>
          <a:p>
            <a:pPr>
              <a:buFont typeface="Wingdings" charset="2"/>
              <a:buNone/>
            </a:pPr>
            <a:r>
              <a:rPr lang="en-US" altLang="en-US" sz="2800">
                <a:solidFill>
                  <a:srgbClr val="FFFF00"/>
                </a:solidFill>
              </a:rPr>
              <a:t>Ephraim D. Moore</a:t>
            </a:r>
          </a:p>
        </p:txBody>
      </p:sp>
      <p:pic>
        <p:nvPicPr>
          <p:cNvPr id="19464" name="Picture 8" descr="Ephraim D"/>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17475" y="914400"/>
            <a:ext cx="3794125" cy="5562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9466" name="Text Box 10"/>
          <p:cNvSpPr txBox="1">
            <a:spLocks noChangeArrowheads="1"/>
          </p:cNvSpPr>
          <p:nvPr/>
        </p:nvSpPr>
        <p:spPr bwMode="auto">
          <a:xfrm>
            <a:off x="6461125" y="26987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p>
        </p:txBody>
      </p:sp>
      <p:sp>
        <p:nvSpPr>
          <p:cNvPr id="19467" name="Rectangle 11"/>
          <p:cNvSpPr>
            <a:spLocks noChangeArrowheads="1"/>
          </p:cNvSpPr>
          <p:nvPr/>
        </p:nvSpPr>
        <p:spPr bwMode="auto">
          <a:xfrm>
            <a:off x="4191000" y="457200"/>
            <a:ext cx="4648200" cy="531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i="1">
                <a:solidFill>
                  <a:schemeClr val="hlink"/>
                </a:solidFill>
                <a:effectLst>
                  <a:outerShdw blurRad="38100" dist="38100" dir="2700000" algn="tl">
                    <a:srgbClr val="000000"/>
                  </a:outerShdw>
                </a:effectLst>
              </a:rPr>
              <a:t>Extract of a letter from Elder </a:t>
            </a:r>
            <a:r>
              <a:rPr lang="en-US" altLang="en-US">
                <a:solidFill>
                  <a:schemeClr val="hlink"/>
                </a:solidFill>
                <a:effectLst>
                  <a:outerShdw blurRad="38100" dist="38100" dir="2700000" algn="tl">
                    <a:srgbClr val="000000"/>
                  </a:outerShdw>
                </a:effectLst>
              </a:rPr>
              <a:t>E. D</a:t>
            </a:r>
            <a:r>
              <a:rPr lang="en-US" altLang="en-US" i="1">
                <a:solidFill>
                  <a:schemeClr val="hlink"/>
                </a:solidFill>
                <a:effectLst>
                  <a:outerShdw blurRad="38100" dist="38100" dir="2700000" algn="tl">
                    <a:srgbClr val="000000"/>
                  </a:outerShdw>
                </a:effectLst>
              </a:rPr>
              <a:t>. </a:t>
            </a:r>
            <a:r>
              <a:rPr lang="en-US" altLang="en-US">
                <a:solidFill>
                  <a:schemeClr val="hlink"/>
                </a:solidFill>
                <a:effectLst>
                  <a:outerShdw blurRad="38100" dist="38100" dir="2700000" algn="tl">
                    <a:srgbClr val="000000"/>
                  </a:outerShdw>
                </a:effectLst>
              </a:rPr>
              <a:t>MOORE, </a:t>
            </a:r>
            <a:r>
              <a:rPr lang="en-US" altLang="en-US" i="1">
                <a:solidFill>
                  <a:schemeClr val="hlink"/>
                </a:solidFill>
                <a:effectLst>
                  <a:outerShdw blurRad="38100" dist="38100" dir="2700000" algn="tl">
                    <a:srgbClr val="000000"/>
                  </a:outerShdw>
                </a:effectLst>
              </a:rPr>
              <a:t>dated</a:t>
            </a:r>
            <a:endParaRPr lang="en-US" altLang="en-US">
              <a:solidFill>
                <a:schemeClr val="hlink"/>
              </a:solidFill>
              <a:effectLst>
                <a:outerShdw blurRad="38100" dist="38100" dir="2700000" algn="tl">
                  <a:srgbClr val="000000"/>
                </a:outerShdw>
              </a:effectLst>
            </a:endParaRPr>
          </a:p>
          <a:p>
            <a:r>
              <a:rPr lang="en-US" altLang="en-US">
                <a:solidFill>
                  <a:schemeClr val="hlink"/>
                </a:solidFill>
                <a:effectLst>
                  <a:outerShdw blurRad="38100" dist="38100" dir="2700000" algn="tl">
                    <a:srgbClr val="000000"/>
                  </a:outerShdw>
                </a:effectLst>
              </a:rPr>
              <a:t>	"FLORENCE, Ala. Nov. 4, 1828.</a:t>
            </a:r>
          </a:p>
          <a:p>
            <a:r>
              <a:rPr lang="en-US" altLang="en-US">
                <a:solidFill>
                  <a:schemeClr val="hlink"/>
                </a:solidFill>
                <a:effectLst>
                  <a:outerShdw blurRad="38100" dist="38100" dir="2700000" algn="tl">
                    <a:srgbClr val="000000"/>
                  </a:outerShdw>
                </a:effectLst>
              </a:rPr>
              <a:t>		"BR. STONE— On the second Lord's day of October, we had our camp-meeting. I am happy to inform you that the meeting was attended with deep solemnity, and very good effect. I do not know how many professed; but believe there were 36 baptized: Some have professed since. We are still increasing in number, and the brethren steadfast in the faith."</a:t>
            </a:r>
          </a:p>
          <a:p>
            <a:r>
              <a:rPr lang="en-US" altLang="en-US">
                <a:solidFill>
                  <a:schemeClr val="hlink"/>
                </a:solidFill>
                <a:effectLst>
                  <a:outerShdw blurRad="38100" dist="38100" dir="2700000" algn="tl">
                    <a:srgbClr val="000000"/>
                  </a:outerShdw>
                </a:effectLst>
              </a:rPr>
              <a:t>		</a:t>
            </a:r>
          </a:p>
          <a:p>
            <a:r>
              <a:rPr lang="en-US" altLang="en-US">
                <a:solidFill>
                  <a:schemeClr val="hlink"/>
                </a:solidFill>
                <a:effectLst>
                  <a:outerShdw blurRad="38100" dist="38100" dir="2700000" algn="tl">
                    <a:srgbClr val="000000"/>
                  </a:outerShdw>
                </a:effectLst>
              </a:rPr>
              <a:t>	Volume2,#2, Dec.,1828,p42</a:t>
            </a:r>
          </a:p>
          <a:p>
            <a:endParaRPr lang="en-US" altLang="en-US">
              <a:solidFill>
                <a:schemeClr val="hlink"/>
              </a:solidFill>
              <a:effectLst>
                <a:outerShdw blurRad="38100" dist="38100" dir="2700000" algn="tl">
                  <a:srgbClr val="000000"/>
                </a:outerShdw>
              </a:effectLst>
            </a:endParaRPr>
          </a:p>
          <a:p>
            <a:endParaRPr lang="en-US" altLang="en-US">
              <a:solidFill>
                <a:schemeClr val="hlink"/>
              </a:solidFill>
              <a:effectLst>
                <a:outerShdw blurRad="38100" dist="38100" dir="2700000" algn="tl">
                  <a:srgbClr val="000000"/>
                </a:outerShdw>
              </a:effectLst>
            </a:endParaRPr>
          </a:p>
          <a:p>
            <a:endParaRPr lang="en-US" altLang="en-US">
              <a:solidFill>
                <a:schemeClr val="hlink"/>
              </a:solidFill>
              <a:effectLst>
                <a:outerShdw blurRad="38100" dist="38100" dir="2700000" algn="tl">
                  <a:srgbClr val="000000"/>
                </a:outerShdw>
              </a:effectLst>
            </a:endParaRPr>
          </a:p>
          <a:p>
            <a:endParaRPr lang="en-US" altLang="en-US">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9464"/>
                                        </p:tgtEl>
                                        <p:attrNameLst>
                                          <p:attrName>style.visibility</p:attrName>
                                        </p:attrNameLst>
                                      </p:cBhvr>
                                      <p:to>
                                        <p:strVal val="visible"/>
                                      </p:to>
                                    </p:set>
                                    <p:animEffect transition="in" filter="diamond(in)">
                                      <p:cBhvr>
                                        <p:cTn id="7" dur="2000"/>
                                        <p:tgtEl>
                                          <p:spTgt spid="194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9467">
                                            <p:txEl>
                                              <p:pRg st="0" end="0"/>
                                            </p:txEl>
                                          </p:spTgt>
                                        </p:tgtEl>
                                        <p:attrNameLst>
                                          <p:attrName>style.visibility</p:attrName>
                                        </p:attrNameLst>
                                      </p:cBhvr>
                                      <p:to>
                                        <p:strVal val="visible"/>
                                      </p:to>
                                    </p:set>
                                    <p:animEffect transition="in" filter="dissolve">
                                      <p:cBhvr>
                                        <p:cTn id="12" dur="500"/>
                                        <p:tgtEl>
                                          <p:spTgt spid="1946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9467">
                                            <p:txEl>
                                              <p:pRg st="1" end="1"/>
                                            </p:txEl>
                                          </p:spTgt>
                                        </p:tgtEl>
                                        <p:attrNameLst>
                                          <p:attrName>style.visibility</p:attrName>
                                        </p:attrNameLst>
                                      </p:cBhvr>
                                      <p:to>
                                        <p:strVal val="visible"/>
                                      </p:to>
                                    </p:set>
                                    <p:animEffect transition="in" filter="dissolve">
                                      <p:cBhvr>
                                        <p:cTn id="17" dur="500"/>
                                        <p:tgtEl>
                                          <p:spTgt spid="19467">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19467">
                                            <p:txEl>
                                              <p:pRg st="2" end="2"/>
                                            </p:txEl>
                                          </p:spTgt>
                                        </p:tgtEl>
                                        <p:attrNameLst>
                                          <p:attrName>style.visibility</p:attrName>
                                        </p:attrNameLst>
                                      </p:cBhvr>
                                      <p:to>
                                        <p:strVal val="visible"/>
                                      </p:to>
                                    </p:set>
                                    <p:animEffect transition="in" filter="dissolve">
                                      <p:cBhvr>
                                        <p:cTn id="20" dur="500"/>
                                        <p:tgtEl>
                                          <p:spTgt spid="19467">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9467">
                                            <p:txEl>
                                              <p:pRg st="4" end="4"/>
                                            </p:txEl>
                                          </p:spTgt>
                                        </p:tgtEl>
                                        <p:attrNameLst>
                                          <p:attrName>style.visibility</p:attrName>
                                        </p:attrNameLst>
                                      </p:cBhvr>
                                      <p:to>
                                        <p:strVal val="visible"/>
                                      </p:to>
                                    </p:set>
                                    <p:animEffect transition="in" filter="dissolve">
                                      <p:cBhvr>
                                        <p:cTn id="25" dur="500"/>
                                        <p:tgtEl>
                                          <p:spTgt spid="194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100_4444"/>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5141913"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0487" name="Picture 7" descr="Wedding by Jas, E"/>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6808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wedge">
                                      <p:cBhvr>
                                        <p:cTn id="7" dur="2000"/>
                                        <p:tgtEl>
                                          <p:spTgt spid="204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487"/>
                                        </p:tgtEl>
                                        <p:attrNameLst>
                                          <p:attrName>style.visibility</p:attrName>
                                        </p:attrNameLst>
                                      </p:cBhvr>
                                      <p:to>
                                        <p:strVal val="visible"/>
                                      </p:to>
                                    </p:set>
                                    <p:animEffect transition="in" filter="fade">
                                      <p:cBhvr>
                                        <p:cTn id="12" dur="20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body" idx="1"/>
          </p:nvPr>
        </p:nvSpPr>
        <p:spPr>
          <a:xfrm>
            <a:off x="0" y="0"/>
            <a:ext cx="9144000" cy="6858000"/>
          </a:xfrm>
        </p:spPr>
        <p:txBody>
          <a:bodyPr/>
          <a:lstStyle/>
          <a:p>
            <a:pPr>
              <a:lnSpc>
                <a:spcPct val="80000"/>
              </a:lnSpc>
            </a:pPr>
            <a:endParaRPr lang="en-US" altLang="en-US" sz="1800"/>
          </a:p>
          <a:p>
            <a:pPr>
              <a:lnSpc>
                <a:spcPct val="80000"/>
              </a:lnSpc>
              <a:buFont typeface="Wingdings" charset="2"/>
              <a:buNone/>
            </a:pPr>
            <a:r>
              <a:rPr lang="en-US" altLang="en-US" sz="1800"/>
              <a:t>				 </a:t>
            </a:r>
            <a:r>
              <a:rPr lang="en-US" altLang="en-US" sz="1800" i="1">
                <a:solidFill>
                  <a:schemeClr val="hlink"/>
                </a:solidFill>
              </a:rPr>
              <a:t>Extract of a letter to the Editor, dated,</a:t>
            </a:r>
            <a:endParaRPr lang="en-US" altLang="en-US" sz="1800">
              <a:solidFill>
                <a:schemeClr val="hlink"/>
              </a:solidFill>
            </a:endParaRPr>
          </a:p>
          <a:p>
            <a:pPr>
              <a:lnSpc>
                <a:spcPct val="80000"/>
              </a:lnSpc>
              <a:buFont typeface="Wingdings" charset="2"/>
              <a:buNone/>
            </a:pPr>
            <a:r>
              <a:rPr lang="en-US" altLang="en-US" sz="1800">
                <a:solidFill>
                  <a:schemeClr val="hlink"/>
                </a:solidFill>
              </a:rPr>
              <a:t>					"LAUDERDALE COUNTY, Ala. Nov. 30, 1828.</a:t>
            </a:r>
          </a:p>
          <a:p>
            <a:pPr>
              <a:lnSpc>
                <a:spcPct val="80000"/>
              </a:lnSpc>
              <a:buFont typeface="Wingdings" charset="2"/>
              <a:buNone/>
            </a:pPr>
            <a:r>
              <a:rPr lang="en-US" altLang="en-US" sz="1800">
                <a:solidFill>
                  <a:schemeClr val="hlink"/>
                </a:solidFill>
              </a:rPr>
              <a:t>		"The cause of religion prospers with us; our church numbers near 130, and 	the prospect of its increase is flattering. Brother Moore and myself attended a meeting to day, at which 5 were baptized, and one more professed faith in Christ. I do not know how many have joined the Church since I wrote to you last, but I think they may be set down at 10 or 12. This makes an increase to the Church of near 70 members in about seven weeks, A number more may be numbered as the seals of our ministry.</a:t>
            </a:r>
          </a:p>
          <a:p>
            <a:pPr>
              <a:lnSpc>
                <a:spcPct val="80000"/>
              </a:lnSpc>
              <a:buFont typeface="Wingdings" charset="2"/>
              <a:buNone/>
            </a:pPr>
            <a:r>
              <a:rPr lang="en-US" altLang="en-US" sz="1800">
                <a:solidFill>
                  <a:schemeClr val="hlink"/>
                </a:solidFill>
              </a:rPr>
              <a:t>	Some of them have joined the Methodist brethren, and some have not joined any church.</a:t>
            </a:r>
          </a:p>
          <a:p>
            <a:pPr>
              <a:lnSpc>
                <a:spcPct val="80000"/>
              </a:lnSpc>
              <a:buFont typeface="Wingdings" charset="2"/>
              <a:buNone/>
            </a:pPr>
            <a:r>
              <a:rPr lang="en-US" altLang="en-US" sz="1800">
                <a:solidFill>
                  <a:schemeClr val="hlink"/>
                </a:solidFill>
              </a:rPr>
              <a:t>			I have been informed that at a Camp Meeting, near Athens, in Limestone County, about 20 professed faith in Christ, 15 of whom were baptized. In September last, I attended a four days meeting in Salem, Franklin county, Tennessee, where we constituted a church of 7 members. In this place and its vicinity, I was informed that we suffered great opposition, yet the meeting was well attended, and many appeared</a:t>
            </a:r>
          </a:p>
          <a:p>
            <a:pPr>
              <a:lnSpc>
                <a:spcPct val="80000"/>
              </a:lnSpc>
              <a:buFont typeface="Wingdings" charset="2"/>
              <a:buNone/>
            </a:pPr>
            <a:r>
              <a:rPr lang="en-US" altLang="en-US" sz="1800">
                <a:solidFill>
                  <a:schemeClr val="hlink"/>
                </a:solidFill>
              </a:rPr>
              <a:t>	surprised, that we had been so greatly misrepresented. The prospect of doing good in this place is flattering. Brother J. McDonald is riding in that quarter, and I am informed that he has planted several churches in the neighborhood of Winchester, and the adjoining settlements. </a:t>
            </a:r>
          </a:p>
          <a:p>
            <a:pPr>
              <a:lnSpc>
                <a:spcPct val="80000"/>
              </a:lnSpc>
              <a:buFont typeface="Wingdings" charset="2"/>
              <a:buNone/>
            </a:pPr>
            <a:r>
              <a:rPr lang="en-US" altLang="en-US" sz="1800">
                <a:solidFill>
                  <a:schemeClr val="hlink"/>
                </a:solidFill>
              </a:rPr>
              <a:t>							</a:t>
            </a:r>
          </a:p>
          <a:p>
            <a:pPr lvl="4">
              <a:lnSpc>
                <a:spcPct val="80000"/>
              </a:lnSpc>
              <a:buFont typeface="Wingdings" charset="2"/>
              <a:buNone/>
            </a:pPr>
            <a:r>
              <a:rPr lang="en-US" altLang="en-US" sz="1200">
                <a:solidFill>
                  <a:schemeClr val="hlink"/>
                </a:solidFill>
              </a:rPr>
              <a:t>					 </a:t>
            </a:r>
            <a:r>
              <a:rPr lang="en-US" altLang="en-US">
                <a:solidFill>
                  <a:schemeClr val="hlink"/>
                </a:solidFill>
              </a:rPr>
              <a:t>JAMES E. MATTHEWS</a:t>
            </a:r>
          </a:p>
          <a:p>
            <a:pPr>
              <a:lnSpc>
                <a:spcPct val="80000"/>
              </a:lnSpc>
            </a:pPr>
            <a:endParaRPr lang="en-US" altLang="en-US" sz="2800">
              <a:solidFill>
                <a:schemeClr val="hlink"/>
              </a:solidFill>
            </a:endParaRPr>
          </a:p>
          <a:p>
            <a:pPr>
              <a:lnSpc>
                <a:spcPct val="80000"/>
              </a:lnSpc>
              <a:buFont typeface="Wingdings" charset="2"/>
              <a:buNone/>
            </a:pPr>
            <a:r>
              <a:rPr lang="en-US" altLang="en-US" sz="1800">
                <a:solidFill>
                  <a:schemeClr val="hlink"/>
                </a:solidFill>
              </a:rPr>
              <a:t>	Volume3, #6, Apr., 1829 p142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682">
                                            <p:txEl>
                                              <p:pRg st="10" end="10"/>
                                            </p:txEl>
                                          </p:spTgt>
                                        </p:tgtEl>
                                        <p:attrNameLst>
                                          <p:attrName>style.visibility</p:attrName>
                                        </p:attrNameLst>
                                      </p:cBhvr>
                                      <p:to>
                                        <p:strVal val="visible"/>
                                      </p:to>
                                    </p:set>
                                    <p:animEffect transition="in" filter="fade">
                                      <p:cBhvr>
                                        <p:cTn id="7" dur="2000"/>
                                        <p:tgtEl>
                                          <p:spTgt spid="7168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sz="half" idx="1"/>
          </p:nvPr>
        </p:nvSpPr>
        <p:spPr/>
        <p:txBody>
          <a:bodyPr/>
          <a:lstStyle/>
          <a:p>
            <a:endParaRPr lang="en-US" altLang="en-US" sz="2800"/>
          </a:p>
          <a:p>
            <a:endParaRPr lang="en-US" altLang="en-US" sz="2800"/>
          </a:p>
        </p:txBody>
      </p:sp>
      <p:pic>
        <p:nvPicPr>
          <p:cNvPr id="22532" name="Picture 4" descr="Elisha Randolph's Grave"/>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0" y="0"/>
            <a:ext cx="436245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2535" name="Picture 7" descr="Elisha Randolph Oct"/>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0" y="1371600"/>
            <a:ext cx="91440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wedge">
                                      <p:cBhvr>
                                        <p:cTn id="7" dur="2000"/>
                                        <p:tgtEl>
                                          <p:spTgt spid="225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2535"/>
                                        </p:tgtEl>
                                        <p:attrNameLst>
                                          <p:attrName>style.visibility</p:attrName>
                                        </p:attrNameLst>
                                      </p:cBhvr>
                                      <p:to>
                                        <p:strVal val="visible"/>
                                      </p:to>
                                    </p:set>
                                    <p:animEffect transition="in" filter="dissolve">
                                      <p:cBhvr>
                                        <p:cTn id="12" dur="5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sz="half" idx="1"/>
          </p:nvPr>
        </p:nvSpPr>
        <p:spPr>
          <a:xfrm>
            <a:off x="457200" y="0"/>
            <a:ext cx="4038600" cy="6130925"/>
          </a:xfrm>
        </p:spPr>
        <p:txBody>
          <a:bodyPr/>
          <a:lstStyle/>
          <a:p>
            <a:pPr>
              <a:buFont typeface="Wingdings" charset="2"/>
              <a:buNone/>
            </a:pPr>
            <a:r>
              <a:rPr lang="en-US" altLang="en-US" sz="2800">
                <a:solidFill>
                  <a:schemeClr val="hlink"/>
                </a:solidFill>
              </a:rPr>
              <a:t>James Young</a:t>
            </a:r>
          </a:p>
        </p:txBody>
      </p:sp>
      <p:pic>
        <p:nvPicPr>
          <p:cNvPr id="23562" name="Picture 10" descr="James Young Marriage"/>
          <p:cNvPicPr>
            <a:picLocks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457200" y="0"/>
            <a:ext cx="8686800" cy="662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3566" name="Picture 14" descr="Jas, Young Testamonial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23813"/>
            <a:ext cx="9144000" cy="686911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562"/>
                                        </p:tgtEl>
                                        <p:attrNameLst>
                                          <p:attrName>style.visibility</p:attrName>
                                        </p:attrNameLst>
                                      </p:cBhvr>
                                      <p:to>
                                        <p:strVal val="visible"/>
                                      </p:to>
                                    </p:set>
                                    <p:animEffect transition="in" filter="dissolve">
                                      <p:cBhvr>
                                        <p:cTn id="7" dur="500"/>
                                        <p:tgtEl>
                                          <p:spTgt spid="235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566"/>
                                        </p:tgtEl>
                                        <p:attrNameLst>
                                          <p:attrName>style.visibility</p:attrName>
                                        </p:attrNameLst>
                                      </p:cBhvr>
                                      <p:to>
                                        <p:strVal val="visible"/>
                                      </p:to>
                                    </p:set>
                                    <p:animEffect transition="in" filter="fade">
                                      <p:cBhvr>
                                        <p:cTn id="12" dur="2000"/>
                                        <p:tgtEl>
                                          <p:spTgt spid="23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body" idx="1"/>
          </p:nvPr>
        </p:nvSpPr>
        <p:spPr>
          <a:xfrm>
            <a:off x="457200" y="228600"/>
            <a:ext cx="8229600" cy="6629400"/>
          </a:xfrm>
        </p:spPr>
        <p:txBody>
          <a:bodyPr/>
          <a:lstStyle/>
          <a:p>
            <a:pPr>
              <a:lnSpc>
                <a:spcPct val="80000"/>
              </a:lnSpc>
              <a:buFont typeface="Wingdings" charset="2"/>
              <a:buNone/>
            </a:pPr>
            <a:r>
              <a:rPr lang="en-US" altLang="en-US" sz="2000">
                <a:solidFill>
                  <a:schemeClr val="hlink"/>
                </a:solidFill>
              </a:rPr>
              <a:t>	The following is a list of the names of most of the preachers in Tennessee 	and Alabama.</a:t>
            </a:r>
          </a:p>
          <a:p>
            <a:pPr>
              <a:lnSpc>
                <a:spcPct val="80000"/>
              </a:lnSpc>
              <a:buFont typeface="Wingdings" charset="2"/>
              <a:buNone/>
            </a:pPr>
            <a:r>
              <a:rPr lang="en-US" altLang="en-US" sz="2000">
                <a:solidFill>
                  <a:schemeClr val="hlink"/>
                </a:solidFill>
              </a:rPr>
              <a:t>			IN TENNESSEE—John Mulkey, Isaac Mulkey, Robert Randolph, ElihuRandolph, William D. Carns, Andrew Davis, Levi Nichols, Samuel Billingsley, 	William D. Jourdan, James Y. Green, Dr.—— Becton,—— Flinn, Levi Perkins, James Anderson, Corder Stone, John Hooton, William Hooton, —— Bills, John 	M. Barnit, Edward Sweat, Andrew Carnachan, Mansel W. Matthews, Jesse</a:t>
            </a:r>
          </a:p>
          <a:p>
            <a:pPr>
              <a:lnSpc>
                <a:spcPct val="80000"/>
              </a:lnSpc>
              <a:buFont typeface="Wingdings" charset="2"/>
              <a:buNone/>
            </a:pPr>
            <a:r>
              <a:rPr lang="en-US" altLang="en-US" sz="2000">
                <a:solidFill>
                  <a:schemeClr val="hlink"/>
                </a:solidFill>
              </a:rPr>
              <a:t>	Goodman, John Shultz, James Vinzant, Abner Hill, Henry Thompson,—Melvin, 	John M’Donald, William Nicks, and James Miller, (author of Trinitarianism Unmasked.) John Green. </a:t>
            </a:r>
          </a:p>
          <a:p>
            <a:pPr>
              <a:lnSpc>
                <a:spcPct val="80000"/>
              </a:lnSpc>
              <a:buFont typeface="Wingdings" charset="2"/>
              <a:buNone/>
            </a:pPr>
            <a:r>
              <a:rPr lang="en-US" altLang="en-US" sz="2000">
                <a:solidFill>
                  <a:schemeClr val="hlink"/>
                </a:solidFill>
              </a:rPr>
              <a:t>			IN ALABAMA—James A. Anderson, Thacker Griffin, Lorenzo Griffin, Reuben Mardis: Jonathan Parker, William Price, Elisha Price, Ephraim D. Moore,——Crocket,——M'Donald, John Northcross, Jesse Wilks, Tolbert Fanning, Jonathan Wallis, Elisha Randolph, James E. Matthews.</a:t>
            </a:r>
          </a:p>
          <a:p>
            <a:pPr>
              <a:lnSpc>
                <a:spcPct val="80000"/>
              </a:lnSpc>
              <a:buFont typeface="Wingdings" charset="2"/>
              <a:buNone/>
            </a:pPr>
            <a:r>
              <a:rPr lang="en-US" altLang="en-US" sz="2000">
                <a:solidFill>
                  <a:schemeClr val="hlink"/>
                </a:solidFill>
              </a:rPr>
              <a:t>			The camp-meetings in this county, are now in progress. At four which have been holden, 45 have been immersed. The Alabama Conference commences in this "county, on the last day of this month, and is regularly held, commencing 	on the Thursday, before the first Lord's day in October, every year. We should rejoice to see some of our Northern brethren in the ministry among us.</a:t>
            </a:r>
          </a:p>
        </p:txBody>
      </p:sp>
      <p:sp>
        <p:nvSpPr>
          <p:cNvPr id="78851" name="Text Box 3"/>
          <p:cNvSpPr txBox="1">
            <a:spLocks noChangeArrowheads="1"/>
          </p:cNvSpPr>
          <p:nvPr/>
        </p:nvSpPr>
        <p:spPr bwMode="auto">
          <a:xfrm>
            <a:off x="1447800" y="6324600"/>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solidFill>
                  <a:schemeClr val="hlink"/>
                </a:solidFill>
              </a:rPr>
              <a:t>September 10, 1831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8850">
                                            <p:txEl>
                                              <p:pRg st="1" end="1"/>
                                            </p:txEl>
                                          </p:spTgt>
                                        </p:tgtEl>
                                        <p:attrNameLst>
                                          <p:attrName>style.visibility</p:attrName>
                                        </p:attrNameLst>
                                      </p:cBhvr>
                                      <p:to>
                                        <p:strVal val="visible"/>
                                      </p:to>
                                    </p:set>
                                    <p:animEffect transition="in" filter="dissolve">
                                      <p:cBhvr>
                                        <p:cTn id="7" dur="500"/>
                                        <p:tgtEl>
                                          <p:spTgt spid="78850">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8850">
                                            <p:txEl>
                                              <p:pRg st="2" end="2"/>
                                            </p:txEl>
                                          </p:spTgt>
                                        </p:tgtEl>
                                        <p:attrNameLst>
                                          <p:attrName>style.visibility</p:attrName>
                                        </p:attrNameLst>
                                      </p:cBhvr>
                                      <p:to>
                                        <p:strVal val="visible"/>
                                      </p:to>
                                    </p:set>
                                    <p:animEffect transition="in" filter="dissolve">
                                      <p:cBhvr>
                                        <p:cTn id="10" dur="500"/>
                                        <p:tgtEl>
                                          <p:spTgt spid="78850">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78850">
                                            <p:txEl>
                                              <p:pRg st="3" end="3"/>
                                            </p:txEl>
                                          </p:spTgt>
                                        </p:tgtEl>
                                        <p:attrNameLst>
                                          <p:attrName>style.visibility</p:attrName>
                                        </p:attrNameLst>
                                      </p:cBhvr>
                                      <p:to>
                                        <p:strVal val="visible"/>
                                      </p:to>
                                    </p:set>
                                    <p:animEffect transition="in" filter="dissolve">
                                      <p:cBhvr>
                                        <p:cTn id="15" dur="500"/>
                                        <p:tgtEl>
                                          <p:spTgt spid="78850">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78850">
                                            <p:txEl>
                                              <p:pRg st="4" end="4"/>
                                            </p:txEl>
                                          </p:spTgt>
                                        </p:tgtEl>
                                        <p:attrNameLst>
                                          <p:attrName>style.visibility</p:attrName>
                                        </p:attrNameLst>
                                      </p:cBhvr>
                                      <p:to>
                                        <p:strVal val="visible"/>
                                      </p:to>
                                    </p:set>
                                    <p:animEffect transition="in" filter="dissolve">
                                      <p:cBhvr>
                                        <p:cTn id="20" dur="500"/>
                                        <p:tgtEl>
                                          <p:spTgt spid="78850">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8851"/>
                                        </p:tgtEl>
                                        <p:attrNameLst>
                                          <p:attrName>style.visibility</p:attrName>
                                        </p:attrNameLst>
                                      </p:cBhvr>
                                      <p:to>
                                        <p:strVal val="visible"/>
                                      </p:to>
                                    </p:set>
                                    <p:animEffect transition="in" filter="dissolve">
                                      <p:cBhvr>
                                        <p:cTn id="25" dur="500"/>
                                        <p:tgtEl>
                                          <p:spTgt spid="78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0"/>
            <a:ext cx="8229600" cy="6858000"/>
          </a:xfrm>
        </p:spPr>
        <p:txBody>
          <a:bodyPr/>
          <a:lstStyle/>
          <a:p>
            <a:pPr>
              <a:buFont typeface="Wingdings" charset="2"/>
              <a:buNone/>
            </a:pPr>
            <a:endParaRPr lang="en-US" altLang="en-US"/>
          </a:p>
          <a:p>
            <a:pPr>
              <a:buFont typeface="Wingdings" charset="2"/>
              <a:buNone/>
            </a:pPr>
            <a:r>
              <a:rPr lang="en-US" altLang="en-US">
                <a:solidFill>
                  <a:schemeClr val="hlink"/>
                </a:solidFill>
              </a:rPr>
              <a:t>James E. Matthews ,Ephraim Moore ,and</a:t>
            </a:r>
          </a:p>
          <a:p>
            <a:pPr>
              <a:buFont typeface="Wingdings" charset="2"/>
              <a:buNone/>
            </a:pPr>
            <a:r>
              <a:rPr lang="en-US" altLang="en-US">
                <a:solidFill>
                  <a:schemeClr val="hlink"/>
                </a:solidFill>
              </a:rPr>
              <a:t>Crocket McDonald are listed in </a:t>
            </a:r>
            <a:r>
              <a:rPr lang="en-US" altLang="en-US" i="1">
                <a:solidFill>
                  <a:schemeClr val="hlink"/>
                </a:solidFill>
              </a:rPr>
              <a:t>Herald of</a:t>
            </a:r>
          </a:p>
          <a:p>
            <a:pPr>
              <a:buFont typeface="Wingdings" charset="2"/>
              <a:buNone/>
            </a:pPr>
            <a:r>
              <a:rPr lang="en-US" altLang="en-US" i="1">
                <a:solidFill>
                  <a:schemeClr val="hlink"/>
                </a:solidFill>
              </a:rPr>
              <a:t>Gospel Liberty </a:t>
            </a:r>
            <a:r>
              <a:rPr lang="en-US" altLang="en-US">
                <a:solidFill>
                  <a:schemeClr val="hlink"/>
                </a:solidFill>
              </a:rPr>
              <a:t>as being a part of the</a:t>
            </a:r>
          </a:p>
          <a:p>
            <a:pPr>
              <a:buFont typeface="Wingdings" charset="2"/>
              <a:buNone/>
            </a:pPr>
            <a:r>
              <a:rPr lang="en-US" altLang="en-US">
                <a:solidFill>
                  <a:schemeClr val="hlink"/>
                </a:solidFill>
              </a:rPr>
              <a:t>Christian Connection.</a:t>
            </a:r>
          </a:p>
          <a:p>
            <a:pPr>
              <a:buFont typeface="Wingdings" charset="2"/>
              <a:buNone/>
            </a:pPr>
            <a:endParaRPr lang="en-US" altLang="en-US">
              <a:solidFill>
                <a:schemeClr val="hlink"/>
              </a:solidFill>
            </a:endParaRPr>
          </a:p>
          <a:p>
            <a:pPr>
              <a:buFont typeface="Wingdings" charset="2"/>
              <a:buNone/>
            </a:pPr>
            <a:r>
              <a:rPr lang="en-US" altLang="en-US">
                <a:solidFill>
                  <a:schemeClr val="hlink"/>
                </a:solidFill>
              </a:rPr>
              <a:t>Matthews’ letter to Simon Clough shows the </a:t>
            </a:r>
          </a:p>
          <a:p>
            <a:pPr>
              <a:buFont typeface="Wingdings" charset="2"/>
              <a:buNone/>
            </a:pPr>
            <a:r>
              <a:rPr lang="en-US" altLang="en-US">
                <a:solidFill>
                  <a:schemeClr val="hlink"/>
                </a:solidFill>
              </a:rPr>
              <a:t>connection.</a:t>
            </a:r>
          </a:p>
          <a:p>
            <a:pPr>
              <a:buFont typeface="Wingdings" charset="2"/>
              <a:buNone/>
            </a:pPr>
            <a:endParaRPr lang="en-US" altLang="en-US">
              <a:solidFill>
                <a:schemeClr val="hlink"/>
              </a:solidFill>
            </a:endParaRPr>
          </a:p>
          <a:p>
            <a:pPr>
              <a:buFont typeface="Wingdings" charset="2"/>
              <a:buNone/>
            </a:pPr>
            <a:endParaRPr lang="en-US" altLang="en-US">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507">
                                            <p:txEl>
                                              <p:pRg st="6" end="6"/>
                                            </p:txEl>
                                          </p:spTgt>
                                        </p:tgtEl>
                                        <p:attrNameLst>
                                          <p:attrName>style.visibility</p:attrName>
                                        </p:attrNameLst>
                                      </p:cBhvr>
                                      <p:to>
                                        <p:strVal val="visible"/>
                                      </p:to>
                                    </p:set>
                                    <p:animEffect transition="in" filter="dissolve">
                                      <p:cBhvr>
                                        <p:cTn id="7" dur="500"/>
                                        <p:tgtEl>
                                          <p:spTgt spid="21507">
                                            <p:txEl>
                                              <p:pRg st="6" end="6"/>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1507">
                                            <p:txEl>
                                              <p:pRg st="7" end="7"/>
                                            </p:txEl>
                                          </p:spTgt>
                                        </p:tgtEl>
                                        <p:attrNameLst>
                                          <p:attrName>style.visibility</p:attrName>
                                        </p:attrNameLst>
                                      </p:cBhvr>
                                      <p:to>
                                        <p:strVal val="visible"/>
                                      </p:to>
                                    </p:set>
                                    <p:animEffect transition="in" filter="dissolve">
                                      <p:cBhvr>
                                        <p:cTn id="10" dur="500"/>
                                        <p:tgtEl>
                                          <p:spTgt spid="215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0" y="0"/>
            <a:ext cx="9144000" cy="6553200"/>
          </a:xfrm>
        </p:spPr>
        <p:txBody>
          <a:bodyPr/>
          <a:lstStyle/>
          <a:p>
            <a:pPr>
              <a:lnSpc>
                <a:spcPct val="90000"/>
              </a:lnSpc>
              <a:buFont typeface="Wingdings" charset="2"/>
              <a:buNone/>
            </a:pPr>
            <a:r>
              <a:rPr lang="en-US" altLang="en-US" sz="4000" b="1">
                <a:solidFill>
                  <a:srgbClr val="FFFF00"/>
                </a:solidFill>
                <a:effectLst/>
              </a:rPr>
              <a:t>I.	His Direct Influence In 	Alabama</a:t>
            </a:r>
          </a:p>
          <a:p>
            <a:pPr>
              <a:lnSpc>
                <a:spcPct val="90000"/>
              </a:lnSpc>
              <a:buFont typeface="Wingdings" charset="2"/>
              <a:buNone/>
            </a:pPr>
            <a:r>
              <a:rPr lang="en-US" altLang="en-US" sz="4000" b="1">
                <a:solidFill>
                  <a:srgbClr val="FFFF00"/>
                </a:solidFill>
                <a:effectLst/>
              </a:rPr>
              <a:t>		</a:t>
            </a:r>
            <a:r>
              <a:rPr lang="en-US" altLang="en-US">
                <a:solidFill>
                  <a:srgbClr val="FFFF00"/>
                </a:solidFill>
                <a:effectLst/>
              </a:rPr>
              <a:t>A.	He is Known To Have Come To</a:t>
            </a:r>
          </a:p>
          <a:p>
            <a:pPr>
              <a:lnSpc>
                <a:spcPct val="90000"/>
              </a:lnSpc>
              <a:buFont typeface="Wingdings" charset="2"/>
              <a:buNone/>
            </a:pPr>
            <a:r>
              <a:rPr lang="en-US" altLang="en-US">
                <a:solidFill>
                  <a:srgbClr val="FFFF00"/>
                </a:solidFill>
                <a:effectLst/>
              </a:rPr>
              <a:t>			This State Only One Time.</a:t>
            </a:r>
          </a:p>
          <a:p>
            <a:pPr>
              <a:lnSpc>
                <a:spcPct val="90000"/>
              </a:lnSpc>
              <a:buFont typeface="Wingdings" charset="2"/>
              <a:buNone/>
            </a:pPr>
            <a:r>
              <a:rPr lang="en-US" altLang="en-US" sz="4000">
                <a:solidFill>
                  <a:srgbClr val="FFFF00"/>
                </a:solidFill>
                <a:effectLst/>
              </a:rPr>
              <a:t>			</a:t>
            </a:r>
            <a:r>
              <a:rPr lang="en-US" altLang="en-US">
                <a:solidFill>
                  <a:srgbClr val="FFFF00"/>
                </a:solidFill>
                <a:effectLst/>
              </a:rPr>
              <a:t>1.	This was in 1839, upon the 				death John Biard.</a:t>
            </a:r>
          </a:p>
          <a:p>
            <a:pPr>
              <a:lnSpc>
                <a:spcPct val="90000"/>
              </a:lnSpc>
              <a:buFont typeface="Wingdings" charset="2"/>
              <a:buNone/>
            </a:pPr>
            <a:endParaRPr lang="en-US" altLang="en-US">
              <a:solidFill>
                <a:srgbClr val="FFFF00"/>
              </a:solidFill>
              <a:effectLst/>
            </a:endParaRPr>
          </a:p>
          <a:p>
            <a:pPr>
              <a:lnSpc>
                <a:spcPct val="90000"/>
              </a:lnSpc>
              <a:buFont typeface="Wingdings" charset="2"/>
              <a:buNone/>
            </a:pPr>
            <a:r>
              <a:rPr lang="en-US" altLang="en-US" b="1">
                <a:solidFill>
                  <a:srgbClr val="FFFF00"/>
                </a:solidFill>
                <a:effectLst/>
              </a:rPr>
              <a:t>			</a:t>
            </a:r>
            <a:r>
              <a:rPr lang="en-US" altLang="en-US">
                <a:solidFill>
                  <a:srgbClr val="FFFF00"/>
                </a:solidFill>
                <a:effectLst/>
              </a:rPr>
              <a:t>2.</a:t>
            </a:r>
            <a:r>
              <a:rPr lang="en-US" altLang="en-US" b="1">
                <a:solidFill>
                  <a:srgbClr val="FFFF00"/>
                </a:solidFill>
                <a:effectLst/>
              </a:rPr>
              <a:t>	</a:t>
            </a:r>
            <a:r>
              <a:rPr lang="en-US" altLang="en-US">
                <a:solidFill>
                  <a:srgbClr val="FFFF00"/>
                </a:solidFill>
                <a:effectLst/>
              </a:rPr>
              <a:t>Biard’s wife was Stone’s niece.</a:t>
            </a:r>
          </a:p>
          <a:p>
            <a:pPr>
              <a:lnSpc>
                <a:spcPct val="90000"/>
              </a:lnSpc>
              <a:buFont typeface="Wingdings" charset="2"/>
              <a:buNone/>
            </a:pPr>
            <a:r>
              <a:rPr lang="en-US" altLang="en-US">
                <a:solidFill>
                  <a:srgbClr val="FFFF00"/>
                </a:solidFill>
                <a:effectLst/>
              </a:rPr>
              <a:t>			</a:t>
            </a:r>
          </a:p>
          <a:p>
            <a:pPr>
              <a:lnSpc>
                <a:spcPct val="90000"/>
              </a:lnSpc>
              <a:buFont typeface="Wingdings" charset="2"/>
              <a:buNone/>
            </a:pPr>
            <a:r>
              <a:rPr lang="en-US" altLang="en-US">
                <a:solidFill>
                  <a:srgbClr val="FFFF00"/>
                </a:solidFill>
                <a:effectLst/>
              </a:rPr>
              <a:t>			3.	It is believed that John Nelson 			Biard was a Gospel Preacher.</a:t>
            </a:r>
          </a:p>
          <a:p>
            <a:pPr>
              <a:lnSpc>
                <a:spcPct val="90000"/>
              </a:lnSpc>
              <a:buFont typeface="Wingdings" charset="2"/>
              <a:buNone/>
            </a:pPr>
            <a:endParaRPr lang="en-US" altLang="en-US">
              <a:solidFill>
                <a:srgbClr val="FFFF00"/>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animEffect transition="in" filter="dissolve">
                                      <p:cBhvr>
                                        <p:cTn id="7" dur="500"/>
                                        <p:tgtEl>
                                          <p:spTgt spid="9219">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219">
                                            <p:txEl>
                                              <p:pRg st="2" end="2"/>
                                            </p:txEl>
                                          </p:spTgt>
                                        </p:tgtEl>
                                        <p:attrNameLst>
                                          <p:attrName>style.visibility</p:attrName>
                                        </p:attrNameLst>
                                      </p:cBhvr>
                                      <p:to>
                                        <p:strVal val="visible"/>
                                      </p:to>
                                    </p:set>
                                    <p:animEffect transition="in" filter="dissolve">
                                      <p:cBhvr>
                                        <p:cTn id="10" dur="500"/>
                                        <p:tgtEl>
                                          <p:spTgt spid="9219">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9219">
                                            <p:txEl>
                                              <p:pRg st="3" end="3"/>
                                            </p:txEl>
                                          </p:spTgt>
                                        </p:tgtEl>
                                        <p:attrNameLst>
                                          <p:attrName>style.visibility</p:attrName>
                                        </p:attrNameLst>
                                      </p:cBhvr>
                                      <p:to>
                                        <p:strVal val="visible"/>
                                      </p:to>
                                    </p:set>
                                    <p:animEffect transition="in" filter="dissolve">
                                      <p:cBhvr>
                                        <p:cTn id="15" dur="500"/>
                                        <p:tgtEl>
                                          <p:spTgt spid="9219">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9219">
                                            <p:txEl>
                                              <p:pRg st="5" end="5"/>
                                            </p:txEl>
                                          </p:spTgt>
                                        </p:tgtEl>
                                        <p:attrNameLst>
                                          <p:attrName>style.visibility</p:attrName>
                                        </p:attrNameLst>
                                      </p:cBhvr>
                                      <p:to>
                                        <p:strVal val="visible"/>
                                      </p:to>
                                    </p:set>
                                    <p:animEffect transition="in" filter="dissolve">
                                      <p:cBhvr>
                                        <p:cTn id="20" dur="500"/>
                                        <p:tgtEl>
                                          <p:spTgt spid="9219">
                                            <p:txEl>
                                              <p:pRg st="5" end="5"/>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9219">
                                            <p:txEl>
                                              <p:pRg st="7" end="7"/>
                                            </p:txEl>
                                          </p:spTgt>
                                        </p:tgtEl>
                                        <p:attrNameLst>
                                          <p:attrName>style.visibility</p:attrName>
                                        </p:attrNameLst>
                                      </p:cBhvr>
                                      <p:to>
                                        <p:strVal val="visible"/>
                                      </p:to>
                                    </p:set>
                                    <p:animEffect transition="in" filter="dissolve">
                                      <p:cBhvr>
                                        <p:cTn id="25" dur="500"/>
                                        <p:tgtEl>
                                          <p:spTgt spid="92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0" y="0"/>
            <a:ext cx="9144000" cy="6858000"/>
          </a:xfrm>
        </p:spPr>
        <p:txBody>
          <a:bodyPr/>
          <a:lstStyle/>
          <a:p>
            <a:pPr>
              <a:lnSpc>
                <a:spcPct val="80000"/>
              </a:lnSpc>
            </a:pPr>
            <a:endParaRPr lang="en-US" altLang="en-US" sz="2000" i="1"/>
          </a:p>
          <a:p>
            <a:pPr>
              <a:lnSpc>
                <a:spcPct val="80000"/>
              </a:lnSpc>
              <a:buFont typeface="Wingdings" charset="2"/>
              <a:buNone/>
            </a:pPr>
            <a:r>
              <a:rPr lang="en-US" altLang="en-US" sz="2000" i="1"/>
              <a:t>	</a:t>
            </a:r>
            <a:r>
              <a:rPr lang="en-US" altLang="en-US" sz="2000" i="1">
                <a:solidFill>
                  <a:schemeClr val="hlink"/>
                </a:solidFill>
              </a:rPr>
              <a:t>Extract of a letter from Elder James E. Matthews, to the Editor,</a:t>
            </a:r>
          </a:p>
          <a:p>
            <a:pPr>
              <a:lnSpc>
                <a:spcPct val="80000"/>
              </a:lnSpc>
              <a:buFont typeface="Wingdings" charset="2"/>
              <a:buNone/>
            </a:pPr>
            <a:r>
              <a:rPr lang="en-US" altLang="en-US" sz="2000" i="1">
                <a:solidFill>
                  <a:schemeClr val="hlink"/>
                </a:solidFill>
              </a:rPr>
              <a:t>					Dated Barton’s, Ala. September </a:t>
            </a:r>
            <a:r>
              <a:rPr lang="en-US" altLang="en-US" sz="2000">
                <a:solidFill>
                  <a:schemeClr val="hlink"/>
                </a:solidFill>
              </a:rPr>
              <a:t>10</a:t>
            </a:r>
            <a:r>
              <a:rPr lang="en-US" altLang="en-US" sz="2000" i="1">
                <a:solidFill>
                  <a:schemeClr val="hlink"/>
                </a:solidFill>
              </a:rPr>
              <a:t>th, </a:t>
            </a:r>
            <a:r>
              <a:rPr lang="en-US" altLang="en-US" sz="2000">
                <a:solidFill>
                  <a:schemeClr val="hlink"/>
                </a:solidFill>
              </a:rPr>
              <a:t>1831.</a:t>
            </a:r>
          </a:p>
          <a:p>
            <a:pPr>
              <a:lnSpc>
                <a:spcPct val="80000"/>
              </a:lnSpc>
              <a:buFont typeface="Wingdings" charset="2"/>
              <a:buNone/>
            </a:pPr>
            <a:r>
              <a:rPr lang="en-US" altLang="en-US" sz="2000">
                <a:solidFill>
                  <a:schemeClr val="hlink"/>
                </a:solidFill>
              </a:rPr>
              <a:t>		</a:t>
            </a:r>
          </a:p>
          <a:p>
            <a:pPr>
              <a:lnSpc>
                <a:spcPct val="80000"/>
              </a:lnSpc>
              <a:buFont typeface="Wingdings" charset="2"/>
              <a:buNone/>
            </a:pPr>
            <a:r>
              <a:rPr lang="en-US" altLang="en-US" sz="2000">
                <a:solidFill>
                  <a:schemeClr val="hlink"/>
                </a:solidFill>
              </a:rPr>
              <a:t>		BR. CLOUGH,—Yours of the 8th ult. came by last mail, at which time I was from home, attending a camp meeting. I now, in compliance with your request, hasten to reply, embracing the different subjects of enquiry contained in 	your Letter. </a:t>
            </a:r>
          </a:p>
          <a:p>
            <a:pPr>
              <a:lnSpc>
                <a:spcPct val="80000"/>
              </a:lnSpc>
              <a:buFont typeface="Wingdings" charset="2"/>
              <a:buNone/>
            </a:pPr>
            <a:r>
              <a:rPr lang="en-US" altLang="en-US" sz="2000">
                <a:solidFill>
                  <a:schemeClr val="hlink"/>
                </a:solidFill>
              </a:rPr>
              <a:t>		With respect to the condition and prospects of the Christian churches in Alabama and Tennessee, I will state, that according to the best information which I have, there are about 60 churches in Tennessee, with probably 4000 members; and in Alabama, about 20 churches, with about 1500 members. Some of these churches are very large, and many of them are in a flourishing condition. When I came to this country, something over five years ago, there was one small church of about 10 members; that church </a:t>
            </a:r>
            <a:r>
              <a:rPr lang="en-US" altLang="en-US" sz="2000" i="1">
                <a:solidFill>
                  <a:schemeClr val="hlink"/>
                </a:solidFill>
              </a:rPr>
              <a:t>now </a:t>
            </a:r>
            <a:r>
              <a:rPr lang="en-US" altLang="en-US" sz="2000">
                <a:solidFill>
                  <a:schemeClr val="hlink"/>
                </a:solidFill>
              </a:rPr>
              <a:t>contains upwards 200 members, and I have planted another church in my immediate vicinity, of about 60 members. Elder Moore and myself have had great opposition by the popular sectaries, but that opposition has comparatively ceased. Our prospects, in one 	respect, are a little discouraging at present, as brother Moore is about to leave this country, and I am left with a broken constitution, and fast declining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9874">
                                            <p:txEl>
                                              <p:pRg st="1" end="1"/>
                                            </p:txEl>
                                          </p:spTgt>
                                        </p:tgtEl>
                                        <p:attrNameLst>
                                          <p:attrName>style.visibility</p:attrName>
                                        </p:attrNameLst>
                                      </p:cBhvr>
                                      <p:to>
                                        <p:strVal val="visible"/>
                                      </p:to>
                                    </p:set>
                                    <p:animEffect transition="in" filter="dissolve">
                                      <p:cBhvr>
                                        <p:cTn id="7" dur="500"/>
                                        <p:tgtEl>
                                          <p:spTgt spid="79874">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9874">
                                            <p:txEl>
                                              <p:pRg st="2" end="2"/>
                                            </p:txEl>
                                          </p:spTgt>
                                        </p:tgtEl>
                                        <p:attrNameLst>
                                          <p:attrName>style.visibility</p:attrName>
                                        </p:attrNameLst>
                                      </p:cBhvr>
                                      <p:to>
                                        <p:strVal val="visible"/>
                                      </p:to>
                                    </p:set>
                                    <p:animEffect transition="in" filter="dissolve">
                                      <p:cBhvr>
                                        <p:cTn id="10" dur="500"/>
                                        <p:tgtEl>
                                          <p:spTgt spid="79874">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79874">
                                            <p:txEl>
                                              <p:pRg st="4" end="4"/>
                                            </p:txEl>
                                          </p:spTgt>
                                        </p:tgtEl>
                                        <p:attrNameLst>
                                          <p:attrName>style.visibility</p:attrName>
                                        </p:attrNameLst>
                                      </p:cBhvr>
                                      <p:to>
                                        <p:strVal val="visible"/>
                                      </p:to>
                                    </p:set>
                                    <p:animEffect transition="in" filter="dissolve">
                                      <p:cBhvr>
                                        <p:cTn id="15" dur="500"/>
                                        <p:tgtEl>
                                          <p:spTgt spid="79874">
                                            <p:txEl>
                                              <p:pRg st="4" end="4"/>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79874">
                                            <p:txEl>
                                              <p:pRg st="5" end="5"/>
                                            </p:txEl>
                                          </p:spTgt>
                                        </p:tgtEl>
                                        <p:attrNameLst>
                                          <p:attrName>style.visibility</p:attrName>
                                        </p:attrNameLst>
                                      </p:cBhvr>
                                      <p:to>
                                        <p:strVal val="visible"/>
                                      </p:to>
                                    </p:set>
                                    <p:animEffect transition="in" filter="dissolve">
                                      <p:cBhvr>
                                        <p:cTn id="18" dur="500"/>
                                        <p:tgtEl>
                                          <p:spTgt spid="7987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457200" y="228600"/>
            <a:ext cx="8229600" cy="6629400"/>
          </a:xfrm>
        </p:spPr>
        <p:txBody>
          <a:bodyPr/>
          <a:lstStyle/>
          <a:p>
            <a:pPr>
              <a:buFont typeface="Wingdings" charset="2"/>
              <a:buNone/>
            </a:pPr>
            <a:r>
              <a:rPr lang="en-US" altLang="en-US">
                <a:solidFill>
                  <a:schemeClr val="hlink"/>
                </a:solidFill>
              </a:rPr>
              <a:t>	Further in this letter Matthews gives names of North Alabama Preachers.</a:t>
            </a:r>
          </a:p>
          <a:p>
            <a:pPr>
              <a:buFont typeface="Wingdings" charset="2"/>
              <a:buNone/>
            </a:pPr>
            <a:endParaRPr lang="en-US" altLang="en-US">
              <a:solidFill>
                <a:schemeClr val="hlink"/>
              </a:solidFill>
            </a:endParaRPr>
          </a:p>
          <a:p>
            <a:pPr>
              <a:buFont typeface="Wingdings" charset="2"/>
              <a:buNone/>
            </a:pPr>
            <a:r>
              <a:rPr lang="en-US" altLang="en-US">
                <a:solidFill>
                  <a:schemeClr val="hlink"/>
                </a:solidFill>
              </a:rPr>
              <a:t>	Some of these men are converts of the first men to come to North Alabama,</a:t>
            </a:r>
          </a:p>
          <a:p>
            <a:pPr>
              <a:buFont typeface="Wingdings" charset="2"/>
              <a:buNone/>
            </a:pPr>
            <a:r>
              <a:rPr lang="en-US" altLang="en-US">
                <a:solidFill>
                  <a:schemeClr val="hlink"/>
                </a:solidFill>
              </a:rPr>
              <a:t>	yet they connected with Stone and his </a:t>
            </a:r>
          </a:p>
          <a:p>
            <a:pPr>
              <a:buFont typeface="Wingdings" charset="2"/>
              <a:buNone/>
            </a:pPr>
            <a:r>
              <a:rPr lang="en-US" altLang="en-US">
                <a:solidFill>
                  <a:schemeClr val="hlink"/>
                </a:solidFill>
              </a:rPr>
              <a:t>	</a:t>
            </a:r>
            <a:r>
              <a:rPr lang="en-US" altLang="en-US" i="1">
                <a:solidFill>
                  <a:schemeClr val="hlink"/>
                </a:solidFill>
              </a:rPr>
              <a:t>Christian Messenger.</a:t>
            </a:r>
            <a:endParaRPr lang="en-US" altLang="en-US">
              <a:solidFill>
                <a:schemeClr val="hlink"/>
              </a:solidFill>
            </a:endParaRPr>
          </a:p>
          <a:p>
            <a:pPr>
              <a:buFont typeface="Wingdings" charset="2"/>
              <a:buNone/>
            </a:pPr>
            <a:endParaRPr lang="en-US" altLang="en-US">
              <a:solidFill>
                <a:schemeClr val="hlink"/>
              </a:solidFill>
            </a:endParaRPr>
          </a:p>
          <a:p>
            <a:pPr>
              <a:buFont typeface="Wingdings" charset="2"/>
              <a:buNone/>
            </a:pPr>
            <a:r>
              <a:rPr lang="en-US" altLang="en-US">
                <a:solidFill>
                  <a:schemeClr val="hlink"/>
                </a:solidFill>
              </a:rPr>
              <a:t>	Carroll and Allen Kendrick are good examples of this.</a:t>
            </a:r>
            <a:endParaRPr lang="en-US" altLang="en-US" i="1">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animEffect transition="in" filter="dissolve">
                                      <p:cBhvr>
                                        <p:cTn id="7" dur="500"/>
                                        <p:tgtEl>
                                          <p:spTgt spid="2560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5603">
                                            <p:txEl>
                                              <p:pRg st="3" end="3"/>
                                            </p:txEl>
                                          </p:spTgt>
                                        </p:tgtEl>
                                        <p:attrNameLst>
                                          <p:attrName>style.visibility</p:attrName>
                                        </p:attrNameLst>
                                      </p:cBhvr>
                                      <p:to>
                                        <p:strVal val="visible"/>
                                      </p:to>
                                    </p:set>
                                    <p:animEffect transition="in" filter="dissolve">
                                      <p:cBhvr>
                                        <p:cTn id="10" dur="500"/>
                                        <p:tgtEl>
                                          <p:spTgt spid="25603">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5603">
                                            <p:txEl>
                                              <p:pRg st="4" end="4"/>
                                            </p:txEl>
                                          </p:spTgt>
                                        </p:tgtEl>
                                        <p:attrNameLst>
                                          <p:attrName>style.visibility</p:attrName>
                                        </p:attrNameLst>
                                      </p:cBhvr>
                                      <p:to>
                                        <p:strVal val="visible"/>
                                      </p:to>
                                    </p:set>
                                    <p:animEffect transition="in" filter="dissolve">
                                      <p:cBhvr>
                                        <p:cTn id="13" dur="500"/>
                                        <p:tgtEl>
                                          <p:spTgt spid="25603">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25603">
                                            <p:txEl>
                                              <p:pRg st="6" end="6"/>
                                            </p:txEl>
                                          </p:spTgt>
                                        </p:tgtEl>
                                        <p:attrNameLst>
                                          <p:attrName>style.visibility</p:attrName>
                                        </p:attrNameLst>
                                      </p:cBhvr>
                                      <p:to>
                                        <p:strVal val="visible"/>
                                      </p:to>
                                    </p:set>
                                    <p:animEffect transition="in" filter="dissolve">
                                      <p:cBhvr>
                                        <p:cTn id="18" dur="500"/>
                                        <p:tgtEl>
                                          <p:spTgt spid="2560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body" idx="1"/>
          </p:nvPr>
        </p:nvSpPr>
        <p:spPr>
          <a:xfrm>
            <a:off x="0" y="228600"/>
            <a:ext cx="9144000" cy="6629400"/>
          </a:xfrm>
        </p:spPr>
        <p:txBody>
          <a:bodyPr/>
          <a:lstStyle/>
          <a:p>
            <a:pPr>
              <a:buFont typeface="Wingdings" charset="2"/>
              <a:buNone/>
            </a:pPr>
            <a:r>
              <a:rPr lang="en-US" altLang="en-US" sz="2800"/>
              <a:t>	</a:t>
            </a:r>
          </a:p>
          <a:p>
            <a:pPr>
              <a:buFont typeface="Wingdings" charset="2"/>
              <a:buNone/>
            </a:pPr>
            <a:r>
              <a:rPr lang="en-US" altLang="en-US" sz="2800">
                <a:solidFill>
                  <a:schemeClr val="hlink"/>
                </a:solidFill>
              </a:rPr>
              <a:t>	The following is a list of the names of most of the preachers in Tennessee and Alabama. IN TENNESSEE—John Mulkey, Isaac Mulkey, Robert Randolph, Elihu Randolph, William D.Carns, Andrew Davis, Levi Nichols, Samuel Billingsley, William D. Jourdan, James Y. Green, Dr.—— Becton,—— Flinn, Levi Perkins, James Anderson, Corder Stone, John Hooton, William Hooton, ——Bills, John M. Barnit, Edward Sweat, Andrew Carnachan, Mansel W. Matthews, Jesse Goodman, John Shultz, James Vinzant, Abner Hill, Henry Thompson,—— Melvin, John M’Donald, William Nicks, and James Miller, (author of Trinitarianism Unmasked.) John Green.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body" idx="1"/>
          </p:nvPr>
        </p:nvSpPr>
        <p:spPr>
          <a:xfrm>
            <a:off x="0" y="228600"/>
            <a:ext cx="9144000" cy="6629400"/>
          </a:xfrm>
        </p:spPr>
        <p:txBody>
          <a:bodyPr/>
          <a:lstStyle/>
          <a:p>
            <a:pPr>
              <a:buFont typeface="Wingdings" charset="2"/>
              <a:buNone/>
            </a:pPr>
            <a:r>
              <a:rPr lang="en-US" altLang="en-US" sz="2800"/>
              <a:t>	</a:t>
            </a:r>
          </a:p>
          <a:p>
            <a:pPr>
              <a:buFont typeface="Wingdings" charset="2"/>
              <a:buNone/>
            </a:pPr>
            <a:r>
              <a:rPr lang="en-US" altLang="en-US" sz="2800">
                <a:solidFill>
                  <a:schemeClr val="hlink"/>
                </a:solidFill>
              </a:rPr>
              <a:t>	The following is a list of the names of most of the preachers in Tennessee and Alabama. IN TENNESSEE—John Mulkey, Isaac Mulkey, Robert Randolph, Elihu Randolph, William D.Carns, Andrew Davis, Levi Nichols, Samuel Billingsley, William D. Jourdan, James Y. Green, Dr.—— Becton,—— Flinn, Levi Perkins, James Anderson, Corder Stone, John Hooton, William Hooton, ——Bills, John M. Barnit, Edward Sweat, Andrew Carnachan, Mansel W. Matthews, Jesse Goodman, John Shultz, James Vinzant, Abner Hill, Henry Thompson,—— Melvin, John M’Donald, William Nicks, and James Miller, (author of Trinitarianism Unmasked.) John Green.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sz="half" idx="1"/>
          </p:nvPr>
        </p:nvSpPr>
        <p:spPr>
          <a:xfrm>
            <a:off x="228600" y="838200"/>
            <a:ext cx="3200400" cy="5105400"/>
          </a:xfrm>
        </p:spPr>
        <p:txBody>
          <a:bodyPr/>
          <a:lstStyle/>
          <a:p>
            <a:pPr>
              <a:buFont typeface="Wingdings" charset="2"/>
              <a:buNone/>
            </a:pPr>
            <a:r>
              <a:rPr lang="en-US" altLang="en-US" sz="2800"/>
              <a:t>	</a:t>
            </a:r>
            <a:r>
              <a:rPr lang="en-US" altLang="en-US" sz="2800">
                <a:solidFill>
                  <a:schemeClr val="hlink"/>
                </a:solidFill>
              </a:rPr>
              <a:t>Mansell Matthews was baptized by a visiting preacher, who had by now, affiliated with Stone</a:t>
            </a:r>
          </a:p>
        </p:txBody>
      </p:sp>
      <p:pic>
        <p:nvPicPr>
          <p:cNvPr id="26628" name="Picture 4" descr="M"/>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201988" y="0"/>
            <a:ext cx="5942012"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dissolve">
                                      <p:cBhvr>
                                        <p:cTn id="7" dur="5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0" y="381000"/>
            <a:ext cx="9144000" cy="6477000"/>
          </a:xfrm>
        </p:spPr>
        <p:txBody>
          <a:bodyPr/>
          <a:lstStyle/>
          <a:p>
            <a:pPr marL="609600" indent="-609600">
              <a:buFont typeface="Wingdings" charset="2"/>
              <a:buNone/>
            </a:pPr>
            <a:r>
              <a:rPr lang="en-US" altLang="en-US">
                <a:solidFill>
                  <a:schemeClr val="hlink"/>
                </a:solidFill>
              </a:rPr>
              <a:t>1.	Stone’s </a:t>
            </a:r>
            <a:r>
              <a:rPr lang="en-US" altLang="en-US" i="1">
                <a:solidFill>
                  <a:schemeClr val="hlink"/>
                </a:solidFill>
              </a:rPr>
              <a:t>Christian Messenger</a:t>
            </a:r>
            <a:r>
              <a:rPr lang="en-US" altLang="en-US">
                <a:solidFill>
                  <a:schemeClr val="hlink"/>
                </a:solidFill>
              </a:rPr>
              <a:t>, his acquaintances, and his onetime visit to Alabama made  North Alabama one of the strongest areas for the Restoration Movement.</a:t>
            </a:r>
          </a:p>
          <a:p>
            <a:pPr marL="609600" indent="-609600">
              <a:buFont typeface="Wingdings" charset="2"/>
              <a:buNone/>
            </a:pPr>
            <a:r>
              <a:rPr lang="en-US" altLang="en-US">
                <a:solidFill>
                  <a:schemeClr val="hlink"/>
                </a:solidFill>
              </a:rPr>
              <a:t>2.	Stone’s influence did extend to Central 	and South Alabama, somewhat, however not with the same lasting results.</a:t>
            </a:r>
          </a:p>
          <a:p>
            <a:pPr marL="609600" indent="-609600">
              <a:buFont typeface="Wingdings" charset="2"/>
              <a:buNone/>
            </a:pPr>
            <a:endParaRPr lang="en-US" altLang="en-US">
              <a:solidFill>
                <a:schemeClr val="hlink"/>
              </a:solidFill>
            </a:endParaRPr>
          </a:p>
          <a:p>
            <a:pPr marL="609600" indent="-609600">
              <a:buFont typeface="Wingdings" charset="2"/>
              <a:buNone/>
            </a:pPr>
            <a:r>
              <a:rPr lang="en-US" altLang="en-US">
                <a:solidFill>
                  <a:schemeClr val="hlink"/>
                </a:solidFill>
              </a:rPr>
              <a:t>3.	Alexander Campbell’s influence was stronger inSouth and Central Alabama.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651">
                                            <p:txEl>
                                              <p:pRg st="1" end="1"/>
                                            </p:txEl>
                                          </p:spTgt>
                                        </p:tgtEl>
                                        <p:attrNameLst>
                                          <p:attrName>style.visibility</p:attrName>
                                        </p:attrNameLst>
                                      </p:cBhvr>
                                      <p:to>
                                        <p:strVal val="visible"/>
                                      </p:to>
                                    </p:set>
                                    <p:animEffect transition="in" filter="dissolve">
                                      <p:cBhvr>
                                        <p:cTn id="7" dur="500"/>
                                        <p:tgtEl>
                                          <p:spTgt spid="2765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7651">
                                            <p:txEl>
                                              <p:pRg st="3" end="3"/>
                                            </p:txEl>
                                          </p:spTgt>
                                        </p:tgtEl>
                                        <p:attrNameLst>
                                          <p:attrName>style.visibility</p:attrName>
                                        </p:attrNameLst>
                                      </p:cBhvr>
                                      <p:to>
                                        <p:strVal val="visible"/>
                                      </p:to>
                                    </p:set>
                                    <p:animEffect transition="in" filter="dissolve">
                                      <p:cBhvr>
                                        <p:cTn id="12" dur="500"/>
                                        <p:tgtEl>
                                          <p:spTgt spid="276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0" y="0"/>
            <a:ext cx="9144000" cy="6705600"/>
          </a:xfrm>
        </p:spPr>
        <p:txBody>
          <a:bodyPr/>
          <a:lstStyle/>
          <a:p>
            <a:pPr lvl="1">
              <a:buFont typeface="Wingdings" charset="2"/>
              <a:buNone/>
            </a:pPr>
            <a:r>
              <a:rPr lang="en-US" altLang="en-US" sz="2400"/>
              <a:t>	</a:t>
            </a:r>
            <a:r>
              <a:rPr lang="en-US" altLang="en-US" sz="2400">
                <a:solidFill>
                  <a:srgbClr val="FFFF00"/>
                </a:solidFill>
              </a:rPr>
              <a:t>A few of the pioneer preachers who planted and watered this work were: Alexander Campbell, Philip S. Fall. John Taylor. Prior Reeves. Jacob Creath. Alexander Graham. Pinckney B. Lawson, AV. H. Goodloe. Col. T. W. Caskey. Wm. Kirkpatrick. Jesse Wood, William Stringer, L. D. Randolph. Jerry Randolph, James A. Butler, later, J. M. Pickens, C. S. Reeves, A. C. Borden, J.N. Biard, Dr. A. C. Henry, and others of blessed memory. Of those yet living who may be classed with the pioneers, I mention: Dr. David Adams, who united with the church of Christ under the preaching of P. B. Lawson, at Basketbottom Baptist church, four miles east of Pine Apple, in 1859, when the whole church, including the house, was converted to the plea for a complete restoration of the New Testament doctrine and life, and who has been preaching for that church ever since, being now our oldest minister in the state; J. M. Barnes, T. B. Larimore, Samuel Jordan, J. M. Curtis, and others.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John Biard  (B"/>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6988" y="0"/>
            <a:ext cx="4344987"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6155" name="Picture 11" descr="Tennessee River 1876"/>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19600" y="0"/>
            <a:ext cx="47244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edge">
                                      <p:cBhvr>
                                        <p:cTn id="7" dur="2000"/>
                                        <p:tgtEl>
                                          <p:spTgt spid="6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6155"/>
                                        </p:tgtEl>
                                        <p:attrNameLst>
                                          <p:attrName>style.visibility</p:attrName>
                                        </p:attrNameLst>
                                      </p:cBhvr>
                                      <p:to>
                                        <p:strVal val="visible"/>
                                      </p:to>
                                    </p:set>
                                    <p:animEffect transition="in" filter="wedge">
                                      <p:cBhvr>
                                        <p:cTn id="12" dur="2000"/>
                                        <p:tgtEl>
                                          <p:spTgt spid="6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sz="half" idx="1"/>
          </p:nvPr>
        </p:nvSpPr>
        <p:spPr>
          <a:xfrm>
            <a:off x="0" y="228600"/>
            <a:ext cx="4724400" cy="6629400"/>
          </a:xfrm>
        </p:spPr>
        <p:txBody>
          <a:bodyPr/>
          <a:lstStyle/>
          <a:p>
            <a:pPr>
              <a:lnSpc>
                <a:spcPct val="90000"/>
              </a:lnSpc>
              <a:buFont typeface="Wingdings" charset="2"/>
              <a:buNone/>
            </a:pPr>
            <a:r>
              <a:rPr lang="en-US" altLang="en-US" sz="3600">
                <a:solidFill>
                  <a:srgbClr val="FFFF00"/>
                </a:solidFill>
              </a:rPr>
              <a:t>3.They lived in the south-western corner of Limestone County, Alabama.</a:t>
            </a:r>
          </a:p>
          <a:p>
            <a:pPr>
              <a:lnSpc>
                <a:spcPct val="90000"/>
              </a:lnSpc>
              <a:buFont typeface="Wingdings" charset="2"/>
              <a:buNone/>
            </a:pPr>
            <a:r>
              <a:rPr lang="en-US" altLang="en-US" sz="2800">
                <a:solidFill>
                  <a:srgbClr val="FFFF00"/>
                </a:solidFill>
              </a:rPr>
              <a:t>	</a:t>
            </a:r>
          </a:p>
          <a:p>
            <a:pPr>
              <a:lnSpc>
                <a:spcPct val="90000"/>
              </a:lnSpc>
              <a:buFont typeface="Wingdings" charset="2"/>
              <a:buNone/>
            </a:pPr>
            <a:r>
              <a:rPr lang="en-US" altLang="en-US" sz="3600">
                <a:solidFill>
                  <a:srgbClr val="FFFF00"/>
                </a:solidFill>
              </a:rPr>
              <a:t>4.He was an early minister in our movement, accord-ing to O.P.Spiegel, in John T. Brown’s </a:t>
            </a:r>
            <a:r>
              <a:rPr lang="en-US" altLang="en-US" sz="3600" b="1" i="1">
                <a:solidFill>
                  <a:srgbClr val="FFFF00"/>
                </a:solidFill>
                <a:effectLst/>
              </a:rPr>
              <a:t>The</a:t>
            </a:r>
            <a:r>
              <a:rPr lang="en-US" altLang="en-US" sz="3600">
                <a:solidFill>
                  <a:srgbClr val="FFFF00"/>
                </a:solidFill>
              </a:rPr>
              <a:t> </a:t>
            </a:r>
            <a:r>
              <a:rPr lang="en-US" altLang="en-US" sz="3600" b="1" i="1">
                <a:solidFill>
                  <a:srgbClr val="FFFF00"/>
                </a:solidFill>
                <a:effectLst/>
              </a:rPr>
              <a:t>Church Of Christ</a:t>
            </a:r>
            <a:r>
              <a:rPr lang="en-US" altLang="en-US" sz="2800">
                <a:solidFill>
                  <a:srgbClr val="FFFF00"/>
                </a:solidFill>
              </a:rPr>
              <a:t>	.</a:t>
            </a:r>
            <a:endParaRPr lang="en-US" altLang="en-US" sz="2800"/>
          </a:p>
        </p:txBody>
      </p:sp>
      <p:pic>
        <p:nvPicPr>
          <p:cNvPr id="7172" name="Picture 4" descr="Limestone County Grid Map2"/>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19600" y="0"/>
            <a:ext cx="47244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7175" name="Line 7"/>
          <p:cNvSpPr>
            <a:spLocks noChangeShapeType="1"/>
          </p:cNvSpPr>
          <p:nvPr/>
        </p:nvSpPr>
        <p:spPr bwMode="auto">
          <a:xfrm>
            <a:off x="6781800" y="28194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76" name="Text Box 8"/>
          <p:cNvSpPr txBox="1">
            <a:spLocks noChangeArrowheads="1"/>
          </p:cNvSpPr>
          <p:nvPr/>
        </p:nvSpPr>
        <p:spPr bwMode="auto">
          <a:xfrm>
            <a:off x="6781800" y="34290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a:p>
        </p:txBody>
      </p:sp>
      <p:sp>
        <p:nvSpPr>
          <p:cNvPr id="7178" name="AutoShape 10"/>
          <p:cNvSpPr>
            <a:spLocks noChangeArrowheads="1"/>
          </p:cNvSpPr>
          <p:nvPr/>
        </p:nvSpPr>
        <p:spPr bwMode="auto">
          <a:xfrm rot="556564">
            <a:off x="6556375" y="3533775"/>
            <a:ext cx="2590800" cy="485775"/>
          </a:xfrm>
          <a:prstGeom prst="leftArrow">
            <a:avLst>
              <a:gd name="adj1" fmla="val 50000"/>
              <a:gd name="adj2" fmla="val 1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p:cTn id="7" dur="1000" fill="hold"/>
                                        <p:tgtEl>
                                          <p:spTgt spid="7172"/>
                                        </p:tgtEl>
                                        <p:attrNameLst>
                                          <p:attrName>ppt_w</p:attrName>
                                        </p:attrNameLst>
                                      </p:cBhvr>
                                      <p:tavLst>
                                        <p:tav tm="0">
                                          <p:val>
                                            <p:strVal val="#ppt_w+.3"/>
                                          </p:val>
                                        </p:tav>
                                        <p:tav tm="100000">
                                          <p:val>
                                            <p:strVal val="#ppt_w"/>
                                          </p:val>
                                        </p:tav>
                                      </p:tavLst>
                                    </p:anim>
                                    <p:anim calcmode="lin" valueType="num">
                                      <p:cBhvr>
                                        <p:cTn id="8" dur="1000" fill="hold"/>
                                        <p:tgtEl>
                                          <p:spTgt spid="7172"/>
                                        </p:tgtEl>
                                        <p:attrNameLst>
                                          <p:attrName>ppt_h</p:attrName>
                                        </p:attrNameLst>
                                      </p:cBhvr>
                                      <p:tavLst>
                                        <p:tav tm="0">
                                          <p:val>
                                            <p:strVal val="#ppt_h"/>
                                          </p:val>
                                        </p:tav>
                                        <p:tav tm="100000">
                                          <p:val>
                                            <p:strVal val="#ppt_h"/>
                                          </p:val>
                                        </p:tav>
                                      </p:tavLst>
                                    </p:anim>
                                    <p:animEffect transition="in" filter="fade">
                                      <p:cBhvr>
                                        <p:cTn id="9" dur="1000"/>
                                        <p:tgtEl>
                                          <p:spTgt spid="717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7178"/>
                                        </p:tgtEl>
                                        <p:attrNameLst>
                                          <p:attrName>style.visibility</p:attrName>
                                        </p:attrNameLst>
                                      </p:cBhvr>
                                      <p:to>
                                        <p:strVal val="visible"/>
                                      </p:to>
                                    </p:set>
                                    <p:animEffect transition="in" filter="dissolve">
                                      <p:cBhvr>
                                        <p:cTn id="14" dur="500"/>
                                        <p:tgtEl>
                                          <p:spTgt spid="717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Effect transition="in" filter="dissolve">
                                      <p:cBhvr>
                                        <p:cTn id="19" dur="500"/>
                                        <p:tgtEl>
                                          <p:spTgt spid="7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uscle Shoals Canal"/>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558800"/>
            <a:ext cx="9144000" cy="576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randombar(horizontal)">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sz="half" idx="1"/>
          </p:nvPr>
        </p:nvSpPr>
        <p:spPr>
          <a:xfrm>
            <a:off x="0" y="228600"/>
            <a:ext cx="4800600" cy="5902325"/>
          </a:xfrm>
        </p:spPr>
        <p:txBody>
          <a:bodyPr/>
          <a:lstStyle/>
          <a:p>
            <a:pPr>
              <a:buFont typeface="Wingdings" charset="2"/>
              <a:buNone/>
            </a:pPr>
            <a:r>
              <a:rPr lang="en-US" altLang="en-US">
                <a:solidFill>
                  <a:srgbClr val="FFFF00"/>
                </a:solidFill>
              </a:rPr>
              <a:t>B. Stone Preached </a:t>
            </a:r>
          </a:p>
          <a:p>
            <a:pPr>
              <a:buFont typeface="Wingdings" charset="2"/>
              <a:buNone/>
            </a:pPr>
            <a:r>
              <a:rPr lang="en-US" altLang="en-US">
                <a:solidFill>
                  <a:srgbClr val="FFFF00"/>
                </a:solidFill>
              </a:rPr>
              <a:t>	 To The Cherokee</a:t>
            </a:r>
          </a:p>
          <a:p>
            <a:pPr>
              <a:buFont typeface="Wingdings" charset="2"/>
              <a:buNone/>
            </a:pPr>
            <a:r>
              <a:rPr lang="en-US" altLang="en-US">
                <a:solidFill>
                  <a:srgbClr val="FFFF00"/>
                </a:solidFill>
              </a:rPr>
              <a:t>	 Indians On the </a:t>
            </a:r>
          </a:p>
          <a:p>
            <a:pPr>
              <a:buFont typeface="Wingdings" charset="2"/>
              <a:buNone/>
            </a:pPr>
            <a:r>
              <a:rPr lang="en-US" altLang="en-US">
                <a:solidFill>
                  <a:srgbClr val="FFFF00"/>
                </a:solidFill>
              </a:rPr>
              <a:t>	 Tennessee River.</a:t>
            </a:r>
            <a:r>
              <a:rPr lang="en-US" altLang="en-US" sz="2800">
                <a:solidFill>
                  <a:srgbClr val="FFFF00"/>
                </a:solidFill>
              </a:rPr>
              <a:t>	</a:t>
            </a:r>
          </a:p>
          <a:p>
            <a:pPr>
              <a:buFont typeface="Wingdings" charset="2"/>
              <a:buNone/>
            </a:pPr>
            <a:endParaRPr lang="en-US" altLang="en-US" sz="2800">
              <a:solidFill>
                <a:srgbClr val="FFFF00"/>
              </a:solidFill>
            </a:endParaRPr>
          </a:p>
          <a:p>
            <a:pPr>
              <a:buFont typeface="Wingdings" charset="2"/>
              <a:buNone/>
            </a:pPr>
            <a:r>
              <a:rPr lang="en-US" altLang="en-US">
                <a:solidFill>
                  <a:srgbClr val="FFFF00"/>
                </a:solidFill>
              </a:rPr>
              <a:t>C. He Also Preached In </a:t>
            </a:r>
          </a:p>
          <a:p>
            <a:pPr>
              <a:buFont typeface="Wingdings" charset="2"/>
              <a:buNone/>
            </a:pPr>
            <a:r>
              <a:rPr lang="en-US" altLang="en-US">
                <a:solidFill>
                  <a:srgbClr val="FFFF00"/>
                </a:solidFill>
              </a:rPr>
              <a:t>	 The Octagon. </a:t>
            </a:r>
          </a:p>
          <a:p>
            <a:pPr>
              <a:buFont typeface="Wingdings" charset="2"/>
              <a:buNone/>
            </a:pPr>
            <a:r>
              <a:rPr lang="en-US" altLang="en-US">
                <a:solidFill>
                  <a:srgbClr val="FFFF00"/>
                </a:solidFill>
              </a:rPr>
              <a:t>	</a:t>
            </a:r>
          </a:p>
          <a:p>
            <a:pPr>
              <a:buFont typeface="Wingdings" charset="2"/>
              <a:buNone/>
            </a:pPr>
            <a:r>
              <a:rPr lang="en-US" altLang="en-US">
                <a:solidFill>
                  <a:srgbClr val="FFFF00"/>
                </a:solidFill>
              </a:rPr>
              <a:t>D. Meetinghouse Near</a:t>
            </a:r>
          </a:p>
          <a:p>
            <a:pPr>
              <a:buFont typeface="Wingdings" charset="2"/>
              <a:buNone/>
            </a:pPr>
            <a:r>
              <a:rPr lang="en-US" altLang="en-US">
                <a:solidFill>
                  <a:srgbClr val="FFFF00"/>
                </a:solidFill>
              </a:rPr>
              <a:t>	  Athens, Alabama. </a:t>
            </a:r>
            <a:endParaRPr lang="en-US" altLang="en-US" sz="2800">
              <a:solidFill>
                <a:srgbClr val="FFFF00"/>
              </a:solidFill>
            </a:endParaRPr>
          </a:p>
        </p:txBody>
      </p:sp>
      <p:pic>
        <p:nvPicPr>
          <p:cNvPr id="13317" name="Picture 5" descr="Stone Sermon 2"/>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19600" y="0"/>
            <a:ext cx="47244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diamond(in)">
                                      <p:cBhvr>
                                        <p:cTn id="7" dur="2000"/>
                                        <p:tgtEl>
                                          <p:spTgt spid="13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3315">
                                            <p:txEl>
                                              <p:pRg st="5" end="5"/>
                                            </p:txEl>
                                          </p:spTgt>
                                        </p:tgtEl>
                                        <p:attrNameLst>
                                          <p:attrName>style.visibility</p:attrName>
                                        </p:attrNameLst>
                                      </p:cBhvr>
                                      <p:to>
                                        <p:strVal val="visible"/>
                                      </p:to>
                                    </p:set>
                                    <p:animEffect transition="in" filter="dissolve">
                                      <p:cBhvr>
                                        <p:cTn id="12" dur="500"/>
                                        <p:tgtEl>
                                          <p:spTgt spid="13315">
                                            <p:txEl>
                                              <p:pRg st="5" end="5"/>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3315">
                                            <p:txEl>
                                              <p:pRg st="6" end="6"/>
                                            </p:txEl>
                                          </p:spTgt>
                                        </p:tgtEl>
                                        <p:attrNameLst>
                                          <p:attrName>style.visibility</p:attrName>
                                        </p:attrNameLst>
                                      </p:cBhvr>
                                      <p:to>
                                        <p:strVal val="visible"/>
                                      </p:to>
                                    </p:set>
                                    <p:animEffect transition="in" filter="dissolve">
                                      <p:cBhvr>
                                        <p:cTn id="15" dur="500"/>
                                        <p:tgtEl>
                                          <p:spTgt spid="13315">
                                            <p:txEl>
                                              <p:pRg st="6" end="6"/>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13315">
                                            <p:txEl>
                                              <p:pRg st="8" end="8"/>
                                            </p:txEl>
                                          </p:spTgt>
                                        </p:tgtEl>
                                        <p:attrNameLst>
                                          <p:attrName>style.visibility</p:attrName>
                                        </p:attrNameLst>
                                      </p:cBhvr>
                                      <p:to>
                                        <p:strVal val="visible"/>
                                      </p:to>
                                    </p:set>
                                    <p:animEffect transition="in" filter="dissolve">
                                      <p:cBhvr>
                                        <p:cTn id="20" dur="500"/>
                                        <p:tgtEl>
                                          <p:spTgt spid="13315">
                                            <p:txEl>
                                              <p:pRg st="8" end="8"/>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13315">
                                            <p:txEl>
                                              <p:pRg st="9" end="9"/>
                                            </p:txEl>
                                          </p:spTgt>
                                        </p:tgtEl>
                                        <p:attrNameLst>
                                          <p:attrName>style.visibility</p:attrName>
                                        </p:attrNameLst>
                                      </p:cBhvr>
                                      <p:to>
                                        <p:strVal val="visible"/>
                                      </p:to>
                                    </p:set>
                                    <p:animEffect transition="in" filter="dissolve">
                                      <p:cBhvr>
                                        <p:cTn id="23" dur="500"/>
                                        <p:tgtEl>
                                          <p:spTgt spid="133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B"/>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7463"/>
            <a:ext cx="9144000" cy="6900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diamond(in)">
                                      <p:cBhvr>
                                        <p:cTn id="7" dur="20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John Biard life"/>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87813" y="0"/>
            <a:ext cx="5056187" cy="701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8375" name="Text Box 7"/>
          <p:cNvSpPr txBox="1">
            <a:spLocks noChangeArrowheads="1"/>
          </p:cNvSpPr>
          <p:nvPr/>
        </p:nvSpPr>
        <p:spPr bwMode="auto">
          <a:xfrm>
            <a:off x="0" y="488950"/>
            <a:ext cx="4038600" cy="935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200">
                <a:solidFill>
                  <a:srgbClr val="FFFF00"/>
                </a:solidFill>
              </a:rPr>
              <a:t>Biard Was Influenced By Stone’s Teachings</a:t>
            </a:r>
          </a:p>
          <a:p>
            <a:endParaRPr lang="en-US" altLang="en-US" sz="3200">
              <a:solidFill>
                <a:srgbClr val="FFFF00"/>
              </a:solidFill>
            </a:endParaRPr>
          </a:p>
          <a:p>
            <a:r>
              <a:rPr lang="en-US" altLang="en-US" sz="3200">
                <a:solidFill>
                  <a:srgbClr val="FFFF00"/>
                </a:solidFill>
              </a:rPr>
              <a:t>His Family Was Very</a:t>
            </a:r>
          </a:p>
          <a:p>
            <a:r>
              <a:rPr lang="en-US" altLang="en-US" sz="3200">
                <a:solidFill>
                  <a:srgbClr val="FFFF00"/>
                </a:solidFill>
              </a:rPr>
              <a:t>Much Into The Restoration Move-</a:t>
            </a:r>
          </a:p>
          <a:p>
            <a:r>
              <a:rPr lang="en-US" altLang="en-US" sz="3200">
                <a:solidFill>
                  <a:srgbClr val="FFFF00"/>
                </a:solidFill>
              </a:rPr>
              <a:t>ment.</a:t>
            </a:r>
          </a:p>
          <a:p>
            <a:endParaRPr lang="en-US" altLang="en-US" sz="3200">
              <a:solidFill>
                <a:srgbClr val="FFFF00"/>
              </a:solidFill>
            </a:endParaRPr>
          </a:p>
          <a:p>
            <a:endParaRPr lang="en-US" altLang="en-US" sz="3200">
              <a:solidFill>
                <a:srgbClr val="FFFF00"/>
              </a:solidFill>
            </a:endParaRPr>
          </a:p>
          <a:p>
            <a:r>
              <a:rPr lang="en-US" altLang="en-US" sz="3200">
                <a:solidFill>
                  <a:srgbClr val="FFFF00"/>
                </a:solidFill>
              </a:rPr>
              <a:t>Several Ministers</a:t>
            </a:r>
          </a:p>
          <a:p>
            <a:r>
              <a:rPr lang="en-US" altLang="en-US" sz="3200">
                <a:solidFill>
                  <a:srgbClr val="FFFF00"/>
                </a:solidFill>
              </a:rPr>
              <a:t>Came From This</a:t>
            </a:r>
          </a:p>
          <a:p>
            <a:r>
              <a:rPr lang="en-US" altLang="en-US" sz="3200">
                <a:solidFill>
                  <a:srgbClr val="FFFF00"/>
                </a:solidFill>
              </a:rPr>
              <a:t>Family.</a:t>
            </a:r>
          </a:p>
          <a:p>
            <a:endParaRPr lang="en-US" altLang="en-US" sz="3200">
              <a:solidFill>
                <a:srgbClr val="FFFF00"/>
              </a:solidFill>
            </a:endParaRPr>
          </a:p>
          <a:p>
            <a:endParaRPr lang="en-US" altLang="en-US" sz="3200">
              <a:solidFill>
                <a:srgbClr val="FFFF00"/>
              </a:solidFill>
            </a:endParaRPr>
          </a:p>
          <a:p>
            <a:endParaRPr lang="en-US" altLang="en-US" sz="3200">
              <a:solidFill>
                <a:srgbClr val="FFFF00"/>
              </a:solidFill>
            </a:endParaRPr>
          </a:p>
          <a:p>
            <a:endParaRPr lang="en-US" altLang="en-US" sz="3200">
              <a:solidFill>
                <a:srgbClr val="FFFF00"/>
              </a:solidFill>
            </a:endParaRPr>
          </a:p>
          <a:p>
            <a:endParaRPr lang="en-US" altLang="en-US" sz="3200">
              <a:solidFill>
                <a:srgbClr val="FFFF00"/>
              </a:solidFill>
            </a:endParaRPr>
          </a:p>
          <a:p>
            <a:endParaRPr lang="en-US" altLang="en-US" sz="3200">
              <a:solidFill>
                <a:srgbClr val="FFFF00"/>
              </a:solidFill>
            </a:endParaRPr>
          </a:p>
          <a:p>
            <a:endParaRPr lang="en-US" altLang="en-US" sz="32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5">
                                            <p:txEl>
                                              <p:pRg st="2" end="2"/>
                                            </p:txEl>
                                          </p:spTgt>
                                        </p:tgtEl>
                                        <p:attrNameLst>
                                          <p:attrName>style.visibility</p:attrName>
                                        </p:attrNameLst>
                                      </p:cBhvr>
                                      <p:to>
                                        <p:strVal val="visible"/>
                                      </p:to>
                                    </p:set>
                                    <p:animEffect transition="in" filter="dissolve">
                                      <p:cBhvr>
                                        <p:cTn id="7" dur="500"/>
                                        <p:tgtEl>
                                          <p:spTgt spid="58375">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8375">
                                            <p:txEl>
                                              <p:pRg st="3" end="3"/>
                                            </p:txEl>
                                          </p:spTgt>
                                        </p:tgtEl>
                                        <p:attrNameLst>
                                          <p:attrName>style.visibility</p:attrName>
                                        </p:attrNameLst>
                                      </p:cBhvr>
                                      <p:to>
                                        <p:strVal val="visible"/>
                                      </p:to>
                                    </p:set>
                                    <p:animEffect transition="in" filter="dissolve">
                                      <p:cBhvr>
                                        <p:cTn id="10" dur="500"/>
                                        <p:tgtEl>
                                          <p:spTgt spid="58375">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8375">
                                            <p:txEl>
                                              <p:pRg st="4" end="4"/>
                                            </p:txEl>
                                          </p:spTgt>
                                        </p:tgtEl>
                                        <p:attrNameLst>
                                          <p:attrName>style.visibility</p:attrName>
                                        </p:attrNameLst>
                                      </p:cBhvr>
                                      <p:to>
                                        <p:strVal val="visible"/>
                                      </p:to>
                                    </p:set>
                                    <p:animEffect transition="in" filter="dissolve">
                                      <p:cBhvr>
                                        <p:cTn id="13" dur="500"/>
                                        <p:tgtEl>
                                          <p:spTgt spid="58375">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58375">
                                            <p:txEl>
                                              <p:pRg st="7" end="7"/>
                                            </p:txEl>
                                          </p:spTgt>
                                        </p:tgtEl>
                                        <p:attrNameLst>
                                          <p:attrName>style.visibility</p:attrName>
                                        </p:attrNameLst>
                                      </p:cBhvr>
                                      <p:to>
                                        <p:strVal val="visible"/>
                                      </p:to>
                                    </p:set>
                                    <p:animEffect transition="in" filter="dissolve">
                                      <p:cBhvr>
                                        <p:cTn id="18" dur="500"/>
                                        <p:tgtEl>
                                          <p:spTgt spid="58375">
                                            <p:txEl>
                                              <p:pRg st="7" end="7"/>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8375">
                                            <p:txEl>
                                              <p:pRg st="8" end="8"/>
                                            </p:txEl>
                                          </p:spTgt>
                                        </p:tgtEl>
                                        <p:attrNameLst>
                                          <p:attrName>style.visibility</p:attrName>
                                        </p:attrNameLst>
                                      </p:cBhvr>
                                      <p:to>
                                        <p:strVal val="visible"/>
                                      </p:to>
                                    </p:set>
                                    <p:animEffect transition="in" filter="dissolve">
                                      <p:cBhvr>
                                        <p:cTn id="21" dur="500"/>
                                        <p:tgtEl>
                                          <p:spTgt spid="58375">
                                            <p:txEl>
                                              <p:pRg st="8" end="8"/>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8375">
                                            <p:txEl>
                                              <p:pRg st="9" end="9"/>
                                            </p:txEl>
                                          </p:spTgt>
                                        </p:tgtEl>
                                        <p:attrNameLst>
                                          <p:attrName>style.visibility</p:attrName>
                                        </p:attrNameLst>
                                      </p:cBhvr>
                                      <p:to>
                                        <p:strVal val="visible"/>
                                      </p:to>
                                    </p:set>
                                    <p:animEffect transition="in" filter="dissolve">
                                      <p:cBhvr>
                                        <p:cTn id="24" dur="500"/>
                                        <p:tgtEl>
                                          <p:spTgt spid="58375">
                                            <p:txEl>
                                              <p:pRg st="9" end="9"/>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0" presetClass="entr" presetSubtype="0" fill="hold" nodeType="clickEffect">
                                  <p:stCondLst>
                                    <p:cond delay="0"/>
                                  </p:stCondLst>
                                  <p:childTnLst>
                                    <p:set>
                                      <p:cBhvr>
                                        <p:cTn id="28" dur="1" fill="hold">
                                          <p:stCondLst>
                                            <p:cond delay="0"/>
                                          </p:stCondLst>
                                        </p:cTn>
                                        <p:tgtEl>
                                          <p:spTgt spid="58372"/>
                                        </p:tgtEl>
                                        <p:attrNameLst>
                                          <p:attrName>style.visibility</p:attrName>
                                        </p:attrNameLst>
                                      </p:cBhvr>
                                      <p:to>
                                        <p:strVal val="visible"/>
                                      </p:to>
                                    </p:set>
                                    <p:animEffect transition="in" filter="wedge">
                                      <p:cBhvr>
                                        <p:cTn id="29" dur="20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a:ln>
              <a:noFill/>
            </a:ln>
            <a:solidFill>
              <a:schemeClr val="tx1"/>
            </a:solidFill>
            <a:effectLst/>
            <a:latin typeface="Tahoma"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Curtain Call</Template>
  <TotalTime>508</TotalTime>
  <Words>118</Words>
  <Application>Microsoft Macintosh PowerPoint</Application>
  <PresentationFormat>On-screen Show (4:3)</PresentationFormat>
  <Paragraphs>118</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Tahoma</vt:lpstr>
      <vt:lpstr>Times New Roman</vt:lpstr>
      <vt:lpstr>Wingdings</vt:lpstr>
      <vt:lpstr>Curtain Call</vt:lpstr>
      <vt:lpstr>BARTON W. STONE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Heritage Christian University</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BARTON W. STONE</dc:title>
  <dc:creator> </dc:creator>
  <cp:lastModifiedBy>Scott Harp</cp:lastModifiedBy>
  <cp:revision>26</cp:revision>
  <dcterms:created xsi:type="dcterms:W3CDTF">2007-02-27T22:53:55Z</dcterms:created>
  <dcterms:modified xsi:type="dcterms:W3CDTF">2018-01-15T14:17:23Z</dcterms:modified>
</cp:coreProperties>
</file>