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80" r:id="rId8"/>
    <p:sldId id="263" r:id="rId9"/>
    <p:sldId id="261" r:id="rId10"/>
    <p:sldId id="285" r:id="rId11"/>
    <p:sldId id="269" r:id="rId12"/>
    <p:sldId id="265" r:id="rId13"/>
    <p:sldId id="264" r:id="rId14"/>
    <p:sldId id="287" r:id="rId15"/>
    <p:sldId id="266" r:id="rId16"/>
    <p:sldId id="286" r:id="rId17"/>
    <p:sldId id="267" r:id="rId18"/>
    <p:sldId id="270" r:id="rId19"/>
    <p:sldId id="272" r:id="rId20"/>
    <p:sldId id="281" r:id="rId21"/>
    <p:sldId id="271" r:id="rId22"/>
    <p:sldId id="282" r:id="rId23"/>
    <p:sldId id="268" r:id="rId24"/>
    <p:sldId id="273" r:id="rId25"/>
    <p:sldId id="274" r:id="rId26"/>
    <p:sldId id="275" r:id="rId27"/>
    <p:sldId id="276" r:id="rId28"/>
    <p:sldId id="277" r:id="rId29"/>
    <p:sldId id="279" r:id="rId30"/>
    <p:sldId id="283" r:id="rId31"/>
    <p:sldId id="284" r:id="rId32"/>
    <p:sldId id="278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59"/>
    <p:restoredTop sz="90295" autoAdjust="0"/>
  </p:normalViewPr>
  <p:slideViewPr>
    <p:cSldViewPr>
      <p:cViewPr varScale="1">
        <p:scale>
          <a:sx n="67" d="100"/>
          <a:sy n="67" d="100"/>
        </p:scale>
        <p:origin x="11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ED5D8-4883-BC4D-95F2-F4057FEDCD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645812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95E16-5EF4-0F40-ABA0-2A43FCDA34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860773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24F1B-1663-7B48-9DDE-89B7FC57D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487922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692DC-5F57-9341-93BE-E56CD47C2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009299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37E8-C9CC-904A-89CE-63AF28222B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933930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8BA23-0966-E44D-BB15-A194806EBA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502833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913D9-CA0B-E64F-8741-918755D44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164217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36B75-6599-4448-81E2-6B97EF5CE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7686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3FA8-FA15-E64B-ABAC-773F6B5E33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377756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FB092-2C94-F64B-94E5-0C33771561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036382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44C87-05CE-1D46-879C-39DEE97DA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796378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FC9351-90A4-374C-85C1-6B61DA1DB87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accent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6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7.png"/><Relationship Id="rId7" Type="http://schemas.openxmlformats.org/officeDocument/2006/relationships/oleObject" Target="../embeddings/oleObject9.bin"/><Relationship Id="rId8" Type="http://schemas.openxmlformats.org/officeDocument/2006/relationships/image" Target="../media/image8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.png"/><Relationship Id="rId5" Type="http://schemas.openxmlformats.org/officeDocument/2006/relationships/hyperlink" Target="http://en.wikipedia.org/wiki/Image:Francis_Bacon.jpg" TargetMode="External"/><Relationship Id="rId6" Type="http://schemas.openxmlformats.org/officeDocument/2006/relationships/image" Target="../media/image9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1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12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13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14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13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13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17.pn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13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18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19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21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The History Of Bacon College</a:t>
            </a:r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762000" y="1295400"/>
          <a:ext cx="7543800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hoto Editor Photo" r:id="rId3" imgW="9933333" imgH="6257143" progId="MSPhotoEd.3">
                  <p:embed/>
                </p:oleObj>
              </mc:Choice>
              <mc:Fallback>
                <p:oleObj name="Photo Editor Photo" r:id="rId3" imgW="9933333" imgH="625714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295400"/>
                        <a:ext cx="7543800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2514600" cy="2209800"/>
          </a:xfrm>
        </p:spPr>
        <p:txBody>
          <a:bodyPr/>
          <a:lstStyle/>
          <a:p>
            <a:r>
              <a:rPr lang="en-US" altLang="en-US" i="1">
                <a:latin typeface="Tahoma" charset="0"/>
              </a:rPr>
              <a:t>The Christian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286000"/>
            <a:ext cx="3429000" cy="38862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2800">
                <a:latin typeface="Tahoma" charset="0"/>
              </a:rPr>
              <a:t>1837 </a:t>
            </a:r>
            <a:br>
              <a:rPr lang="en-US" altLang="en-US" sz="2800">
                <a:latin typeface="Tahoma" charset="0"/>
              </a:rPr>
            </a:br>
            <a:r>
              <a:rPr lang="en-US" altLang="en-US" sz="2800">
                <a:latin typeface="Tahoma" charset="0"/>
              </a:rPr>
              <a:t>John T. Johnson &amp; Walter Scott And John T. Johnson Publish Nine Issues Of A Journal From Georgetown, Kentucky</a:t>
            </a:r>
            <a:endParaRPr lang="en-US" altLang="en-US" sz="2400">
              <a:latin typeface="Tahoma" charset="0"/>
            </a:endParaRPr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4803775" y="0"/>
          <a:ext cx="42005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0" name="Photo Editor Photo" r:id="rId3" imgW="5601482" imgH="9142857" progId="MSPhotoEd.3">
                  <p:embed/>
                </p:oleObj>
              </mc:Choice>
              <mc:Fallback>
                <p:oleObj name="Photo Editor Photo" r:id="rId3" imgW="5601482" imgH="9142857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775" y="0"/>
                        <a:ext cx="42005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3124200" y="228600"/>
          <a:ext cx="1562100" cy="208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Photo Editor Photo" r:id="rId5" imgW="2752381" imgH="3666667" progId="MSPhotoEd.3">
                  <p:embed/>
                </p:oleObj>
              </mc:Choice>
              <mc:Fallback>
                <p:oleObj name="Photo Editor Photo" r:id="rId5" imgW="2752381" imgH="3666667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28600"/>
                        <a:ext cx="1562100" cy="208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849" name="Group 9"/>
          <p:cNvGrpSpPr>
            <a:grpSpLocks/>
          </p:cNvGrpSpPr>
          <p:nvPr/>
        </p:nvGrpSpPr>
        <p:grpSpPr bwMode="auto">
          <a:xfrm>
            <a:off x="3295650" y="4699000"/>
            <a:ext cx="1752600" cy="2159000"/>
            <a:chOff x="2100" y="2880"/>
            <a:chExt cx="1104" cy="1360"/>
          </a:xfrm>
        </p:grpSpPr>
        <p:graphicFrame>
          <p:nvGraphicFramePr>
            <p:cNvPr id="35847" name="Object 7"/>
            <p:cNvGraphicFramePr>
              <a:graphicFrameLocks noChangeAspect="1"/>
            </p:cNvGraphicFramePr>
            <p:nvPr/>
          </p:nvGraphicFramePr>
          <p:xfrm>
            <a:off x="2112" y="2880"/>
            <a:ext cx="900" cy="1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52" name="Photo Editor Photo" r:id="rId7" imgW="1428949" imgH="1886213" progId="MSPhotoEd.3">
                    <p:embed/>
                  </p:oleObj>
                </mc:Choice>
                <mc:Fallback>
                  <p:oleObj name="Photo Editor Photo" r:id="rId7" imgW="1428949" imgH="1886213" progId="MSPhotoEd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2880"/>
                          <a:ext cx="900" cy="1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48" name="Text Box 8"/>
            <p:cNvSpPr txBox="1">
              <a:spLocks noChangeArrowheads="1"/>
            </p:cNvSpPr>
            <p:nvPr/>
          </p:nvSpPr>
          <p:spPr bwMode="auto">
            <a:xfrm>
              <a:off x="2100" y="3990"/>
              <a:ext cx="11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Tahoma" charset="0"/>
                </a:rPr>
                <a:t>Walter Scott</a:t>
              </a: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048000" cy="22098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Bacon College Begins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566988"/>
            <a:ext cx="8839200" cy="419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i="1">
                <a:latin typeface="Tahoma" charset="0"/>
              </a:rPr>
              <a:t>The Christian</a:t>
            </a:r>
            <a:r>
              <a:rPr lang="en-US" altLang="en-US" sz="2800">
                <a:latin typeface="Tahoma" charset="0"/>
              </a:rPr>
              <a:t> Reported A Highly Qualified Teaching Staff Was Selected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Thornton F. Johnson – Professor Of Mathematics &amp; Civil Engineering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Dr. S. Knight – Professor Of Moral &amp; Mental Sciences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S.G. Mullins – Professor Of Ancient Languages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C.R. Prezriminski – Professor Of Modern Languages &amp; Topographical Drawing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Tolbert Fanning – Professor Of Natural History, Chemistry, Geology &amp; Mineralogy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J. Crenshaw – Teacher In Preparatory Department</a:t>
            </a: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4648200" y="76200"/>
          <a:ext cx="3886200" cy="24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Photo Editor Photo" r:id="rId3" imgW="9933333" imgH="6257143" progId="MSPhotoEd.3">
                  <p:embed/>
                </p:oleObj>
              </mc:Choice>
              <mc:Fallback>
                <p:oleObj name="Photo Editor Photo" r:id="rId3" imgW="9933333" imgH="625714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76200"/>
                        <a:ext cx="3886200" cy="244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048000" cy="22098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Bacon College Begins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743200"/>
            <a:ext cx="5791200" cy="4038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>
                <a:latin typeface="Tahoma" charset="0"/>
              </a:rPr>
              <a:t>November 11, 1836 Bacon College Opened Its Doors</a:t>
            </a:r>
          </a:p>
          <a:p>
            <a:pPr lvl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To Not Appear To Be Stealing Students Johnson Waited Until Georgetown College Started Its Classes</a:t>
            </a:r>
          </a:p>
          <a:p>
            <a:pPr lvl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When School Began Sixty Students Were In Attendance – Up to 130 Within 4 Mos.</a:t>
            </a:r>
          </a:p>
          <a:p>
            <a:pPr lvl="1">
              <a:lnSpc>
                <a:spcPct val="80000"/>
              </a:lnSpc>
            </a:pPr>
            <a:r>
              <a:rPr lang="en-US" altLang="en-US" sz="2200">
                <a:latin typeface="Tahoma" charset="0"/>
              </a:rPr>
              <a:t>Classes Begin on the 14</a:t>
            </a:r>
            <a:r>
              <a:rPr lang="en-US" altLang="en-US" sz="2200" baseline="30000">
                <a:latin typeface="Tahoma" charset="0"/>
              </a:rPr>
              <a:t>th</a:t>
            </a:r>
            <a:r>
              <a:rPr lang="en-US" altLang="en-US" sz="2200">
                <a:latin typeface="Tahoma" charset="0"/>
              </a:rPr>
              <a:t> Because Teachers Had Not Yet Arrived</a:t>
            </a:r>
          </a:p>
          <a:p>
            <a:pPr>
              <a:lnSpc>
                <a:spcPct val="80000"/>
              </a:lnSpc>
            </a:pPr>
            <a:r>
              <a:rPr lang="en-US" altLang="en-US" sz="2400">
                <a:latin typeface="Tahoma" charset="0"/>
              </a:rPr>
              <a:t>Called Bacon College After Famous English Philosopher Sir Francis Bacon</a:t>
            </a:r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3657600" y="76200"/>
          <a:ext cx="3886200" cy="24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Photo Editor Photo" r:id="rId3" imgW="9933333" imgH="6257143" progId="MSPhotoEd.3">
                  <p:embed/>
                </p:oleObj>
              </mc:Choice>
              <mc:Fallback>
                <p:oleObj name="Photo Editor Photo" r:id="rId3" imgW="9933333" imgH="625714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76200"/>
                        <a:ext cx="3886200" cy="244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8" name="Picture 6" descr="Sir Francis Bacon">
            <a:hlinkClick r:id="rId5" tooltip="Sir Francis Bac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71800"/>
            <a:ext cx="2857500" cy="35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3825"/>
            <a:ext cx="8686800" cy="10668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Johnson Builds A House On Hamilton Street To House Teaching Staff</a:t>
            </a:r>
          </a:p>
        </p:txBody>
      </p:sp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381000" y="1244600"/>
          <a:ext cx="8382000" cy="55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Photo Editor Photo" r:id="rId3" imgW="10971429" imgH="7314286" progId="MSPhotoEd.3">
                  <p:embed/>
                </p:oleObj>
              </mc:Choice>
              <mc:Fallback>
                <p:oleObj name="Photo Editor Photo" r:id="rId3" imgW="10971429" imgH="731428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44600"/>
                        <a:ext cx="8382000" cy="55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3429000" cy="25908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The Road Was Difficult For Bacon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438400"/>
            <a:ext cx="87630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>
                <a:latin typeface="Tahoma" charset="0"/>
              </a:rPr>
              <a:t>Charter Granted By Kentucky Legislature Feb. 23, 1837, By Vote of 19-13 In Senate And 61-30 In The House </a:t>
            </a:r>
          </a:p>
          <a:p>
            <a:pPr>
              <a:lnSpc>
                <a:spcPct val="80000"/>
              </a:lnSpc>
            </a:pPr>
            <a:r>
              <a:rPr lang="en-US" altLang="en-US" sz="2400">
                <a:latin typeface="Tahoma" charset="0"/>
              </a:rPr>
              <a:t>The Reformers Were Supposed By The Baptists To Be 1/10</a:t>
            </a:r>
            <a:r>
              <a:rPr lang="en-US" altLang="en-US" sz="2400" baseline="30000">
                <a:latin typeface="Tahoma" charset="0"/>
              </a:rPr>
              <a:t>th</a:t>
            </a:r>
            <a:r>
              <a:rPr lang="en-US" altLang="en-US" sz="2400">
                <a:latin typeface="Tahoma" charset="0"/>
              </a:rPr>
              <a:t> The Size Of The Baptist Church In Kentucky 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latin typeface="Tahoma" charset="0"/>
              </a:rPr>
              <a:t>Many Failed Attempts Were Made To Block A Charter For The College In The Legislature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latin typeface="Tahoma" charset="0"/>
              </a:rPr>
              <a:t>“The chartering of Bacon College was a singular instance of legislative blindness as it was in direct opposition to the wishes of those most interested, the citizens of Scott County, in which Georgetown is situated.” – Mr. Sands, Editor Of Baptist Journal, </a:t>
            </a:r>
            <a:r>
              <a:rPr lang="en-US" altLang="en-US" sz="2000" i="1">
                <a:latin typeface="Tahoma" charset="0"/>
              </a:rPr>
              <a:t>The Religious Herald</a:t>
            </a:r>
          </a:p>
          <a:p>
            <a:pPr lvl="1">
              <a:lnSpc>
                <a:spcPct val="80000"/>
              </a:lnSpc>
            </a:pPr>
            <a:r>
              <a:rPr lang="en-US" altLang="en-US" sz="2000">
                <a:latin typeface="Tahoma" charset="0"/>
              </a:rPr>
              <a:t>In Vol. 1 No. 6, </a:t>
            </a:r>
            <a:r>
              <a:rPr lang="en-US" altLang="en-US" sz="2000" i="1">
                <a:latin typeface="Tahoma" charset="0"/>
              </a:rPr>
              <a:t>The Christian</a:t>
            </a:r>
            <a:r>
              <a:rPr lang="en-US" altLang="en-US" sz="2000">
                <a:latin typeface="Tahoma" charset="0"/>
              </a:rPr>
              <a:t>, J.T. Johnson Fired Back At Mr. Sands, </a:t>
            </a:r>
            <a:r>
              <a:rPr lang="en-US" altLang="en-US" sz="2000" i="1">
                <a:latin typeface="Tahoma" charset="0"/>
              </a:rPr>
              <a:t>The Religious Herald</a:t>
            </a:r>
            <a:r>
              <a:rPr lang="en-US" altLang="en-US" sz="2000">
                <a:latin typeface="Tahoma" charset="0"/>
              </a:rPr>
              <a:t>, And The Baptists In Ky For Their Attitudes</a:t>
            </a:r>
          </a:p>
          <a:p>
            <a:pPr>
              <a:lnSpc>
                <a:spcPct val="80000"/>
              </a:lnSpc>
            </a:pPr>
            <a:r>
              <a:rPr lang="en-US" altLang="en-US" sz="2400">
                <a:latin typeface="Tahoma" charset="0"/>
              </a:rPr>
              <a:t>The College Ended Its First Year With The Total Of 203 Students, </a:t>
            </a:r>
            <a:r>
              <a:rPr lang="en-US" altLang="en-US" sz="2400" i="1">
                <a:latin typeface="Tahoma" charset="0"/>
              </a:rPr>
              <a:t>The Christian</a:t>
            </a:r>
            <a:r>
              <a:rPr lang="en-US" altLang="en-US" sz="2400">
                <a:latin typeface="Tahoma" charset="0"/>
              </a:rPr>
              <a:t> Vol. 1, No. 8, p.167</a:t>
            </a:r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5181600" y="152400"/>
          <a:ext cx="3581400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Photo Editor Photo" r:id="rId3" imgW="9933333" imgH="6257143" progId="MSPhotoEd.3">
                  <p:embed/>
                </p:oleObj>
              </mc:Choice>
              <mc:Fallback>
                <p:oleObj name="Photo Editor Photo" r:id="rId3" imgW="9933333" imgH="625714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52400"/>
                        <a:ext cx="3581400" cy="225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5562600" cy="9906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Bacon College</a:t>
            </a:r>
            <a:br>
              <a:rPr lang="en-US" altLang="en-US" sz="3600">
                <a:latin typeface="Tahoma" charset="0"/>
              </a:rPr>
            </a:br>
            <a:r>
              <a:rPr lang="en-US" altLang="en-US" sz="3600">
                <a:latin typeface="Tahoma" charset="0"/>
              </a:rPr>
              <a:t>The Second Year, 1837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5486400" cy="4876800"/>
          </a:xfrm>
        </p:spPr>
        <p:txBody>
          <a:bodyPr/>
          <a:lstStyle/>
          <a:p>
            <a:r>
              <a:rPr lang="en-US" altLang="en-US" sz="2400">
                <a:latin typeface="Tahoma" charset="0"/>
              </a:rPr>
              <a:t>D.S. Burnet Becomes Second President Of Bacon College, Serving Two Terms</a:t>
            </a:r>
          </a:p>
          <a:p>
            <a:r>
              <a:rPr lang="en-US" altLang="en-US" sz="2400">
                <a:latin typeface="Tahoma" charset="0"/>
              </a:rPr>
              <a:t>Alexander Campbell Gives A Hardy Endorsement To The College </a:t>
            </a:r>
          </a:p>
          <a:p>
            <a:r>
              <a:rPr lang="en-US" altLang="en-US" sz="2400">
                <a:latin typeface="Tahoma" charset="0"/>
              </a:rPr>
              <a:t>T.F. Johnson Leaves The School To Begin A Female School In Georgetown</a:t>
            </a:r>
          </a:p>
          <a:p>
            <a:pPr lvl="1"/>
            <a:r>
              <a:rPr lang="en-US" altLang="en-US" sz="2200">
                <a:latin typeface="Tahoma" charset="0"/>
              </a:rPr>
              <a:t>Female Collegiate Institute</a:t>
            </a:r>
          </a:p>
          <a:p>
            <a:pPr lvl="1"/>
            <a:r>
              <a:rPr lang="en-US" altLang="en-US" sz="2200">
                <a:latin typeface="Tahoma" charset="0"/>
              </a:rPr>
              <a:t>1837-1850 At Georgetown</a:t>
            </a:r>
          </a:p>
          <a:p>
            <a:pPr lvl="1"/>
            <a:r>
              <a:rPr lang="en-US" altLang="en-US" sz="2200">
                <a:latin typeface="Tahoma" charset="0"/>
              </a:rPr>
              <a:t>Later Moved To Millersburg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07975" y="850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5667375" y="1447800"/>
          <a:ext cx="3248025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Photo Editor Photo" r:id="rId3" imgW="6458852" imgH="9240540" progId="MSPhotoEd.3">
                  <p:embed/>
                </p:oleObj>
              </mc:Choice>
              <mc:Fallback>
                <p:oleObj name="Photo Editor Photo" r:id="rId3" imgW="6458852" imgH="924054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75" y="1447800"/>
                        <a:ext cx="3248025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Report In </a:t>
            </a:r>
            <a:r>
              <a:rPr lang="en-US" altLang="en-US" sz="3600" i="1">
                <a:latin typeface="Tahoma" charset="0"/>
              </a:rPr>
              <a:t>The Christian</a:t>
            </a:r>
            <a:r>
              <a:rPr lang="en-US" altLang="en-US" sz="3600">
                <a:latin typeface="Tahoma" charset="0"/>
              </a:rPr>
              <a:t>  </a:t>
            </a:r>
            <a:r>
              <a:rPr lang="en-US" altLang="en-US" sz="2800">
                <a:latin typeface="Tahoma" charset="0"/>
              </a:rPr>
              <a:t>Vol. 1, No. 8, p.183</a:t>
            </a:r>
            <a:r>
              <a:rPr lang="en-US" altLang="en-US" sz="3600">
                <a:latin typeface="Tahoma" charset="0"/>
              </a:rPr>
              <a:t> Concerning The Second Year, 1837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07975" y="850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990600" y="1143000"/>
          <a:ext cx="7543800" cy="574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3" name="Photo Editor Photo" r:id="rId3" imgW="6533333" imgH="4971429" progId="MSPhotoEd.3">
                  <p:embed/>
                </p:oleObj>
              </mc:Choice>
              <mc:Fallback>
                <p:oleObj name="Photo Editor Photo" r:id="rId3" imgW="6533333" imgH="49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143000"/>
                        <a:ext cx="7543800" cy="574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648200" cy="26670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Financial Problems Force A Move For Bacon College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2971800"/>
            <a:ext cx="8724900" cy="373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latin typeface="Tahoma" charset="0"/>
              </a:rPr>
              <a:t>Because Of Financial Problems The College Is Forced To Relocate In Harrodsburg, KY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There Was No Endowment For The School As Of 1839, Only Student Fees, Not Enough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No Adequate Building To House The School In Georgetown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Trustees Offered To Move Anywhere If Someone Would Offer $50,000 In Scholarships, Or 100 $500 Scholarships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Major James Taylor, A Harrodsburg Lawyer, Raised The Necessary Fund Plus $10,000 For A Building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5372" name="Object 12"/>
          <p:cNvGraphicFramePr>
            <a:graphicFrameLocks noChangeAspect="1"/>
          </p:cNvGraphicFramePr>
          <p:nvPr/>
        </p:nvGraphicFramePr>
        <p:xfrm>
          <a:off x="5181600" y="123825"/>
          <a:ext cx="3810000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Bitmap Image" r:id="rId3" imgW="3476190" imgH="2933333" progId="Paint.Picture">
                  <p:embed/>
                </p:oleObj>
              </mc:Choice>
              <mc:Fallback>
                <p:oleObj name="Bitmap Image" r:id="rId3" imgW="3476190" imgH="2933333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805"/>
                      <a:stretch>
                        <a:fillRect/>
                      </a:stretch>
                    </p:blipFill>
                    <p:spPr bwMode="auto">
                      <a:xfrm>
                        <a:off x="5181600" y="123825"/>
                        <a:ext cx="3810000" cy="277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Bacon College Moves </a:t>
            </a:r>
            <a:br>
              <a:rPr lang="en-US" altLang="en-US" sz="3600">
                <a:latin typeface="Tahoma" charset="0"/>
              </a:rPr>
            </a:br>
            <a:r>
              <a:rPr lang="en-US" altLang="en-US" sz="3600">
                <a:latin typeface="Tahoma" charset="0"/>
              </a:rPr>
              <a:t>To Harrodsburg, Kentucky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5257800" cy="4724400"/>
          </a:xfrm>
        </p:spPr>
        <p:txBody>
          <a:bodyPr/>
          <a:lstStyle/>
          <a:p>
            <a:r>
              <a:rPr lang="en-US" altLang="en-US" sz="2800">
                <a:latin typeface="Tahoma" charset="0"/>
              </a:rPr>
              <a:t>1839,  Sept. 2, First   Session At Harrodsburg</a:t>
            </a:r>
          </a:p>
          <a:p>
            <a:r>
              <a:rPr lang="en-US" altLang="en-US" sz="2800">
                <a:latin typeface="Tahoma" charset="0"/>
              </a:rPr>
              <a:t>With The Move</a:t>
            </a:r>
          </a:p>
          <a:p>
            <a:pPr lvl="1"/>
            <a:r>
              <a:rPr lang="en-US" altLang="en-US" sz="2400">
                <a:latin typeface="Tahoma" charset="0"/>
              </a:rPr>
              <a:t>D.S. Burnet Resigns</a:t>
            </a:r>
          </a:p>
          <a:p>
            <a:pPr lvl="1"/>
            <a:r>
              <a:rPr lang="en-US" altLang="en-US" sz="2400">
                <a:latin typeface="Tahoma" charset="0"/>
              </a:rPr>
              <a:t>Samuel Hatch Becomes Interim President</a:t>
            </a:r>
          </a:p>
          <a:p>
            <a:pPr lvl="1"/>
            <a:r>
              <a:rPr lang="en-US" altLang="en-US" sz="2400">
                <a:latin typeface="Tahoma" charset="0"/>
              </a:rPr>
              <a:t>Henry H. White Becomes Head Of Department Of Civil Engineering And Mathematics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5334000" y="1828800"/>
          <a:ext cx="3584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Photo Editor Photo" r:id="rId3" imgW="6190476" imgH="7020905" progId="MSPhotoEd.3">
                  <p:embed/>
                </p:oleObj>
              </mc:Choice>
              <mc:Fallback>
                <p:oleObj name="Photo Editor Photo" r:id="rId3" imgW="6190476" imgH="7020905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828800"/>
                        <a:ext cx="3584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3657600" cy="16764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Bacon College Gets A New President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52400"/>
            <a:ext cx="5715000" cy="6477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2400">
                <a:latin typeface="Tahoma" charset="0"/>
              </a:rPr>
              <a:t>1840, James Shannon Becomes President Serving For Ten Years</a:t>
            </a:r>
          </a:p>
          <a:p>
            <a:pPr lvl="1">
              <a:lnSpc>
                <a:spcPct val="85000"/>
              </a:lnSpc>
            </a:pPr>
            <a:r>
              <a:rPr lang="en-US" altLang="en-US" sz="2400">
                <a:latin typeface="Tahoma" charset="0"/>
              </a:rPr>
              <a:t>Graduate Of Belfast Academical Institute, Ireland</a:t>
            </a:r>
          </a:p>
          <a:p>
            <a:pPr lvl="1">
              <a:lnSpc>
                <a:spcPct val="85000"/>
              </a:lnSpc>
            </a:pPr>
            <a:r>
              <a:rPr lang="en-US" altLang="en-US" sz="2400">
                <a:latin typeface="Tahoma" charset="0"/>
              </a:rPr>
              <a:t>Came To Georgia, USA, Teaching At Sunbury Academy, S. Of Savannah</a:t>
            </a:r>
          </a:p>
          <a:p>
            <a:pPr lvl="1">
              <a:lnSpc>
                <a:spcPct val="85000"/>
              </a:lnSpc>
            </a:pPr>
            <a:r>
              <a:rPr lang="en-US" altLang="en-US" sz="2400">
                <a:latin typeface="Tahoma" charset="0"/>
              </a:rPr>
              <a:t>Minister Of Augusta Baptist Church Four Years</a:t>
            </a:r>
          </a:p>
          <a:p>
            <a:pPr lvl="1">
              <a:lnSpc>
                <a:spcPct val="85000"/>
              </a:lnSpc>
            </a:pPr>
            <a:r>
              <a:rPr lang="en-US" altLang="en-US" sz="2400">
                <a:latin typeface="Tahoma" charset="0"/>
              </a:rPr>
              <a:t>1830-1836 Professor Of Languages At University Of Georgia</a:t>
            </a:r>
          </a:p>
          <a:p>
            <a:pPr lvl="1">
              <a:lnSpc>
                <a:spcPct val="85000"/>
              </a:lnSpc>
            </a:pPr>
            <a:r>
              <a:rPr lang="en-US" altLang="en-US" sz="2400">
                <a:latin typeface="Tahoma" charset="0"/>
              </a:rPr>
              <a:t>1836-1840 President Of Louisiana College At Jackson, Miss.</a:t>
            </a:r>
          </a:p>
          <a:p>
            <a:pPr lvl="1">
              <a:lnSpc>
                <a:spcPct val="85000"/>
              </a:lnSpc>
            </a:pPr>
            <a:r>
              <a:rPr lang="en-US" altLang="en-US" sz="2400">
                <a:latin typeface="Tahoma" charset="0"/>
              </a:rPr>
              <a:t>After Bacon, He Served As The Second President Of The University Of Missouri</a:t>
            </a:r>
          </a:p>
          <a:p>
            <a:pPr lvl="1">
              <a:lnSpc>
                <a:spcPct val="85000"/>
              </a:lnSpc>
            </a:pPr>
            <a:r>
              <a:rPr lang="en-US" altLang="en-US" sz="2400">
                <a:latin typeface="Tahoma" charset="0"/>
              </a:rPr>
              <a:t>Still Later Served As The First President Of Culver-Stockton College, Missouri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76200" y="1905000"/>
            <a:ext cx="3581400" cy="4646613"/>
            <a:chOff x="3312" y="960"/>
            <a:chExt cx="2295" cy="3140"/>
          </a:xfrm>
        </p:grpSpPr>
        <p:pic>
          <p:nvPicPr>
            <p:cNvPr id="21512" name="Picture 8" descr="http://muarchives.missouri.edu/images/c-rg1-s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960"/>
              <a:ext cx="2295" cy="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3" name="Text Box 9"/>
            <p:cNvSpPr txBox="1">
              <a:spLocks noChangeArrowheads="1"/>
            </p:cNvSpPr>
            <p:nvPr/>
          </p:nvSpPr>
          <p:spPr bwMode="auto">
            <a:xfrm>
              <a:off x="3840" y="3791"/>
              <a:ext cx="1392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Tahoma" charset="0"/>
                </a:rPr>
                <a:t>1799-1859</a:t>
              </a: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Early Schools Of The RM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3429000" cy="2667000"/>
          </a:xfrm>
        </p:spPr>
        <p:txBody>
          <a:bodyPr/>
          <a:lstStyle/>
          <a:p>
            <a:r>
              <a:rPr lang="en-US" altLang="en-US" sz="2800">
                <a:latin typeface="Tahoma" charset="0"/>
              </a:rPr>
              <a:t>Buffalo Seminary 1818-1823, Alexander Campbell In His Home, Bethany, Virginia</a:t>
            </a: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4191000" y="2133600"/>
            <a:ext cx="4648200" cy="3490913"/>
            <a:chOff x="2544" y="1824"/>
            <a:chExt cx="2928" cy="2199"/>
          </a:xfrm>
        </p:grpSpPr>
        <p:grpSp>
          <p:nvGrpSpPr>
            <p:cNvPr id="3077" name="Group 5"/>
            <p:cNvGrpSpPr>
              <a:grpSpLocks/>
            </p:cNvGrpSpPr>
            <p:nvPr/>
          </p:nvGrpSpPr>
          <p:grpSpPr bwMode="auto">
            <a:xfrm>
              <a:off x="2544" y="1824"/>
              <a:ext cx="2928" cy="1997"/>
              <a:chOff x="2496" y="1920"/>
              <a:chExt cx="2928" cy="1997"/>
            </a:xfrm>
          </p:grpSpPr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1920"/>
                <a:ext cx="2928" cy="1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3480" y="2576"/>
                <a:ext cx="912" cy="105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80" name="Text Box 8"/>
            <p:cNvSpPr txBox="1">
              <a:spLocks noChangeArrowheads="1"/>
            </p:cNvSpPr>
            <p:nvPr/>
          </p:nvSpPr>
          <p:spPr bwMode="auto">
            <a:xfrm>
              <a:off x="2736" y="3792"/>
              <a:ext cx="24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8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Second Edition Added For Seminary</a:t>
              </a:r>
            </a:p>
          </p:txBody>
        </p:sp>
      </p:grpSp>
      <p:grpSp>
        <p:nvGrpSpPr>
          <p:cNvPr id="3081" name="Group 9"/>
          <p:cNvGrpSpPr>
            <a:grpSpLocks/>
          </p:cNvGrpSpPr>
          <p:nvPr/>
        </p:nvGrpSpPr>
        <p:grpSpPr bwMode="auto">
          <a:xfrm>
            <a:off x="533400" y="3810000"/>
            <a:ext cx="2990850" cy="2897188"/>
            <a:chOff x="288" y="2304"/>
            <a:chExt cx="1884" cy="1825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304"/>
              <a:ext cx="1884" cy="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384" y="3552"/>
              <a:ext cx="1680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sz="18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Hours Each Day Spent In Study Only With Light From Above</a:t>
              </a: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3657600" cy="16764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Bacon College Gets A New President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6200" y="3276600"/>
            <a:ext cx="5257800" cy="32766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2800">
                <a:latin typeface="Tahoma" charset="0"/>
              </a:rPr>
              <a:t>Built 9000 Square Ft. Mansion In Harrodsburg, “Aspen Hall”</a:t>
            </a:r>
          </a:p>
          <a:p>
            <a:pPr>
              <a:lnSpc>
                <a:spcPct val="85000"/>
              </a:lnSpc>
            </a:pPr>
            <a:r>
              <a:rPr lang="en-US" altLang="en-US" sz="2800">
                <a:latin typeface="Tahoma" charset="0"/>
              </a:rPr>
              <a:t>In Inaugural Address Expressed That His Plan Was For A First Rate Educational Institute, Based On A Moral And Religious Foundation, Otherwise “Reasoning Brute”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1750" name="Group 6"/>
          <p:cNvGrpSpPr>
            <a:grpSpLocks/>
          </p:cNvGrpSpPr>
          <p:nvPr/>
        </p:nvGrpSpPr>
        <p:grpSpPr bwMode="auto">
          <a:xfrm>
            <a:off x="228600" y="1981200"/>
            <a:ext cx="3581400" cy="4646613"/>
            <a:chOff x="3312" y="960"/>
            <a:chExt cx="2295" cy="3140"/>
          </a:xfrm>
        </p:grpSpPr>
        <p:pic>
          <p:nvPicPr>
            <p:cNvPr id="31751" name="Picture 7" descr="http://muarchives.missouri.edu/images/c-rg1-s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960"/>
              <a:ext cx="2295" cy="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52" name="Text Box 8"/>
            <p:cNvSpPr txBox="1">
              <a:spLocks noChangeArrowheads="1"/>
            </p:cNvSpPr>
            <p:nvPr/>
          </p:nvSpPr>
          <p:spPr bwMode="auto">
            <a:xfrm>
              <a:off x="3840" y="3791"/>
              <a:ext cx="1392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Tahoma" charset="0"/>
                </a:rPr>
                <a:t>1799-1859</a:t>
              </a:r>
            </a:p>
          </p:txBody>
        </p:sp>
      </p:grp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2640013" y="2132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1754" name="Picture 10" descr="Aspen Hall Manor - Harrodsburg, Kentuc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321175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2133600" cy="15240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Bacon </a:t>
            </a:r>
            <a:br>
              <a:rPr lang="en-US" altLang="en-US" sz="3600">
                <a:latin typeface="Tahoma" charset="0"/>
              </a:rPr>
            </a:br>
            <a:r>
              <a:rPr lang="en-US" altLang="en-US" sz="3600">
                <a:latin typeface="Tahoma" charset="0"/>
              </a:rPr>
              <a:t>College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0"/>
            <a:ext cx="8610600" cy="2209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latin typeface="Tahoma" charset="0"/>
              </a:rPr>
              <a:t>1841 Degree Of Bachelor Of Arts Was First Conferred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latin typeface="Tahoma" charset="0"/>
              </a:rPr>
              <a:t>1841-1850 27 B.A. Degrees Were Conferred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latin typeface="Tahoma" charset="0"/>
              </a:rPr>
              <a:t>1843 Building Completed On A Ten-Acre Tract Of Land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2895600" y="0"/>
          <a:ext cx="6248400" cy="454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Bitmap Image" r:id="rId3" imgW="3476190" imgH="2933333" progId="Paint.Picture">
                  <p:embed/>
                </p:oleObj>
              </mc:Choice>
              <mc:Fallback>
                <p:oleObj name="Bitmap Image" r:id="rId3" imgW="3476190" imgH="2933333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805"/>
                      <a:stretch>
                        <a:fillRect/>
                      </a:stretch>
                    </p:blipFill>
                    <p:spPr bwMode="auto">
                      <a:xfrm>
                        <a:off x="2895600" y="0"/>
                        <a:ext cx="6248400" cy="454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4572000" cy="10668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More Financial Problems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819400"/>
            <a:ext cx="8610600" cy="403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1843 Financial Difficulties Continued As Average Of 100 Students In Student Body, 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Less Than At Georgetown Perhaps Because Bethany Had Started In 1841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1845 Board Meeting At Harrodsburg, Accusations 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If School Sought To Promote Moral &amp; Religious Education Rather Than Liberal Arts There Would Have Been More Support From Brethren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Shannon Defends The College’s Performance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Shannon Resigns Due To Financial Troubles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Harrodsburg Church Offered Financial Backing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Shannon Stay Five More Years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5257800" y="76200"/>
          <a:ext cx="3581400" cy="260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Bitmap Image" r:id="rId3" imgW="3476190" imgH="2933333" progId="Paint.Picture">
                  <p:embed/>
                </p:oleObj>
              </mc:Choice>
              <mc:Fallback>
                <p:oleObj name="Bitmap Image" r:id="rId3" imgW="3476190" imgH="2933333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805"/>
                      <a:stretch>
                        <a:fillRect/>
                      </a:stretch>
                    </p:blipFill>
                    <p:spPr bwMode="auto">
                      <a:xfrm>
                        <a:off x="5257800" y="76200"/>
                        <a:ext cx="3581400" cy="260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4724400" cy="20574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Bacon College While At </a:t>
            </a:r>
            <a:br>
              <a:rPr lang="en-US" altLang="en-US" sz="3600">
                <a:latin typeface="Tahoma" charset="0"/>
              </a:rPr>
            </a:br>
            <a:r>
              <a:rPr lang="en-US" altLang="en-US" sz="3600">
                <a:latin typeface="Tahoma" charset="0"/>
              </a:rPr>
              <a:t>Harrodsburg, Kentucky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00600"/>
            <a:ext cx="8305800" cy="1828800"/>
          </a:xfrm>
        </p:spPr>
        <p:txBody>
          <a:bodyPr/>
          <a:lstStyle/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1847 Shannon Reports In The Millennial Harbinger That Bacon Had 113 Students The 1846 Year.</a:t>
            </a:r>
            <a:r>
              <a:rPr lang="en-US" altLang="en-US" sz="2800">
                <a:latin typeface="Tahoma" charset="0"/>
              </a:rPr>
              <a:t> </a:t>
            </a:r>
            <a:r>
              <a:rPr lang="en-US" altLang="en-US" sz="2000">
                <a:latin typeface="Tahoma" charset="0"/>
              </a:rPr>
              <a:t>MH Vol. IV No.1, January Page 30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1850, June 14, College Closes Due To Financial Trouble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Shannon Becomes 2</a:t>
            </a:r>
            <a:r>
              <a:rPr lang="en-US" altLang="en-US" sz="2000" baseline="30000">
                <a:latin typeface="Tahoma" charset="0"/>
              </a:rPr>
              <a:t>nd</a:t>
            </a:r>
            <a:r>
              <a:rPr lang="en-US" altLang="en-US" sz="2000">
                <a:latin typeface="Tahoma" charset="0"/>
              </a:rPr>
              <a:t> President Of University Of Missouri</a:t>
            </a:r>
            <a:endParaRPr lang="en-US" altLang="en-US" sz="1800">
              <a:latin typeface="Tahoma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6394" name="Object 10"/>
          <p:cNvGraphicFramePr>
            <a:graphicFrameLocks noChangeAspect="1"/>
          </p:cNvGraphicFramePr>
          <p:nvPr/>
        </p:nvGraphicFramePr>
        <p:xfrm>
          <a:off x="228600" y="2971800"/>
          <a:ext cx="8534400" cy="183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Photo Editor Photo" r:id="rId3" imgW="4904762" imgH="1076475" progId="MSPhotoEd.3">
                  <p:embed/>
                </p:oleObj>
              </mc:Choice>
              <mc:Fallback>
                <p:oleObj name="Photo Editor Photo" r:id="rId3" imgW="4904762" imgH="1076475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70" t="8362" r="2753"/>
                      <a:stretch>
                        <a:fillRect/>
                      </a:stretch>
                    </p:blipFill>
                    <p:spPr bwMode="auto">
                      <a:xfrm>
                        <a:off x="228600" y="2971800"/>
                        <a:ext cx="8534400" cy="183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1"/>
          <p:cNvGraphicFramePr>
            <a:graphicFrameLocks noChangeAspect="1"/>
          </p:cNvGraphicFramePr>
          <p:nvPr/>
        </p:nvGraphicFramePr>
        <p:xfrm>
          <a:off x="5105400" y="228600"/>
          <a:ext cx="3810000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Bitmap Image" r:id="rId5" imgW="3476190" imgH="2933333" progId="Paint.Picture">
                  <p:embed/>
                </p:oleObj>
              </mc:Choice>
              <mc:Fallback>
                <p:oleObj name="Bitmap Image" r:id="rId5" imgW="3476190" imgH="2933333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805"/>
                      <a:stretch>
                        <a:fillRect/>
                      </a:stretch>
                    </p:blipFill>
                    <p:spPr bwMode="auto">
                      <a:xfrm>
                        <a:off x="5105400" y="228600"/>
                        <a:ext cx="3810000" cy="277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4724400" cy="11430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Bacon College While Gets A New Name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447800"/>
            <a:ext cx="5524500" cy="5181600"/>
          </a:xfrm>
        </p:spPr>
        <p:txBody>
          <a:bodyPr/>
          <a:lstStyle/>
          <a:p>
            <a:pPr marL="287338" indent="-287338"/>
            <a:r>
              <a:rPr lang="en-US" altLang="en-US" sz="2400">
                <a:latin typeface="Tahoma" charset="0"/>
              </a:rPr>
              <a:t>1850-1855 Dr. Samuel Hatch Operated A High School </a:t>
            </a:r>
          </a:p>
          <a:p>
            <a:pPr marL="287338" indent="-287338"/>
            <a:r>
              <a:rPr lang="en-US" altLang="en-US" sz="2400">
                <a:latin typeface="Tahoma" charset="0"/>
              </a:rPr>
              <a:t>1855, October 22 — A Meeting Was Held To Resurrect Bacon College</a:t>
            </a:r>
          </a:p>
          <a:p>
            <a:pPr marL="914400" lvl="1" indent="-279400"/>
            <a:r>
              <a:rPr lang="en-US" altLang="en-US" sz="2000">
                <a:latin typeface="Tahoma" charset="0"/>
              </a:rPr>
              <a:t>John B. Bowman: A Trustee &amp; A Bacon College Student Its First Year, &amp; Graduate Called A Meeting At The Harrodsburg Campus</a:t>
            </a:r>
          </a:p>
          <a:p>
            <a:pPr marL="914400" lvl="1" indent="-279400"/>
            <a:r>
              <a:rPr lang="en-US" altLang="en-US" sz="2000">
                <a:latin typeface="Tahoma" charset="0"/>
              </a:rPr>
              <a:t>Bowman Raises $150,000.00 In 50 Days</a:t>
            </a:r>
          </a:p>
          <a:p>
            <a:pPr marL="287338" indent="-287338"/>
            <a:r>
              <a:rPr lang="en-US" altLang="en-US" sz="2400">
                <a:latin typeface="Tahoma" charset="0"/>
              </a:rPr>
              <a:t>Application Is Made To The Kentucky Legislature For A New Name</a:t>
            </a:r>
          </a:p>
          <a:p>
            <a:pPr marL="287338" indent="-287338"/>
            <a:r>
              <a:rPr lang="en-US" altLang="en-US" sz="2400">
                <a:latin typeface="Tahoma" charset="0"/>
              </a:rPr>
              <a:t>1858, Feb. 2, Chartered As University Of Kentucky By Trustees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5894388" y="1066800"/>
          <a:ext cx="2944812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Photo Editor Photo" r:id="rId3" imgW="3352381" imgH="5923810" progId="MSPhotoEd.3">
                  <p:embed/>
                </p:oleObj>
              </mc:Choice>
              <mc:Fallback>
                <p:oleObj name="Photo Editor Photo" r:id="rId3" imgW="3352381" imgH="592381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46" t="3697" r="9091" b="21704"/>
                      <a:stretch>
                        <a:fillRect/>
                      </a:stretch>
                    </p:blipFill>
                    <p:spPr bwMode="auto">
                      <a:xfrm>
                        <a:off x="5894388" y="1066800"/>
                        <a:ext cx="2944812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4724400" cy="19050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A New Start, But Trouble Still Lies Ahead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" y="2095500"/>
            <a:ext cx="8953500" cy="4267200"/>
          </a:xfrm>
        </p:spPr>
        <p:txBody>
          <a:bodyPr/>
          <a:lstStyle/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Robert Milligan Of Bethany College </a:t>
            </a:r>
            <a:br>
              <a:rPr lang="en-US" altLang="en-US" sz="2400">
                <a:latin typeface="Tahoma" charset="0"/>
              </a:rPr>
            </a:br>
            <a:r>
              <a:rPr lang="en-US" altLang="en-US" sz="2400">
                <a:latin typeface="Tahoma" charset="0"/>
              </a:rPr>
              <a:t>Was Made President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Faculty Included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John H. Neville, Christian Univ.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Robert H. Richardson, Bethany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Robert Graham, Arkansas College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1859, Sept. 19</a:t>
            </a:r>
            <a:r>
              <a:rPr lang="en-US" altLang="en-US" sz="2400" baseline="30000">
                <a:latin typeface="Tahoma" charset="0"/>
              </a:rPr>
              <a:t>th</a:t>
            </a:r>
            <a:r>
              <a:rPr lang="en-US" altLang="en-US" sz="2400">
                <a:latin typeface="Tahoma" charset="0"/>
              </a:rPr>
              <a:t>, School Begins With 194 Students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1860 – The Civil War Begins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Student Body Dwindles Rapidly – 174 By 2</a:t>
            </a:r>
            <a:r>
              <a:rPr lang="en-US" altLang="en-US" sz="2000" baseline="30000">
                <a:latin typeface="Tahoma" charset="0"/>
              </a:rPr>
              <a:t>nd</a:t>
            </a:r>
            <a:r>
              <a:rPr lang="en-US" altLang="en-US" sz="2000">
                <a:latin typeface="Tahoma" charset="0"/>
              </a:rPr>
              <a:t> Session, 113-3</a:t>
            </a:r>
            <a:r>
              <a:rPr lang="en-US" altLang="en-US" sz="2000" baseline="30000">
                <a:latin typeface="Tahoma" charset="0"/>
              </a:rPr>
              <a:t>rd</a:t>
            </a:r>
            <a:r>
              <a:rPr lang="en-US" altLang="en-US" sz="2000">
                <a:latin typeface="Tahoma" charset="0"/>
              </a:rPr>
              <a:t>, 62-4</a:t>
            </a:r>
            <a:r>
              <a:rPr lang="en-US" altLang="en-US" sz="2000" baseline="30000">
                <a:latin typeface="Tahoma" charset="0"/>
              </a:rPr>
              <a:t>th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October 8, Battle Of Perryville, Confederates Take Over School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Main Building Becomes A Hospital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1864, Feb. 16</a:t>
            </a:r>
            <a:r>
              <a:rPr lang="en-US" altLang="en-US" sz="2400" baseline="30000">
                <a:latin typeface="Tahoma" charset="0"/>
              </a:rPr>
              <a:t>th</a:t>
            </a:r>
            <a:r>
              <a:rPr lang="en-US" altLang="en-US" sz="2400">
                <a:latin typeface="Tahoma" charset="0"/>
              </a:rPr>
              <a:t> Harrodsburg Main Building Destroyed By Fire</a:t>
            </a:r>
            <a:endParaRPr lang="en-US" altLang="en-US" sz="2000">
              <a:latin typeface="Tahoma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3562" name="Object 10"/>
          <p:cNvGraphicFramePr>
            <a:graphicFrameLocks noChangeAspect="1"/>
          </p:cNvGraphicFramePr>
          <p:nvPr/>
        </p:nvGraphicFramePr>
        <p:xfrm>
          <a:off x="5638800" y="228600"/>
          <a:ext cx="3017838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Photo Editor Photo" r:id="rId3" imgW="1704762" imgH="2152951" progId="MSPhotoEd.3">
                  <p:embed/>
                </p:oleObj>
              </mc:Choice>
              <mc:Fallback>
                <p:oleObj name="Photo Editor Photo" r:id="rId3" imgW="1704762" imgH="2152951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8600"/>
                        <a:ext cx="3017838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267200" cy="20574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The University Of Kentucky Moves To Lexington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62200"/>
            <a:ext cx="9144000" cy="4495800"/>
          </a:xfrm>
        </p:spPr>
        <p:txBody>
          <a:bodyPr/>
          <a:lstStyle/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1864, A Meeting To Discuss </a:t>
            </a:r>
            <a:br>
              <a:rPr lang="en-US" altLang="en-US" sz="2400">
                <a:latin typeface="Tahoma" charset="0"/>
              </a:rPr>
            </a:br>
            <a:r>
              <a:rPr lang="en-US" altLang="en-US" sz="2400">
                <a:latin typeface="Tahoma" charset="0"/>
              </a:rPr>
              <a:t>The Future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If $100,000 Promised From A Community To Host A University </a:t>
            </a:r>
            <a:br>
              <a:rPr lang="en-US" altLang="en-US" sz="2000">
                <a:latin typeface="Tahoma" charset="0"/>
              </a:rPr>
            </a:br>
            <a:r>
              <a:rPr lang="en-US" altLang="en-US" sz="2000">
                <a:latin typeface="Tahoma" charset="0"/>
              </a:rPr>
              <a:t>Would Result In The Reception Of The College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John B. Bowman, Robert Milligan And Henry H. White Selected To Find A Suitable Place For Removal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1865, February 28, The State Legislature Approves Of A Merger With Then Defunct Transylvania University In Lexington</a:t>
            </a:r>
          </a:p>
          <a:p>
            <a:pPr marL="914400" lvl="1" indent="-279400">
              <a:lnSpc>
                <a:spcPct val="80000"/>
              </a:lnSpc>
            </a:pPr>
            <a:r>
              <a:rPr lang="en-US" altLang="en-US" sz="2000">
                <a:latin typeface="Tahoma" charset="0"/>
              </a:rPr>
              <a:t>Transylvania Was The First College West Of The Alleghenies, 1780</a:t>
            </a:r>
          </a:p>
          <a:p>
            <a:pPr marL="914400" lvl="1" indent="-279400">
              <a:lnSpc>
                <a:spcPct val="80000"/>
              </a:lnSpc>
            </a:pPr>
            <a:r>
              <a:rPr lang="en-US" altLang="en-US" sz="2000">
                <a:latin typeface="Tahoma" charset="0"/>
                <a:ea typeface="Arial" charset="0"/>
                <a:cs typeface="Arial" charset="0"/>
              </a:rPr>
              <a:t>Alumni Included - Jefferson Davis, John Hunt Morgan, Stephen F. Austin, Cassius M. Clay, Albert Sidney Johnston, Two U.S. Vice-Presidents-Richard M. Johnson and John C. Breckinridge-50 U.S. Senators, 101 Representatives, Three House Speakers, 36 Governors, and 34 Ambassadors.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4593" name="Picture 17" descr="Cherry Trees and Old Mor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876800" cy="20574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The University Of Kentucky In Lexington</a:t>
            </a:r>
            <a:br>
              <a:rPr lang="en-US" altLang="en-US" sz="3600">
                <a:latin typeface="Tahoma" charset="0"/>
              </a:rPr>
            </a:br>
            <a:r>
              <a:rPr lang="en-US" altLang="en-US" sz="3600">
                <a:latin typeface="Tahoma" charset="0"/>
              </a:rPr>
              <a:t>&amp; College Of The Bible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362200"/>
            <a:ext cx="5410200" cy="4267200"/>
          </a:xfrm>
        </p:spPr>
        <p:txBody>
          <a:bodyPr/>
          <a:lstStyle/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Regent Of KU, John B. Bowman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Old Morrison Held Three Colleges Under Kentucky University Name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Arts College – From Harrodsburg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College Of Law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College Of The Bible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1865, October 2, College Of The Bible Begins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Robert Milligan Was 1</a:t>
            </a:r>
            <a:r>
              <a:rPr lang="en-US" altLang="en-US" sz="2400" baseline="30000">
                <a:latin typeface="Tahoma" charset="0"/>
              </a:rPr>
              <a:t>st</a:t>
            </a:r>
            <a:r>
              <a:rPr lang="en-US" altLang="en-US" sz="2400">
                <a:latin typeface="Tahoma" charset="0"/>
              </a:rPr>
              <a:t> President </a:t>
            </a:r>
            <a:br>
              <a:rPr lang="en-US" altLang="en-US" sz="2400">
                <a:latin typeface="Tahoma" charset="0"/>
              </a:rPr>
            </a:br>
            <a:r>
              <a:rPr lang="en-US" altLang="en-US" sz="2400">
                <a:latin typeface="Tahoma" charset="0"/>
              </a:rPr>
              <a:t>Of The College Of The Bible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J.W. McGarvey Accepts A Chair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141288" y="2079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6635" name="Picture 11" descr="http://www.therestorationmovement.com/images/mcgarv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5200"/>
            <a:ext cx="28067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-84138" y="2897188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6640" name="Object 16"/>
          <p:cNvGraphicFramePr>
            <a:graphicFrameLocks noChangeAspect="1"/>
          </p:cNvGraphicFramePr>
          <p:nvPr/>
        </p:nvGraphicFramePr>
        <p:xfrm>
          <a:off x="5257800" y="76200"/>
          <a:ext cx="3657600" cy="330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2" name="Photo Editor Photo" r:id="rId4" imgW="8266667" imgH="8457143" progId="MSPhotoEd.3">
                  <p:embed/>
                </p:oleObj>
              </mc:Choice>
              <mc:Fallback>
                <p:oleObj name="Photo Editor Photo" r:id="rId4" imgW="8266667" imgH="8457143" progId="MSPhotoEd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76200"/>
                        <a:ext cx="3657600" cy="330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4724400" cy="10668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Bowman’s Vision For Kentucky University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52513"/>
            <a:ext cx="8610600" cy="5715000"/>
          </a:xfrm>
        </p:spPr>
        <p:txBody>
          <a:bodyPr/>
          <a:lstStyle/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As Regent, John B. Bowman Wanted To </a:t>
            </a:r>
            <a:br>
              <a:rPr lang="en-US" altLang="en-US" sz="2400">
                <a:latin typeface="Tahoma" charset="0"/>
              </a:rPr>
            </a:br>
            <a:r>
              <a:rPr lang="en-US" altLang="en-US" sz="2400">
                <a:latin typeface="Tahoma" charset="0"/>
              </a:rPr>
              <a:t>See Kentucky University Grow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Other Colleges Envisioned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A Normal College – Never Materialized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A College Of Medicine - 1873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An Agricultural And Mechanical College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A Commercial College – 1867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1869 Problems Began To Arise Between Bowman And McGarvey Over The Future Of The University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McGarvey’s Vision Was For More Of A Religious Influence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Bowman Leaves Main Street Church Where McGarvey Preached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1873, September 18</a:t>
            </a:r>
            <a:r>
              <a:rPr lang="en-US" altLang="en-US" sz="2000" baseline="30000">
                <a:latin typeface="Tahoma" charset="0"/>
              </a:rPr>
              <a:t>th</a:t>
            </a:r>
            <a:r>
              <a:rPr lang="en-US" altLang="en-US" sz="2000">
                <a:latin typeface="Tahoma" charset="0"/>
              </a:rPr>
              <a:t>, For A Short Time McGarvey Was Forced Out Of The COB, Later Returning June 24, 1875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1877 The College Of The Bible Pulled Away From Kentucky Univ.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1878, January 28</a:t>
            </a:r>
            <a:r>
              <a:rPr lang="en-US" altLang="en-US" sz="2000" baseline="30000">
                <a:latin typeface="Tahoma" charset="0"/>
              </a:rPr>
              <a:t>th</a:t>
            </a:r>
            <a:r>
              <a:rPr lang="en-US" altLang="en-US" sz="2000">
                <a:latin typeface="Tahoma" charset="0"/>
              </a:rPr>
              <a:t>, Bowman Was Removed As Regent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1878, March 13</a:t>
            </a:r>
            <a:r>
              <a:rPr lang="en-US" altLang="en-US" sz="2000" baseline="30000">
                <a:latin typeface="Tahoma" charset="0"/>
              </a:rPr>
              <a:t>th</a:t>
            </a:r>
            <a:r>
              <a:rPr lang="en-US" altLang="en-US" sz="2000">
                <a:latin typeface="Tahoma" charset="0"/>
              </a:rPr>
              <a:t>, Agriculture &amp; Mechanical College Removed &amp; Office Of Regent Was Abolished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7659" name="Picture 11" descr="John Bowman,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6"/>
          <a:stretch>
            <a:fillRect/>
          </a:stretch>
        </p:blipFill>
        <p:spPr bwMode="auto">
          <a:xfrm>
            <a:off x="6248400" y="152400"/>
            <a:ext cx="2552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848600" cy="6858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McGarvey’s Vision In H.L. Calhoun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6477000" cy="5715000"/>
          </a:xfrm>
        </p:spPr>
        <p:txBody>
          <a:bodyPr/>
          <a:lstStyle/>
          <a:p>
            <a:pPr marL="287338" indent="-287338">
              <a:lnSpc>
                <a:spcPct val="90000"/>
              </a:lnSpc>
            </a:pPr>
            <a:r>
              <a:rPr lang="en-US" altLang="en-US" sz="2800">
                <a:latin typeface="Tahoma" charset="0"/>
              </a:rPr>
              <a:t>After A Long Career J.W. McGarvey Had Groomed Hall Laurie Calhoun To Be President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Calhoun Had Been A Student At The College Of The Bible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He Attended And Graduated — </a:t>
            </a:r>
            <a:br>
              <a:rPr lang="en-US" altLang="en-US" sz="2400">
                <a:latin typeface="Tahoma" charset="0"/>
              </a:rPr>
            </a:br>
            <a:r>
              <a:rPr lang="en-US" altLang="en-US" sz="2400">
                <a:latin typeface="Tahoma" charset="0"/>
              </a:rPr>
              <a:t>B.D. @Yale And  Ph.D. @ Harvard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Came Back To Teach, Becomes Dean Of College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800">
                <a:latin typeface="Tahoma" charset="0"/>
              </a:rPr>
              <a:t>1911, Oct. 6, McGarvey Died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Calhoun Becomes Interim President, Only For 3 Months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Richard H. Crossfield, Who Had Been KU President, Becomes President Of The College Of The Bible, Feb. 1. 1912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375025" y="1851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7010400" y="3810000"/>
            <a:ext cx="1981200" cy="2895600"/>
            <a:chOff x="4416" y="2304"/>
            <a:chExt cx="1248" cy="1824"/>
          </a:xfrm>
        </p:grpSpPr>
        <p:pic>
          <p:nvPicPr>
            <p:cNvPr id="29711" name="Picture 15" descr="http://www.mun.ca/rels/restmov/texts/wmoore/tnlpb/CROSSFLD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304"/>
              <a:ext cx="1194" cy="1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2" name="Text Box 16"/>
            <p:cNvSpPr txBox="1">
              <a:spLocks noChangeArrowheads="1"/>
            </p:cNvSpPr>
            <p:nvPr/>
          </p:nvSpPr>
          <p:spPr bwMode="auto">
            <a:xfrm>
              <a:off x="4464" y="3878"/>
              <a:ext cx="12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>
                  <a:latin typeface="Tahoma" charset="0"/>
                </a:rPr>
                <a:t>R.H. Crossfield</a:t>
              </a:r>
            </a:p>
          </p:txBody>
        </p:sp>
      </p:grpSp>
      <p:grpSp>
        <p:nvGrpSpPr>
          <p:cNvPr id="29716" name="Group 20"/>
          <p:cNvGrpSpPr>
            <a:grpSpLocks/>
          </p:cNvGrpSpPr>
          <p:nvPr/>
        </p:nvGrpSpPr>
        <p:grpSpPr bwMode="auto">
          <a:xfrm>
            <a:off x="7010400" y="609600"/>
            <a:ext cx="1851025" cy="3124200"/>
            <a:chOff x="4416" y="384"/>
            <a:chExt cx="1166" cy="1968"/>
          </a:xfrm>
        </p:grpSpPr>
        <p:pic>
          <p:nvPicPr>
            <p:cNvPr id="29709" name="Picture 13" descr="http://www.therestorationmovement.com/images/calhoun01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84"/>
              <a:ext cx="1166" cy="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5" name="Text Box 19"/>
            <p:cNvSpPr txBox="1">
              <a:spLocks noChangeArrowheads="1"/>
            </p:cNvSpPr>
            <p:nvPr/>
          </p:nvSpPr>
          <p:spPr bwMode="auto">
            <a:xfrm>
              <a:off x="4464" y="2102"/>
              <a:ext cx="11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charset="0"/>
                </a:rPr>
                <a:t>H.L. Calhoun</a:t>
              </a: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Early Schools Of The RM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5257800"/>
          </a:xfrm>
        </p:spPr>
        <p:txBody>
          <a:bodyPr/>
          <a:lstStyle/>
          <a:p>
            <a:r>
              <a:rPr lang="en-US" altLang="en-US" sz="2800">
                <a:latin typeface="Tahoma" charset="0"/>
              </a:rPr>
              <a:t>1817 Thomas Campbell Operated A School At Burlington, Kentucky For Two Or Three Years</a:t>
            </a:r>
          </a:p>
          <a:p>
            <a:r>
              <a:rPr lang="en-US" altLang="en-US" sz="2800">
                <a:latin typeface="Tahoma" charset="0"/>
              </a:rPr>
              <a:t>Walter Scott Operated A School At Pittsburgh, Pennsylvania </a:t>
            </a:r>
          </a:p>
          <a:p>
            <a:r>
              <a:rPr lang="en-US" altLang="en-US" sz="2800">
                <a:latin typeface="Tahoma" charset="0"/>
              </a:rPr>
              <a:t>Philip S. Fall Began Operating A Female College in 1831, Frankfort, Kentucky </a:t>
            </a:r>
          </a:p>
          <a:p>
            <a:pPr lvl="1"/>
            <a:r>
              <a:rPr lang="en-US" altLang="en-US" sz="2400">
                <a:latin typeface="Tahoma" charset="0"/>
              </a:rPr>
              <a:t>Called Popular Hill Academy, </a:t>
            </a:r>
          </a:p>
          <a:p>
            <a:pPr lvl="1"/>
            <a:r>
              <a:rPr lang="en-US" altLang="en-US" sz="2400">
                <a:latin typeface="Tahoma" charset="0"/>
              </a:rPr>
              <a:t>Also Called Female Eclectic Institute, </a:t>
            </a:r>
          </a:p>
          <a:p>
            <a:pPr lvl="1"/>
            <a:r>
              <a:rPr lang="en-US" altLang="en-US" sz="2400">
                <a:latin typeface="Tahoma" charset="0"/>
              </a:rPr>
              <a:t>The Earliest Female Institute In Kentucky </a:t>
            </a:r>
          </a:p>
          <a:p>
            <a:pPr lvl="1"/>
            <a:r>
              <a:rPr lang="en-US" altLang="en-US" sz="2400">
                <a:latin typeface="Tahoma" charset="0"/>
              </a:rPr>
              <a:t>Operated For 26 Years By P.S. Fall</a:t>
            </a:r>
          </a:p>
          <a:p>
            <a:pPr lvl="1"/>
            <a:r>
              <a:rPr lang="en-US" altLang="en-US" sz="2400">
                <a:latin typeface="Tahoma" charset="0"/>
              </a:rPr>
              <a:t>Walter Scott’s Daughter Emily Educated There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382000" cy="6858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New Teachers With New Theology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6553200" cy="5638800"/>
          </a:xfrm>
        </p:spPr>
        <p:txBody>
          <a:bodyPr/>
          <a:lstStyle/>
          <a:p>
            <a:pPr marL="287338" indent="-287338">
              <a:lnSpc>
                <a:spcPct val="90000"/>
              </a:lnSpc>
            </a:pPr>
            <a:r>
              <a:rPr lang="en-US" altLang="en-US" sz="2800">
                <a:latin typeface="Tahoma" charset="0"/>
              </a:rPr>
              <a:t>1912, April 8, Alonzo W. Fortune Came To The College Of The Bible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300">
                <a:latin typeface="Tahoma" charset="0"/>
              </a:rPr>
              <a:t>Hiram College Graduate, Close To Ph.D. From University of Chicago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300">
                <a:latin typeface="Tahoma" charset="0"/>
              </a:rPr>
              <a:t>Church History And New Testament Theology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300">
                <a:latin typeface="Tahoma" charset="0"/>
              </a:rPr>
              <a:t>S.S. Lappin, Christian Standard Wrote Of His Concerns About Fortune Accusing Him Of Being A Member Of “The Campbell Institute”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300">
                <a:latin typeface="Tahoma" charset="0"/>
              </a:rPr>
              <a:t>Campbell Institute – Disciple Students At The University of Chicago, Theological Radical Group, Religious Snobs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800">
                <a:latin typeface="Tahoma" charset="0"/>
              </a:rPr>
              <a:t>1912, June, William C. Bower Hired To Chair Bible School Of Pedagogy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375025" y="1851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3807" name="Group 15"/>
          <p:cNvGrpSpPr>
            <a:grpSpLocks/>
          </p:cNvGrpSpPr>
          <p:nvPr/>
        </p:nvGrpSpPr>
        <p:grpSpPr bwMode="auto">
          <a:xfrm>
            <a:off x="6934200" y="3886200"/>
            <a:ext cx="1765300" cy="2952750"/>
            <a:chOff x="4464" y="2448"/>
            <a:chExt cx="1016" cy="1775"/>
          </a:xfrm>
        </p:grpSpPr>
        <p:pic>
          <p:nvPicPr>
            <p:cNvPr id="33803" name="Picture 11" descr="http://www.therestorationmovement.com/images/Bower_WC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61"/>
            <a:stretch>
              <a:fillRect/>
            </a:stretch>
          </p:blipFill>
          <p:spPr bwMode="auto">
            <a:xfrm>
              <a:off x="4464" y="2448"/>
              <a:ext cx="1016" cy="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04" name="Text Box 12"/>
            <p:cNvSpPr txBox="1">
              <a:spLocks noChangeArrowheads="1"/>
            </p:cNvSpPr>
            <p:nvPr/>
          </p:nvSpPr>
          <p:spPr bwMode="auto">
            <a:xfrm>
              <a:off x="4464" y="3984"/>
              <a:ext cx="1008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charset="0"/>
                </a:rPr>
                <a:t>W.C. Bower</a:t>
              </a:r>
            </a:p>
          </p:txBody>
        </p:sp>
      </p:grpSp>
      <p:grpSp>
        <p:nvGrpSpPr>
          <p:cNvPr id="33808" name="Group 16"/>
          <p:cNvGrpSpPr>
            <a:grpSpLocks/>
          </p:cNvGrpSpPr>
          <p:nvPr/>
        </p:nvGrpSpPr>
        <p:grpSpPr bwMode="auto">
          <a:xfrm>
            <a:off x="6858000" y="762000"/>
            <a:ext cx="1862138" cy="3068638"/>
            <a:chOff x="4320" y="480"/>
            <a:chExt cx="1173" cy="1933"/>
          </a:xfrm>
        </p:grpSpPr>
        <p:pic>
          <p:nvPicPr>
            <p:cNvPr id="33800" name="Picture 8" descr="Photograph of Alonzo Willard Fortune (1873-1950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" t="2632" r="4837" b="2632"/>
            <a:stretch>
              <a:fillRect/>
            </a:stretch>
          </p:blipFill>
          <p:spPr bwMode="auto">
            <a:xfrm>
              <a:off x="4320" y="480"/>
              <a:ext cx="1152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05" name="Text Box 13"/>
            <p:cNvSpPr txBox="1">
              <a:spLocks noChangeArrowheads="1"/>
            </p:cNvSpPr>
            <p:nvPr/>
          </p:nvSpPr>
          <p:spPr bwMode="auto">
            <a:xfrm>
              <a:off x="4341" y="2163"/>
              <a:ext cx="11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charset="0"/>
                </a:rPr>
                <a:t>A.W. Fortune</a:t>
              </a: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848600" cy="6858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The War Over False Teaching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6553200" cy="5715000"/>
          </a:xfrm>
        </p:spPr>
        <p:txBody>
          <a:bodyPr/>
          <a:lstStyle/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1917, March 12, Ben J. Battenfield, Older Student Sent Out 300 Copies Of A 1200 Word Letter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Claiming Higher Criticism Being Taught By Four Teacher: Bower, Fortune, Crossfield &amp; E.E. Snoddy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Signed By Nine Other Students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 i="1">
                <a:latin typeface="Tahoma" charset="0"/>
              </a:rPr>
              <a:t>Christian Standard</a:t>
            </a:r>
            <a:r>
              <a:rPr lang="en-US" altLang="en-US" sz="2400">
                <a:latin typeface="Tahoma" charset="0"/>
              </a:rPr>
              <a:t> Enters The Fray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On Editorial Page An Open Letter Stating The For Over One Year He Knew Destructive Criticism Had Been Taught At COB.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1917 Hostilities Came To A Head At The College Of The Bible Over Destructive Criticism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Trial Took Place Resulting In Calhoun’s Dismissal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Turning Point In The Direction Of The COB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3375025" y="1851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84175" y="422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4824" name="Group 8"/>
          <p:cNvGrpSpPr>
            <a:grpSpLocks/>
          </p:cNvGrpSpPr>
          <p:nvPr/>
        </p:nvGrpSpPr>
        <p:grpSpPr bwMode="auto">
          <a:xfrm>
            <a:off x="6934200" y="3886200"/>
            <a:ext cx="1765300" cy="2952750"/>
            <a:chOff x="4464" y="2448"/>
            <a:chExt cx="1016" cy="1775"/>
          </a:xfrm>
        </p:grpSpPr>
        <p:pic>
          <p:nvPicPr>
            <p:cNvPr id="34825" name="Picture 9" descr="http://www.therestorationmovement.com/images/Bower_WC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61"/>
            <a:stretch>
              <a:fillRect/>
            </a:stretch>
          </p:blipFill>
          <p:spPr bwMode="auto">
            <a:xfrm>
              <a:off x="4464" y="2448"/>
              <a:ext cx="1016" cy="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>
              <a:off x="4464" y="3984"/>
              <a:ext cx="1008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charset="0"/>
                </a:rPr>
                <a:t>W.C. Bower</a:t>
              </a:r>
            </a:p>
          </p:txBody>
        </p:sp>
      </p:grpSp>
      <p:grpSp>
        <p:nvGrpSpPr>
          <p:cNvPr id="34830" name="Group 14"/>
          <p:cNvGrpSpPr>
            <a:grpSpLocks/>
          </p:cNvGrpSpPr>
          <p:nvPr/>
        </p:nvGrpSpPr>
        <p:grpSpPr bwMode="auto">
          <a:xfrm>
            <a:off x="6858000" y="762000"/>
            <a:ext cx="1862138" cy="3068638"/>
            <a:chOff x="4320" y="480"/>
            <a:chExt cx="1173" cy="1933"/>
          </a:xfrm>
        </p:grpSpPr>
        <p:pic>
          <p:nvPicPr>
            <p:cNvPr id="34828" name="Picture 12" descr="Photograph of Alonzo Willard Fortune (1873-1950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" t="2632" r="4837" b="2632"/>
            <a:stretch>
              <a:fillRect/>
            </a:stretch>
          </p:blipFill>
          <p:spPr bwMode="auto">
            <a:xfrm>
              <a:off x="4320" y="480"/>
              <a:ext cx="1152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29" name="Text Box 13"/>
            <p:cNvSpPr txBox="1">
              <a:spLocks noChangeArrowheads="1"/>
            </p:cNvSpPr>
            <p:nvPr/>
          </p:nvSpPr>
          <p:spPr bwMode="auto">
            <a:xfrm>
              <a:off x="4341" y="2163"/>
              <a:ext cx="11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000">
                  <a:latin typeface="Tahoma" charset="0"/>
                </a:rPr>
                <a:t>A.W. Fortune</a:t>
              </a: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391400" cy="762000"/>
          </a:xfrm>
        </p:spPr>
        <p:txBody>
          <a:bodyPr/>
          <a:lstStyle/>
          <a:p>
            <a:r>
              <a:rPr lang="en-US" altLang="en-US" sz="3600">
                <a:latin typeface="Tahoma" charset="0"/>
              </a:rPr>
              <a:t>Kentucky University Today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The Colleges On The Campus Of Transylvania College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Kept The Name Of Kentucky University Until 1908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Name Changed To Transylvania University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A Disciples of Christ Liberal Arts College Today 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The Agricultural And Mechanical College Continued Under The Control Of The Commonwealth Of Kentucky.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In 1916 The Name Was Changed To The University Of Kentucky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Kentucky University Today Now Has No Relation To The Restoration Movement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1965, August 1</a:t>
            </a:r>
            <a:r>
              <a:rPr lang="en-US" altLang="en-US" sz="2000" baseline="30000">
                <a:latin typeface="Tahoma" charset="0"/>
              </a:rPr>
              <a:t>st</a:t>
            </a:r>
            <a:r>
              <a:rPr lang="en-US" altLang="en-US" sz="2000">
                <a:latin typeface="Tahoma" charset="0"/>
              </a:rPr>
              <a:t>, College Of The Bible — A New Name Fitting A New Theology Took Place – Lexington Theological Seminary</a:t>
            </a:r>
          </a:p>
          <a:p>
            <a:pPr marL="914400" lvl="1" indent="-279400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Though Lexington Theological Seminary Is Located On The Campus Of Kentucky University It Has No Connection With It</a:t>
            </a:r>
          </a:p>
          <a:p>
            <a:pPr marL="287338" indent="-287338"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Transylvania University And Lexington Theological Seminary Are Still Colleges Operated By The Disciples Of Christ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2161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216150" y="1668463"/>
            <a:ext cx="54467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Rittenhouse Academy &amp; Georgetown College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4800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1788 Baptist Minister Elijah Craig Started A Classical School In Georgetown, Kentucky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1799 Rittenhouse Academy Absorbed The Classical School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1819 Barton W. Stone Began Serving As Principle Of The Institution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1829 Baptist Leadership Reorganized The College In Part To Prepare Baptists For The Influence Of The Disciples Movement.</a:t>
            </a:r>
          </a:p>
        </p:txBody>
      </p:sp>
      <p:pic>
        <p:nvPicPr>
          <p:cNvPr id="8198" name="Picture 6" descr="http://www.signsofhistory.com/kentucky/Scott/14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45122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/>
              <a:t>Thornton Johnson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86800" cy="4724400"/>
          </a:xfrm>
        </p:spPr>
        <p:txBody>
          <a:bodyPr/>
          <a:lstStyle/>
          <a:p>
            <a:r>
              <a:rPr lang="en-US" altLang="en-US" sz="2800">
                <a:latin typeface="Tahoma" charset="0"/>
              </a:rPr>
              <a:t>Attended West Point</a:t>
            </a:r>
          </a:p>
          <a:p>
            <a:r>
              <a:rPr lang="en-US" altLang="en-US" sz="2800">
                <a:latin typeface="Tahoma" charset="0"/>
              </a:rPr>
              <a:t>Civil Engineering As A Vocation</a:t>
            </a:r>
          </a:p>
          <a:p>
            <a:r>
              <a:rPr lang="en-US" altLang="en-US" sz="2800">
                <a:latin typeface="Tahoma" charset="0"/>
              </a:rPr>
              <a:t>1829 Moves To Georgetown, Kentucky To Become Professor Of Mathematics &amp; Civil Engineering At Georgetown College</a:t>
            </a:r>
          </a:p>
          <a:p>
            <a:pPr lvl="1"/>
            <a:r>
              <a:rPr lang="en-US" altLang="en-US" sz="2400">
                <a:latin typeface="Tahoma" charset="0"/>
              </a:rPr>
              <a:t>Roads And Bridges Were A Major Industry At That Time</a:t>
            </a:r>
          </a:p>
          <a:p>
            <a:pPr lvl="1"/>
            <a:r>
              <a:rPr lang="en-US" altLang="en-US" sz="2400">
                <a:latin typeface="Tahoma" charset="0"/>
              </a:rPr>
              <a:t>Resulting In Students From All Over The Country Coming To Sit At His Feet</a:t>
            </a:r>
          </a:p>
          <a:p>
            <a:r>
              <a:rPr lang="en-US" altLang="en-US" sz="2800">
                <a:latin typeface="Tahoma" charset="0"/>
              </a:rPr>
              <a:t>Befriended Barton W. Stone, Former Principle At Rittenhouse Academy, Became A Christian</a:t>
            </a: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0" y="0"/>
          <a:ext cx="9144000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Image" r:id="rId3" imgW="12695238" imgH="2295238" progId="PSP7.Image">
                  <p:embed/>
                </p:oleObj>
              </mc:Choice>
              <mc:Fallback>
                <p:oleObj name="Image" r:id="rId3" imgW="12695238" imgH="2295238" progId="PSP7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65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/>
              <a:t>Suffering Relationship At Georgetown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8392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1831 Johnson Received Much Pressure From Baptist Leadership Concerning His Influences Among The Students – Conversions To Christian Movement – Resulted in Severed Ties With School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Note: January 1, 1832 – Merger Stone &amp; Campbell Movement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1832 During School Break, He Went With B.W. Stone To Jacksonville, Illinois To Consider Opening Another School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Upon His Return He Learned That He Had Been Fired From Georgetown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Spent The Next 18 Months Out Of A Job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1834, April, Made Serious Plans To Move To Illinois To Begin The School He And B.W. Stone Had Earlier Considered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Georgetown College Was At The Point Of Closing Having Lost The Confidence Of The Community And The Baptists</a:t>
            </a:r>
          </a:p>
          <a:p>
            <a:pPr lvl="1">
              <a:lnSpc>
                <a:spcPct val="90000"/>
              </a:lnSpc>
            </a:pPr>
            <a:endParaRPr lang="en-US" altLang="en-US" sz="2000">
              <a:latin typeface="Tahoma" charset="0"/>
            </a:endParaRP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0" y="0"/>
          <a:ext cx="9144000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Image" r:id="rId3" imgW="12695238" imgH="2295238" progId="PSP7.Image">
                  <p:embed/>
                </p:oleObj>
              </mc:Choice>
              <mc:Fallback>
                <p:oleObj name="Image" r:id="rId3" imgW="12695238" imgH="2295238" progId="PSP7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65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/>
              <a:t>Suffering Relationship At Georgetown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89100"/>
            <a:ext cx="8991600" cy="5105400"/>
          </a:xfrm>
        </p:spPr>
        <p:txBody>
          <a:bodyPr/>
          <a:lstStyle/>
          <a:p>
            <a:r>
              <a:rPr lang="en-US" altLang="en-US" sz="2400">
                <a:latin typeface="Tahoma" charset="0"/>
              </a:rPr>
              <a:t>1834, May – T.F. Johnson Returns To Georgetown</a:t>
            </a:r>
          </a:p>
          <a:p>
            <a:pPr lvl="1"/>
            <a:r>
              <a:rPr lang="en-US" altLang="en-US" sz="2000">
                <a:latin typeface="Tahoma" charset="0"/>
              </a:rPr>
              <a:t>Johnson Was Invited Back To Operate The School To His Own Liking</a:t>
            </a:r>
          </a:p>
          <a:p>
            <a:pPr lvl="1"/>
            <a:r>
              <a:rPr lang="en-US" altLang="en-US" sz="2000">
                <a:latin typeface="Tahoma" charset="0"/>
              </a:rPr>
              <a:t>He Began With 9 Students, Seven Of Which Were Children Or Wards Of Reformers, By Weeks End There Were 11.</a:t>
            </a:r>
          </a:p>
          <a:p>
            <a:pPr lvl="1"/>
            <a:r>
              <a:rPr lang="en-US" altLang="en-US" sz="2000">
                <a:latin typeface="Tahoma" charset="0"/>
              </a:rPr>
              <a:t>The First Year Ended With 25 Students</a:t>
            </a:r>
          </a:p>
          <a:p>
            <a:pPr lvl="1"/>
            <a:r>
              <a:rPr lang="en-US" altLang="en-US" sz="2000">
                <a:latin typeface="Tahoma" charset="0"/>
              </a:rPr>
              <a:t>60 Students The Next Year, With Two Added Professors</a:t>
            </a:r>
          </a:p>
          <a:p>
            <a:pPr lvl="1"/>
            <a:r>
              <a:rPr lang="en-US" altLang="en-US" sz="2000">
                <a:latin typeface="Tahoma" charset="0"/>
              </a:rPr>
              <a:t>During This Time This College Was Considered As An Independent College, Most Of The Students Were From The Reformers</a:t>
            </a:r>
          </a:p>
          <a:p>
            <a:r>
              <a:rPr lang="en-US" altLang="en-US" sz="2400">
                <a:latin typeface="Tahoma" charset="0"/>
              </a:rPr>
              <a:t>1836, June, Two Months Into The Third Year With 104 Students, The Baptist Trustees Sought To Place A Baptist President Into Position, Mr. Farnsworth</a:t>
            </a:r>
          </a:p>
          <a:p>
            <a:pPr lvl="1"/>
            <a:r>
              <a:rPr lang="en-US" altLang="en-US" sz="2000">
                <a:latin typeface="Tahoma" charset="0"/>
              </a:rPr>
              <a:t>October, Mr. Farnsworth Reported To Baptist Convention In Louisville That Georgetown Would Soon Produce A Death Blow To Campbellism In Georgetown, Kentucky</a:t>
            </a: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0" y="0"/>
          <a:ext cx="9144000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Image" r:id="rId3" imgW="12695238" imgH="2295238" progId="PSP7.Image">
                  <p:embed/>
                </p:oleObj>
              </mc:Choice>
              <mc:Fallback>
                <p:oleObj name="Image" r:id="rId3" imgW="12695238" imgH="2295238" progId="PSP7.Im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65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2438400" cy="36576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 College Is Planned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505200"/>
            <a:ext cx="87630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Though Assured By Georgetown Of A Job, He Began Making Plans To Start A Different School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latin typeface="Tahoma" charset="0"/>
              </a:rPr>
              <a:t>Later Learned That The Promised Job Was To Be Short-Termed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Initial Contact With P.S. Fall To Move His Female College From Frankfort To Georgetown Fails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Communicates With Leadership In RM About A School Of Their Own Wanting B.W. Stone To Be President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ahoma" charset="0"/>
              </a:rPr>
              <a:t>Purchased Brick Building On Clinton Street, Georgetown For College, November 5, 1836</a:t>
            </a: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3657600" y="304800"/>
          <a:ext cx="4876800" cy="307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Photo Editor Photo" r:id="rId3" imgW="9933333" imgH="6257143" progId="MSPhotoEd.3">
                  <p:embed/>
                </p:oleObj>
              </mc:Choice>
              <mc:Fallback>
                <p:oleObj name="Photo Editor Photo" r:id="rId3" imgW="9933333" imgH="625714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04800"/>
                        <a:ext cx="4876800" cy="307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048000" cy="22098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Bacon College Begins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67000"/>
            <a:ext cx="9144000" cy="3886200"/>
          </a:xfrm>
        </p:spPr>
        <p:txBody>
          <a:bodyPr/>
          <a:lstStyle/>
          <a:p>
            <a:r>
              <a:rPr lang="en-US" altLang="en-US" sz="2800">
                <a:latin typeface="Tahoma" charset="0"/>
              </a:rPr>
              <a:t>The First Trustees Of Bacon Was An Impressive List</a:t>
            </a:r>
          </a:p>
          <a:p>
            <a:pPr lvl="1"/>
            <a:r>
              <a:rPr lang="en-US" altLang="en-US" sz="2000">
                <a:latin typeface="Tahoma" charset="0"/>
              </a:rPr>
              <a:t>Walter Scott Lends His Support At The Encouragement Of Alexander Campbell, Agrees To Become Its First President</a:t>
            </a:r>
          </a:p>
          <a:p>
            <a:pPr lvl="2"/>
            <a:r>
              <a:rPr lang="en-US" altLang="en-US" sz="1800">
                <a:latin typeface="Tahoma" charset="0"/>
              </a:rPr>
              <a:t>Delivered Inaugural Address</a:t>
            </a:r>
          </a:p>
          <a:p>
            <a:pPr lvl="2"/>
            <a:r>
              <a:rPr lang="en-US" altLang="en-US" sz="1800">
                <a:latin typeface="Tahoma" charset="0"/>
              </a:rPr>
              <a:t>But Never Served Other Than Through Helping Raise Money</a:t>
            </a:r>
          </a:p>
          <a:p>
            <a:pPr lvl="2"/>
            <a:r>
              <a:rPr lang="en-US" altLang="en-US" sz="1800">
                <a:latin typeface="Tahoma" charset="0"/>
              </a:rPr>
              <a:t>Stepped Down After A Year</a:t>
            </a:r>
          </a:p>
          <a:p>
            <a:pPr lvl="1"/>
            <a:r>
              <a:rPr lang="en-US" altLang="en-US" sz="2000">
                <a:latin typeface="Tahoma" charset="0"/>
              </a:rPr>
              <a:t>John T. Johnson, Vice-President &amp; Secretary</a:t>
            </a:r>
          </a:p>
          <a:p>
            <a:pPr lvl="1"/>
            <a:r>
              <a:rPr lang="en-US" altLang="en-US" sz="2000">
                <a:latin typeface="Tahoma" charset="0"/>
              </a:rPr>
              <a:t>Samuel Hatch, Treasurer</a:t>
            </a:r>
          </a:p>
          <a:p>
            <a:r>
              <a:rPr lang="en-US" altLang="en-US" sz="2400">
                <a:latin typeface="Tahoma" charset="0"/>
              </a:rPr>
              <a:t>Other Trustees Included: James Challen, P.S. Fall, and John Bowman, and Other Lesser Known Early Church Leaders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4572000" y="152400"/>
          <a:ext cx="3886200" cy="24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Photo Editor Photo" r:id="rId3" imgW="9933333" imgH="6257143" progId="MSPhotoEd.3">
                  <p:embed/>
                </p:oleObj>
              </mc:Choice>
              <mc:Fallback>
                <p:oleObj name="Photo Editor Photo" r:id="rId3" imgW="9933333" imgH="625714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52400"/>
                        <a:ext cx="3886200" cy="244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</TotalTime>
  <Words>2021</Words>
  <Application>Microsoft Macintosh PowerPoint</Application>
  <PresentationFormat>On-screen Show (4:3)</PresentationFormat>
  <Paragraphs>224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Times New Roman</vt:lpstr>
      <vt:lpstr>Tahoma</vt:lpstr>
      <vt:lpstr>Arial</vt:lpstr>
      <vt:lpstr>Default Design</vt:lpstr>
      <vt:lpstr>Microsoft Photo Editor 3.0 Photo</vt:lpstr>
      <vt:lpstr>Paint Shop Pro 7 Image</vt:lpstr>
      <vt:lpstr>Bitmap Image</vt:lpstr>
      <vt:lpstr>The History Of Bacon College</vt:lpstr>
      <vt:lpstr>Early Schools Of The RM</vt:lpstr>
      <vt:lpstr>Early Schools Of The RM</vt:lpstr>
      <vt:lpstr>Rittenhouse Academy &amp; Georgetown College</vt:lpstr>
      <vt:lpstr>Thornton Johnson</vt:lpstr>
      <vt:lpstr>Suffering Relationship At Georgetown</vt:lpstr>
      <vt:lpstr>Suffering Relationship At Georgetown</vt:lpstr>
      <vt:lpstr>A College Is Planned</vt:lpstr>
      <vt:lpstr>Bacon College Begins</vt:lpstr>
      <vt:lpstr>The Christian</vt:lpstr>
      <vt:lpstr>Bacon College Begins</vt:lpstr>
      <vt:lpstr>Bacon College Begins</vt:lpstr>
      <vt:lpstr>Johnson Builds A House On Hamilton Street To House Teaching Staff</vt:lpstr>
      <vt:lpstr>The Road Was Difficult For Bacon</vt:lpstr>
      <vt:lpstr>Bacon College The Second Year, 1837</vt:lpstr>
      <vt:lpstr>Report In The Christian  Vol. 1, No. 8, p.183 Concerning The Second Year, 1837</vt:lpstr>
      <vt:lpstr>Financial Problems Force A Move For Bacon College</vt:lpstr>
      <vt:lpstr>Bacon College Moves  To Harrodsburg, Kentucky</vt:lpstr>
      <vt:lpstr>Bacon College Gets A New President</vt:lpstr>
      <vt:lpstr>Bacon College Gets A New President</vt:lpstr>
      <vt:lpstr>Bacon  College</vt:lpstr>
      <vt:lpstr>More Financial Problems</vt:lpstr>
      <vt:lpstr>Bacon College While At  Harrodsburg, Kentucky</vt:lpstr>
      <vt:lpstr>Bacon College While Gets A New Name</vt:lpstr>
      <vt:lpstr>A New Start, But Trouble Still Lies Ahead</vt:lpstr>
      <vt:lpstr>The University Of Kentucky Moves To Lexington</vt:lpstr>
      <vt:lpstr>The University Of Kentucky In Lexington &amp; College Of The Bible</vt:lpstr>
      <vt:lpstr>Bowman’s Vision For Kentucky University</vt:lpstr>
      <vt:lpstr>McGarvey’s Vision In H.L. Calhoun</vt:lpstr>
      <vt:lpstr>New Teachers With New Theology</vt:lpstr>
      <vt:lpstr>The War Over False Teaching</vt:lpstr>
      <vt:lpstr>Kentucky University Today</vt:lpstr>
    </vt:vector>
  </TitlesOfParts>
  <Company> 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History Of Bacon College</dc:title>
  <dc:creator>Scott Harp</dc:creator>
  <cp:lastModifiedBy>Scott Harp</cp:lastModifiedBy>
  <cp:revision>51</cp:revision>
  <dcterms:created xsi:type="dcterms:W3CDTF">2005-06-21T00:15:20Z</dcterms:created>
  <dcterms:modified xsi:type="dcterms:W3CDTF">2018-01-15T14:17:40Z</dcterms:modified>
</cp:coreProperties>
</file>