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48" r:id="rId1"/>
  </p:sldMasterIdLst>
  <p:notesMasterIdLst>
    <p:notesMasterId r:id="rId39"/>
  </p:notesMasterIdLst>
  <p:sldIdLst>
    <p:sldId id="256" r:id="rId2"/>
    <p:sldId id="304" r:id="rId3"/>
    <p:sldId id="281" r:id="rId4"/>
    <p:sldId id="282" r:id="rId5"/>
    <p:sldId id="283" r:id="rId6"/>
    <p:sldId id="291" r:id="rId7"/>
    <p:sldId id="292" r:id="rId8"/>
    <p:sldId id="293" r:id="rId9"/>
    <p:sldId id="280" r:id="rId10"/>
    <p:sldId id="285" r:id="rId11"/>
    <p:sldId id="270" r:id="rId12"/>
    <p:sldId id="272" r:id="rId13"/>
    <p:sldId id="273" r:id="rId14"/>
    <p:sldId id="274" r:id="rId15"/>
    <p:sldId id="275" r:id="rId16"/>
    <p:sldId id="276" r:id="rId17"/>
    <p:sldId id="277" r:id="rId18"/>
    <p:sldId id="279" r:id="rId19"/>
    <p:sldId id="289" r:id="rId20"/>
    <p:sldId id="258" r:id="rId21"/>
    <p:sldId id="278" r:id="rId22"/>
    <p:sldId id="296" r:id="rId23"/>
    <p:sldId id="297" r:id="rId24"/>
    <p:sldId id="259" r:id="rId25"/>
    <p:sldId id="260" r:id="rId26"/>
    <p:sldId id="262" r:id="rId27"/>
    <p:sldId id="264" r:id="rId28"/>
    <p:sldId id="261" r:id="rId29"/>
    <p:sldId id="265" r:id="rId30"/>
    <p:sldId id="287" r:id="rId31"/>
    <p:sldId id="286" r:id="rId32"/>
    <p:sldId id="294" r:id="rId33"/>
    <p:sldId id="302" r:id="rId34"/>
    <p:sldId id="298" r:id="rId35"/>
    <p:sldId id="305" r:id="rId36"/>
    <p:sldId id="307" r:id="rId37"/>
    <p:sldId id="309"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3" autoAdjust="0"/>
    <p:restoredTop sz="93460" autoAdjust="0"/>
  </p:normalViewPr>
  <p:slideViewPr>
    <p:cSldViewPr>
      <p:cViewPr>
        <p:scale>
          <a:sx n="75" d="100"/>
          <a:sy n="75" d="100"/>
        </p:scale>
        <p:origin x="1656"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4096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4096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4096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096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4096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A52C0001-E5F5-3946-A2FE-CA1C461BC513}"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756E3A-7310-044C-B105-9E1BD7748D10}" type="slidenum">
              <a:rPr lang="en-US" altLang="en-US"/>
              <a:pPr/>
              <a:t>18</a:t>
            </a:fld>
            <a:endParaRPr lang="en-US" altLang="en-US"/>
          </a:p>
        </p:txBody>
      </p:sp>
      <p:sp>
        <p:nvSpPr>
          <p:cNvPr id="43010" name="Rectangle 2"/>
          <p:cNvSpPr>
            <a:spLocks noRot="1" noChangeArrowheads="1" noTextEdit="1"/>
          </p:cNvSpPr>
          <p:nvPr>
            <p:ph type="sldImg"/>
          </p:nvPr>
        </p:nvSpPr>
        <p:spPr>
          <a:ln/>
        </p:spPr>
      </p:sp>
      <p:sp>
        <p:nvSpPr>
          <p:cNvPr id="43011" name="Rectangle 3"/>
          <p:cNvSpPr>
            <a:spLocks noGrp="1" noChangeArrowheads="1"/>
          </p:cNvSpPr>
          <p:nvPr>
            <p:ph type="body" idx="1"/>
          </p:nvPr>
        </p:nvSpPr>
        <p:spPr/>
        <p:txBody>
          <a:bodyPr/>
          <a:lstStyle/>
          <a:p>
            <a:r>
              <a:rPr lang="en-US" altLang="en-US"/>
              <a:t>It is not until the January issue of the MH that A.C. announces his intentions of beginning a school. Jan., 1840, P.31, giving the idea that his tour to the south was not intended to raise money for the college.</a:t>
            </a:r>
          </a:p>
          <a:p>
            <a:r>
              <a:rPr lang="en-US" altLang="en-US"/>
              <a:t>He was still in support of Bacon College, Georgetown, KY which began in Nov. 1836.</a:t>
            </a:r>
          </a:p>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08F663-192F-9344-8114-BD60AC3D2470}" type="slidenum">
              <a:rPr lang="en-US" altLang="en-US"/>
              <a:pPr/>
              <a:t>30</a:t>
            </a:fld>
            <a:endParaRPr lang="en-US" altLang="en-US"/>
          </a:p>
        </p:txBody>
      </p:sp>
      <p:sp>
        <p:nvSpPr>
          <p:cNvPr id="64514" name="Rectangle 2"/>
          <p:cNvSpPr>
            <a:spLocks noRot="1" noChangeArrowheads="1" noTextEdit="1"/>
          </p:cNvSpPr>
          <p:nvPr>
            <p:ph type="sldImg"/>
          </p:nvPr>
        </p:nvSpPr>
        <p:spPr>
          <a:ln/>
        </p:spPr>
      </p:sp>
      <p:sp>
        <p:nvSpPr>
          <p:cNvPr id="64515" name="Rectangle 3"/>
          <p:cNvSpPr>
            <a:spLocks noGrp="1" noChangeArrowheads="1"/>
          </p:cNvSpPr>
          <p:nvPr>
            <p:ph type="body" idx="1"/>
          </p:nvPr>
        </p:nvSpPr>
        <p:spPr/>
        <p:txBody>
          <a:bodyPr/>
          <a:lstStyle/>
          <a:p>
            <a:r>
              <a:rPr lang="en-US" altLang="en-US"/>
              <a:t>This Institution, in the number, respectability, and general moral standing of its students, is steadily advancing from year to year. The last session registers in the various departments some one hundred and twenty students. These are convened from Virginia, Kentucky, Tennessee, Alabama, Mississippi, Louisiana, Arkansas, South Carolina, Maryland, Missouri, Pennsylvania, Ohio, Indiana, and Illinois. </a:t>
            </a:r>
            <a:r>
              <a:rPr lang="en-US" altLang="en-US" sz="900"/>
              <a:t>—Millennial Harbinger, 1845, page 376</a:t>
            </a:r>
            <a:endParaRPr lang="en-US" altLang="en-US"/>
          </a:p>
          <a:p>
            <a:r>
              <a:rPr lang="en-US" altLang="en-US"/>
              <a:t>In a report July 4, 1846, under the title, Bethany College Report, signature included was that of T.L. Ricks, Alabama, —M.H. 1846, p.415</a:t>
            </a:r>
          </a:p>
          <a:p>
            <a:r>
              <a:rPr lang="en-US" altLang="en-US"/>
              <a:t>In 1847, MH, report on Examinations at Bethany College, in the Class of Logic, R.D. Boykin, Alabama, MH. P467</a:t>
            </a:r>
          </a:p>
          <a:p>
            <a:r>
              <a:rPr lang="en-US" altLang="en-US"/>
              <a:t>In 1854, MH, p. 655, reported that Bethany College had its largest graduating class from fifteen states, including Alabama.</a:t>
            </a:r>
          </a:p>
          <a:p>
            <a:r>
              <a:rPr lang="en-US" altLang="en-US"/>
              <a:t>In 1857, P.B. Lawson, Marion, Alabama, was appointed general agent for Bethany College in Alabama &amp; Mississippi, MH, p.467</a:t>
            </a:r>
          </a:p>
          <a:p>
            <a:r>
              <a:rPr lang="en-US" altLang="en-US"/>
              <a:t>Contributions To The School</a:t>
            </a:r>
          </a:p>
          <a:p>
            <a:r>
              <a:rPr lang="en-US" altLang="en-US"/>
              <a:t>1850 MH, p. 107 – Under, “Liberal Donations To Bethany College” W.D. King of Alabama contributed $3000.00 for the rebuilding of the college, and an addition $1000.00 to the Bible Union. It was a cash donation.</a:t>
            </a:r>
          </a:p>
          <a:p>
            <a:endParaRPr lang="en-US" altLang="en-US"/>
          </a:p>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8CD317-3305-0340-B0A9-9F0647920AC6}" type="slidenum">
              <a:rPr lang="en-US" altLang="en-US"/>
              <a:pPr/>
              <a:t>32</a:t>
            </a:fld>
            <a:endParaRPr lang="en-US" altLang="en-US"/>
          </a:p>
        </p:txBody>
      </p:sp>
      <p:sp>
        <p:nvSpPr>
          <p:cNvPr id="65538" name="Rectangle 2"/>
          <p:cNvSpPr>
            <a:spLocks noRot="1" noChangeArrowheads="1" noTextEdit="1"/>
          </p:cNvSpPr>
          <p:nvPr>
            <p:ph type="sldImg"/>
          </p:nvPr>
        </p:nvSpPr>
        <p:spPr>
          <a:ln/>
        </p:spPr>
      </p:sp>
      <p:sp>
        <p:nvSpPr>
          <p:cNvPr id="65539" name="Rectangle 3"/>
          <p:cNvSpPr>
            <a:spLocks noGrp="1" noChangeArrowheads="1"/>
          </p:cNvSpPr>
          <p:nvPr>
            <p:ph type="body" idx="1"/>
          </p:nvPr>
        </p:nvSpPr>
        <p:spPr/>
        <p:txBody>
          <a:bodyPr/>
          <a:lstStyle/>
          <a:p>
            <a:r>
              <a:rPr lang="en-US" altLang="en-US"/>
              <a:t>Apr. 1 = Sailed To Mobile from New Orleans</a:t>
            </a:r>
          </a:p>
          <a:p>
            <a:r>
              <a:rPr lang="en-US" altLang="en-US"/>
              <a:t>Apr. 4 = Arrived At Selma, Alabama</a:t>
            </a:r>
          </a:p>
          <a:p>
            <a:r>
              <a:rPr lang="en-US" altLang="en-US"/>
              <a:t>Apr. 7 = Went To Marion, Alabama</a:t>
            </a:r>
          </a:p>
          <a:p>
            <a:pPr lvl="1"/>
            <a:r>
              <a:rPr lang="en-US" altLang="en-US"/>
              <a:t>While there visited with Jacob Creath, Jr., whose daughter was a member there.</a:t>
            </a:r>
          </a:p>
          <a:p>
            <a:pPr lvl="1"/>
            <a:r>
              <a:rPr lang="en-US" altLang="en-US"/>
              <a:t>Received $5000.00 from Robert T. Goree, of Marion, Alabama to Bethany College for $5000.00. On the trip A.C. raised at total of $10,000.00, MH, 1857 page 470</a:t>
            </a:r>
          </a:p>
          <a:p>
            <a:r>
              <a:rPr lang="en-US" altLang="en-US"/>
              <a:t>Apr. 12 = Greensburgh (Greensboro)</a:t>
            </a:r>
          </a:p>
          <a:p>
            <a:r>
              <a:rPr lang="en-US" altLang="en-US"/>
              <a:t>Apr. 14 = Mt. Hebron, Green County</a:t>
            </a:r>
          </a:p>
          <a:p>
            <a:r>
              <a:rPr lang="en-US" altLang="en-US"/>
              <a:t>Then To Clinton, AL &amp; On To Columbus, Mississippi</a:t>
            </a:r>
          </a:p>
          <a:p>
            <a:r>
              <a:rPr lang="en-US" altLang="en-US"/>
              <a:t>Apr. 21 = Back To Marion</a:t>
            </a:r>
          </a:p>
          <a:p>
            <a:r>
              <a:rPr lang="en-US" altLang="en-US"/>
              <a:t>Apr. 22 = Montgomery</a:t>
            </a:r>
          </a:p>
          <a:p>
            <a:r>
              <a:rPr lang="en-US" altLang="en-US"/>
              <a:t>Train to Atlanta, then Augusta, then Richmond </a:t>
            </a:r>
          </a:p>
          <a:p>
            <a:r>
              <a:rPr lang="en-US" altLang="en-US"/>
              <a:t>May 3, 1857 – Arrived Home</a:t>
            </a:r>
          </a:p>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06DBD98-BCDC-594D-B660-DC8B5494B372}" type="slidenum">
              <a:rPr lang="en-US" altLang="en-US"/>
              <a:pPr/>
              <a:t>‹#›</a:t>
            </a:fld>
            <a:endParaRPr lang="en-US" altLang="en-US"/>
          </a:p>
        </p:txBody>
      </p:sp>
    </p:spTree>
    <p:extLst>
      <p:ext uri="{BB962C8B-B14F-4D97-AF65-F5344CB8AC3E}">
        <p14:creationId xmlns:p14="http://schemas.microsoft.com/office/powerpoint/2010/main" val="1365498390"/>
      </p:ext>
    </p:extLst>
  </p:cSld>
  <p:clrMapOvr>
    <a:masterClrMapping/>
  </p:clrMapOvr>
  <p:transition spd="slow">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C31D505-F66E-1844-94C8-5CAC33E5B9FE}" type="slidenum">
              <a:rPr lang="en-US" altLang="en-US"/>
              <a:pPr/>
              <a:t>‹#›</a:t>
            </a:fld>
            <a:endParaRPr lang="en-US" altLang="en-US"/>
          </a:p>
        </p:txBody>
      </p:sp>
    </p:spTree>
    <p:extLst>
      <p:ext uri="{BB962C8B-B14F-4D97-AF65-F5344CB8AC3E}">
        <p14:creationId xmlns:p14="http://schemas.microsoft.com/office/powerpoint/2010/main" val="1079498214"/>
      </p:ext>
    </p:extLst>
  </p:cSld>
  <p:clrMapOvr>
    <a:masterClrMapping/>
  </p:clrMapOvr>
  <p:transition spd="slow">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B5C1777-A45C-8D43-B642-D28C5E1EEDCA}" type="slidenum">
              <a:rPr lang="en-US" altLang="en-US"/>
              <a:pPr/>
              <a:t>‹#›</a:t>
            </a:fld>
            <a:endParaRPr lang="en-US" altLang="en-US"/>
          </a:p>
        </p:txBody>
      </p:sp>
    </p:spTree>
    <p:extLst>
      <p:ext uri="{BB962C8B-B14F-4D97-AF65-F5344CB8AC3E}">
        <p14:creationId xmlns:p14="http://schemas.microsoft.com/office/powerpoint/2010/main" val="1184632842"/>
      </p:ext>
    </p:extLst>
  </p:cSld>
  <p:clrMapOvr>
    <a:masterClrMapping/>
  </p:clrMapOvr>
  <p:transition spd="slow">
    <p:newsfla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BF1A37DE-2CF9-6F46-812E-2292365E1E52}" type="slidenum">
              <a:rPr lang="en-US" altLang="en-US"/>
              <a:pPr/>
              <a:t>‹#›</a:t>
            </a:fld>
            <a:endParaRPr lang="en-US" altLang="en-US"/>
          </a:p>
        </p:txBody>
      </p:sp>
    </p:spTree>
    <p:extLst>
      <p:ext uri="{BB962C8B-B14F-4D97-AF65-F5344CB8AC3E}">
        <p14:creationId xmlns:p14="http://schemas.microsoft.com/office/powerpoint/2010/main" val="803284157"/>
      </p:ext>
    </p:extLst>
  </p:cSld>
  <p:clrMapOvr>
    <a:masterClrMapping/>
  </p:clrMapOvr>
  <p:transition spd="slow">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70BDBD8-2798-B345-8558-E19CB854379F}" type="slidenum">
              <a:rPr lang="en-US" altLang="en-US"/>
              <a:pPr/>
              <a:t>‹#›</a:t>
            </a:fld>
            <a:endParaRPr lang="en-US" altLang="en-US"/>
          </a:p>
        </p:txBody>
      </p:sp>
    </p:spTree>
    <p:extLst>
      <p:ext uri="{BB962C8B-B14F-4D97-AF65-F5344CB8AC3E}">
        <p14:creationId xmlns:p14="http://schemas.microsoft.com/office/powerpoint/2010/main" val="1921188888"/>
      </p:ext>
    </p:extLst>
  </p:cSld>
  <p:clrMapOvr>
    <a:masterClrMapping/>
  </p:clrMapOvr>
  <p:transition spd="slow">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580D1C1-C3B6-204F-9F6D-5C6378A6A7DB}" type="slidenum">
              <a:rPr lang="en-US" altLang="en-US"/>
              <a:pPr/>
              <a:t>‹#›</a:t>
            </a:fld>
            <a:endParaRPr lang="en-US" altLang="en-US"/>
          </a:p>
        </p:txBody>
      </p:sp>
    </p:spTree>
    <p:extLst>
      <p:ext uri="{BB962C8B-B14F-4D97-AF65-F5344CB8AC3E}">
        <p14:creationId xmlns:p14="http://schemas.microsoft.com/office/powerpoint/2010/main" val="2005007971"/>
      </p:ext>
    </p:extLst>
  </p:cSld>
  <p:clrMapOvr>
    <a:masterClrMapping/>
  </p:clrMapOvr>
  <p:transition spd="slow">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6A94F68-9A82-3144-BB23-A0D5A071DEBA}" type="slidenum">
              <a:rPr lang="en-US" altLang="en-US"/>
              <a:pPr/>
              <a:t>‹#›</a:t>
            </a:fld>
            <a:endParaRPr lang="en-US" altLang="en-US"/>
          </a:p>
        </p:txBody>
      </p:sp>
    </p:spTree>
    <p:extLst>
      <p:ext uri="{BB962C8B-B14F-4D97-AF65-F5344CB8AC3E}">
        <p14:creationId xmlns:p14="http://schemas.microsoft.com/office/powerpoint/2010/main" val="2003063520"/>
      </p:ext>
    </p:extLst>
  </p:cSld>
  <p:clrMapOvr>
    <a:masterClrMapping/>
  </p:clrMapOvr>
  <p:transition spd="slow">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E699618A-9209-284B-A91E-4080DB362B19}" type="slidenum">
              <a:rPr lang="en-US" altLang="en-US"/>
              <a:pPr/>
              <a:t>‹#›</a:t>
            </a:fld>
            <a:endParaRPr lang="en-US" altLang="en-US"/>
          </a:p>
        </p:txBody>
      </p:sp>
    </p:spTree>
    <p:extLst>
      <p:ext uri="{BB962C8B-B14F-4D97-AF65-F5344CB8AC3E}">
        <p14:creationId xmlns:p14="http://schemas.microsoft.com/office/powerpoint/2010/main" val="1534930268"/>
      </p:ext>
    </p:extLst>
  </p:cSld>
  <p:clrMapOvr>
    <a:masterClrMapping/>
  </p:clrMapOvr>
  <p:transition spd="slow">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0FE11FAF-27B3-7344-B3F0-272D13526D2C}" type="slidenum">
              <a:rPr lang="en-US" altLang="en-US"/>
              <a:pPr/>
              <a:t>‹#›</a:t>
            </a:fld>
            <a:endParaRPr lang="en-US" altLang="en-US"/>
          </a:p>
        </p:txBody>
      </p:sp>
    </p:spTree>
    <p:extLst>
      <p:ext uri="{BB962C8B-B14F-4D97-AF65-F5344CB8AC3E}">
        <p14:creationId xmlns:p14="http://schemas.microsoft.com/office/powerpoint/2010/main" val="1999446512"/>
      </p:ext>
    </p:extLst>
  </p:cSld>
  <p:clrMapOvr>
    <a:masterClrMapping/>
  </p:clrMapOvr>
  <p:transition spd="slow">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D6E4C4D3-F5C0-9A4C-8266-582114F590BD}" type="slidenum">
              <a:rPr lang="en-US" altLang="en-US"/>
              <a:pPr/>
              <a:t>‹#›</a:t>
            </a:fld>
            <a:endParaRPr lang="en-US" altLang="en-US"/>
          </a:p>
        </p:txBody>
      </p:sp>
    </p:spTree>
    <p:extLst>
      <p:ext uri="{BB962C8B-B14F-4D97-AF65-F5344CB8AC3E}">
        <p14:creationId xmlns:p14="http://schemas.microsoft.com/office/powerpoint/2010/main" val="873418928"/>
      </p:ext>
    </p:extLst>
  </p:cSld>
  <p:clrMapOvr>
    <a:masterClrMapping/>
  </p:clrMapOvr>
  <p:transition spd="slow">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4B17602-08EC-9648-9D82-9C6417A960EE}" type="slidenum">
              <a:rPr lang="en-US" altLang="en-US"/>
              <a:pPr/>
              <a:t>‹#›</a:t>
            </a:fld>
            <a:endParaRPr lang="en-US" altLang="en-US"/>
          </a:p>
        </p:txBody>
      </p:sp>
    </p:spTree>
    <p:extLst>
      <p:ext uri="{BB962C8B-B14F-4D97-AF65-F5344CB8AC3E}">
        <p14:creationId xmlns:p14="http://schemas.microsoft.com/office/powerpoint/2010/main" val="1501195651"/>
      </p:ext>
    </p:extLst>
  </p:cSld>
  <p:clrMapOvr>
    <a:masterClrMapping/>
  </p:clrMapOvr>
  <p:transition spd="slow">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395CFDF-9115-FA46-91EB-6748B903EDB6}" type="slidenum">
              <a:rPr lang="en-US" altLang="en-US"/>
              <a:pPr/>
              <a:t>‹#›</a:t>
            </a:fld>
            <a:endParaRPr lang="en-US" altLang="en-US"/>
          </a:p>
        </p:txBody>
      </p:sp>
    </p:spTree>
    <p:extLst>
      <p:ext uri="{BB962C8B-B14F-4D97-AF65-F5344CB8AC3E}">
        <p14:creationId xmlns:p14="http://schemas.microsoft.com/office/powerpoint/2010/main" val="1957421401"/>
      </p:ext>
    </p:extLst>
  </p:cSld>
  <p:clrMapOvr>
    <a:masterClrMapping/>
  </p:clrMapOvr>
  <p:transition spd="slow">
    <p:newsflash/>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fld id="{DC16AD09-E825-9C4B-B722-7C70D82F9E5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newsflash/>
  </p:transition>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0.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wmf"/><Relationship Id="rId3" Type="http://schemas.openxmlformats.org/officeDocument/2006/relationships/image" Target="../media/image25.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wmf"/><Relationship Id="rId3" Type="http://schemas.openxmlformats.org/officeDocument/2006/relationships/image" Target="../media/image34.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 Id="rId3" Type="http://schemas.openxmlformats.org/officeDocument/2006/relationships/image" Target="../media/image39.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oleObject" Target="../embeddings/oleObject2.bin"/><Relationship Id="rId5" Type="http://schemas.openxmlformats.org/officeDocument/2006/relationships/image" Target="../media/image6.png"/><Relationship Id="rId1" Type="http://schemas.openxmlformats.org/officeDocument/2006/relationships/vmlDrawing" Target="../drawings/vmlDrawing2.vml"/><Relationship Id="rId2"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vmlDrawing" Target="../drawings/vmlDrawing3.vml"/><Relationship Id="rId2"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914400"/>
            <a:ext cx="7772400" cy="1470025"/>
          </a:xfrm>
        </p:spPr>
        <p:txBody>
          <a:bodyPr anchor="ctr"/>
          <a:lstStyle/>
          <a:p>
            <a:r>
              <a:rPr lang="en-US" altLang="en-US" sz="4400"/>
              <a:t>The Influence Of Alexander Campbell In Alabama</a:t>
            </a:r>
          </a:p>
        </p:txBody>
      </p:sp>
      <p:sp>
        <p:nvSpPr>
          <p:cNvPr id="2051" name="Rectangle 3"/>
          <p:cNvSpPr>
            <a:spLocks noGrp="1" noChangeArrowheads="1"/>
          </p:cNvSpPr>
          <p:nvPr>
            <p:ph type="subTitle" idx="1"/>
          </p:nvPr>
        </p:nvSpPr>
        <p:spPr>
          <a:xfrm>
            <a:off x="1371600" y="3124200"/>
            <a:ext cx="6400800" cy="2362200"/>
          </a:xfrm>
        </p:spPr>
        <p:txBody>
          <a:bodyPr/>
          <a:lstStyle/>
          <a:p>
            <a:r>
              <a:rPr lang="en-US" altLang="en-US" sz="3200"/>
              <a:t>Evangelist In Alabama</a:t>
            </a:r>
          </a:p>
          <a:p>
            <a:r>
              <a:rPr lang="en-US" altLang="en-US" sz="3200"/>
              <a:t>1839</a:t>
            </a:r>
          </a:p>
          <a:p>
            <a:r>
              <a:rPr lang="en-US" altLang="en-US" sz="3200"/>
              <a:t>1857</a:t>
            </a:r>
          </a:p>
          <a:p>
            <a:r>
              <a:rPr lang="en-US" altLang="en-US" sz="3200"/>
              <a:t>1859</a:t>
            </a:r>
          </a:p>
        </p:txBody>
      </p:sp>
      <p:grpSp>
        <p:nvGrpSpPr>
          <p:cNvPr id="2052" name="Group 4"/>
          <p:cNvGrpSpPr>
            <a:grpSpLocks/>
          </p:cNvGrpSpPr>
          <p:nvPr/>
        </p:nvGrpSpPr>
        <p:grpSpPr bwMode="auto">
          <a:xfrm>
            <a:off x="6553200" y="2667000"/>
            <a:ext cx="2590800" cy="3505200"/>
            <a:chOff x="528" y="432"/>
            <a:chExt cx="2160" cy="2735"/>
          </a:xfrm>
        </p:grpSpPr>
        <p:pic>
          <p:nvPicPr>
            <p:cNvPr id="2053" name="Picture 5" descr="CAMPAL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 y="432"/>
              <a:ext cx="1854" cy="2496"/>
            </a:xfrm>
            <a:prstGeom prst="rect">
              <a:avLst/>
            </a:prstGeom>
            <a:noFill/>
            <a:extLst>
              <a:ext uri="{909E8E84-426E-40DD-AFC4-6F175D3DCCD1}">
                <a14:hiddenFill xmlns:a14="http://schemas.microsoft.com/office/drawing/2010/main">
                  <a:solidFill>
                    <a:srgbClr val="FFFFFF"/>
                  </a:solidFill>
                </a14:hiddenFill>
              </a:ext>
            </a:extLst>
          </p:spPr>
        </p:pic>
        <p:sp>
          <p:nvSpPr>
            <p:cNvPr id="2054" name="Text Box 6"/>
            <p:cNvSpPr txBox="1">
              <a:spLocks noChangeArrowheads="1"/>
            </p:cNvSpPr>
            <p:nvPr/>
          </p:nvSpPr>
          <p:spPr bwMode="auto">
            <a:xfrm>
              <a:off x="528" y="2881"/>
              <a:ext cx="2160"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a:effectLst>
                    <a:outerShdw blurRad="38100" dist="38100" dir="2700000" algn="tl">
                      <a:srgbClr val="C0C0C0"/>
                    </a:outerShdw>
                  </a:effectLst>
                  <a:latin typeface="Tahoma" charset="0"/>
                </a:rPr>
                <a:t>1853, Age 65</a:t>
              </a:r>
            </a:p>
          </p:txBody>
        </p:sp>
      </p:grpSp>
      <p:grpSp>
        <p:nvGrpSpPr>
          <p:cNvPr id="2058" name="Group 10"/>
          <p:cNvGrpSpPr>
            <a:grpSpLocks/>
          </p:cNvGrpSpPr>
          <p:nvPr/>
        </p:nvGrpSpPr>
        <p:grpSpPr bwMode="auto">
          <a:xfrm>
            <a:off x="152400" y="2743200"/>
            <a:ext cx="2365375" cy="3490913"/>
            <a:chOff x="144" y="1920"/>
            <a:chExt cx="1490" cy="2199"/>
          </a:xfrm>
        </p:grpSpPr>
        <p:pic>
          <p:nvPicPr>
            <p:cNvPr id="2055" name="Picture 7" descr="CAMPAL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 y="1920"/>
              <a:ext cx="1490" cy="1968"/>
            </a:xfrm>
            <a:prstGeom prst="rect">
              <a:avLst/>
            </a:prstGeom>
            <a:noFill/>
            <a:extLst>
              <a:ext uri="{909E8E84-426E-40DD-AFC4-6F175D3DCCD1}">
                <a14:hiddenFill xmlns:a14="http://schemas.microsoft.com/office/drawing/2010/main">
                  <a:solidFill>
                    <a:srgbClr val="FFFFFF"/>
                  </a:solidFill>
                </a14:hiddenFill>
              </a:ext>
            </a:extLst>
          </p:spPr>
        </p:pic>
        <p:sp>
          <p:nvSpPr>
            <p:cNvPr id="2057" name="Text Box 9"/>
            <p:cNvSpPr txBox="1">
              <a:spLocks noChangeArrowheads="1"/>
            </p:cNvSpPr>
            <p:nvPr/>
          </p:nvSpPr>
          <p:spPr bwMode="auto">
            <a:xfrm>
              <a:off x="336" y="3888"/>
              <a:ext cx="10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a:t>1839, Age 51 </a:t>
              </a:r>
            </a:p>
          </p:txBody>
        </p:sp>
      </p:grpSp>
    </p:spTree>
  </p:cSld>
  <p:clrMapOvr>
    <a:masterClrMapping/>
  </p:clrMapOvr>
  <p:transition spd="slow">
    <p:wheel spokes="3"/>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274638"/>
            <a:ext cx="3733800" cy="3840162"/>
          </a:xfrm>
        </p:spPr>
        <p:txBody>
          <a:bodyPr/>
          <a:lstStyle/>
          <a:p>
            <a:r>
              <a:rPr lang="en-US" altLang="en-US"/>
              <a:t>January 4</a:t>
            </a:r>
            <a:r>
              <a:rPr lang="en-US" altLang="en-US" baseline="30000"/>
              <a:t>th</a:t>
            </a:r>
            <a:r>
              <a:rPr lang="en-US" altLang="en-US"/>
              <a:t>, 1830 Begins The Millennial Harbinger</a:t>
            </a:r>
          </a:p>
        </p:txBody>
      </p:sp>
      <p:pic>
        <p:nvPicPr>
          <p:cNvPr id="37892" name="Picture 4" descr="harbing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7400" y="76200"/>
            <a:ext cx="4368800" cy="6553200"/>
          </a:xfrm>
          <a:prstGeom prst="rect">
            <a:avLst/>
          </a:prstGeom>
          <a:noFill/>
          <a:extLst>
            <a:ext uri="{909E8E84-426E-40DD-AFC4-6F175D3DCCD1}">
              <a14:hiddenFill xmlns:a14="http://schemas.microsoft.com/office/drawing/2010/main">
                <a:solidFill>
                  <a:srgbClr val="FFFFFF"/>
                </a:solidFill>
              </a14:hiddenFill>
            </a:ext>
          </a:extLst>
        </p:spPr>
      </p:pic>
      <p:sp>
        <p:nvSpPr>
          <p:cNvPr id="37893" name="Rectangle 5"/>
          <p:cNvSpPr>
            <a:spLocks noChangeArrowheads="1"/>
          </p:cNvSpPr>
          <p:nvPr/>
        </p:nvSpPr>
        <p:spPr bwMode="auto">
          <a:xfrm>
            <a:off x="228600" y="4079875"/>
            <a:ext cx="4114800" cy="239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90000"/>
              </a:lnSpc>
              <a:spcBef>
                <a:spcPct val="20000"/>
              </a:spcBef>
              <a:buFontTx/>
              <a:buChar char="•"/>
            </a:pPr>
            <a:r>
              <a:rPr lang="en-US" altLang="en-US" sz="2800"/>
              <a:t>It is not until 1830 that A.C. parts with the Baptists and closes the Christian Baptist with the Vol 7, #12, July 5, 1830 Issue</a:t>
            </a:r>
          </a:p>
        </p:txBody>
      </p:sp>
    </p:spTree>
  </p:cSld>
  <p:clrMapOvr>
    <a:masterClrMapping/>
  </p:clrMapOvr>
  <p:transition spd="slow">
    <p:newsfla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0"/>
            <a:ext cx="8229600" cy="1143000"/>
          </a:xfrm>
        </p:spPr>
        <p:txBody>
          <a:bodyPr/>
          <a:lstStyle/>
          <a:p>
            <a:r>
              <a:rPr lang="en-US" altLang="en-US"/>
              <a:t>Early Contact With Alabama</a:t>
            </a:r>
          </a:p>
        </p:txBody>
      </p:sp>
      <p:sp>
        <p:nvSpPr>
          <p:cNvPr id="17411" name="Rectangle 3"/>
          <p:cNvSpPr>
            <a:spLocks noGrp="1" noChangeArrowheads="1"/>
          </p:cNvSpPr>
          <p:nvPr>
            <p:ph type="body" idx="1"/>
          </p:nvPr>
        </p:nvSpPr>
        <p:spPr>
          <a:xfrm>
            <a:off x="381000" y="914400"/>
            <a:ext cx="8229600" cy="4525963"/>
          </a:xfrm>
        </p:spPr>
        <p:txBody>
          <a:bodyPr/>
          <a:lstStyle/>
          <a:p>
            <a:r>
              <a:rPr lang="en-US" altLang="en-US"/>
              <a:t>James A. Butler</a:t>
            </a:r>
          </a:p>
          <a:p>
            <a:pPr lvl="1"/>
            <a:r>
              <a:rPr lang="en-US" altLang="en-US"/>
              <a:t>Baptist who learned the way of truth through teaching in the Millennial Harbinger</a:t>
            </a:r>
          </a:p>
        </p:txBody>
      </p:sp>
      <p:pic>
        <p:nvPicPr>
          <p:cNvPr id="174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2362200"/>
            <a:ext cx="7048500" cy="437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7413" name="Rectangle 5"/>
          <p:cNvSpPr>
            <a:spLocks noChangeArrowheads="1"/>
          </p:cNvSpPr>
          <p:nvPr/>
        </p:nvSpPr>
        <p:spPr bwMode="auto">
          <a:xfrm>
            <a:off x="1066800" y="2362200"/>
            <a:ext cx="6858000" cy="312420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ransition spd="slow">
    <p:newsfla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ChangeArrowheads="1"/>
          </p:cNvSpPr>
          <p:nvPr>
            <p:ph type="body" idx="1"/>
          </p:nvPr>
        </p:nvSpPr>
        <p:spPr/>
        <p:txBody>
          <a:bodyPr/>
          <a:lstStyle/>
          <a:p>
            <a:endParaRPr lang="en-US" altLang="en-US"/>
          </a:p>
        </p:txBody>
      </p:sp>
      <p:sp>
        <p:nvSpPr>
          <p:cNvPr id="20486" name="Rectangle 6"/>
          <p:cNvSpPr>
            <a:spLocks noGrp="1" noChangeArrowheads="1"/>
          </p:cNvSpPr>
          <p:nvPr>
            <p:ph type="title"/>
          </p:nvPr>
        </p:nvSpPr>
        <p:spPr/>
        <p:txBody>
          <a:bodyPr/>
          <a:lstStyle/>
          <a:p>
            <a:endParaRPr lang="en-US" altLang="en-US"/>
          </a:p>
        </p:txBody>
      </p:sp>
      <p:pic>
        <p:nvPicPr>
          <p:cNvPr id="2048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6363"/>
            <a:ext cx="8305800" cy="667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0487" name="Rectangle 7"/>
          <p:cNvSpPr>
            <a:spLocks noChangeArrowheads="1"/>
          </p:cNvSpPr>
          <p:nvPr/>
        </p:nvSpPr>
        <p:spPr bwMode="auto">
          <a:xfrm>
            <a:off x="304800" y="762000"/>
            <a:ext cx="8382000" cy="335280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488" name="Rectangle 8"/>
          <p:cNvSpPr>
            <a:spLocks noChangeArrowheads="1"/>
          </p:cNvSpPr>
          <p:nvPr/>
        </p:nvSpPr>
        <p:spPr bwMode="auto">
          <a:xfrm>
            <a:off x="546100" y="5029200"/>
            <a:ext cx="4267200" cy="22860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ransition spd="slow">
    <p:newsfla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endParaRPr lang="en-US" altLang="en-US"/>
          </a:p>
        </p:txBody>
      </p:sp>
      <p:sp>
        <p:nvSpPr>
          <p:cNvPr id="21507" name="Rectangle 3"/>
          <p:cNvSpPr>
            <a:spLocks noGrp="1" noChangeArrowheads="1"/>
          </p:cNvSpPr>
          <p:nvPr>
            <p:ph type="body" idx="1"/>
          </p:nvPr>
        </p:nvSpPr>
        <p:spPr/>
        <p:txBody>
          <a:bodyPr/>
          <a:lstStyle/>
          <a:p>
            <a:endParaRPr lang="en-US" altLang="en-US"/>
          </a:p>
        </p:txBody>
      </p:sp>
      <p:pic>
        <p:nvPicPr>
          <p:cNvPr id="215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066800"/>
            <a:ext cx="8763000" cy="494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1509" name="Rectangle 5"/>
          <p:cNvSpPr>
            <a:spLocks noChangeArrowheads="1"/>
          </p:cNvSpPr>
          <p:nvPr/>
        </p:nvSpPr>
        <p:spPr bwMode="auto">
          <a:xfrm>
            <a:off x="228600" y="1066800"/>
            <a:ext cx="8610600" cy="129540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510" name="Rectangle 6"/>
          <p:cNvSpPr>
            <a:spLocks noChangeArrowheads="1"/>
          </p:cNvSpPr>
          <p:nvPr/>
        </p:nvSpPr>
        <p:spPr bwMode="auto">
          <a:xfrm>
            <a:off x="381000" y="5334000"/>
            <a:ext cx="7467600" cy="68580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ransition spd="slow">
    <p:newsfla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endParaRPr lang="en-US" altLang="en-US"/>
          </a:p>
        </p:txBody>
      </p:sp>
      <p:sp>
        <p:nvSpPr>
          <p:cNvPr id="22531" name="Rectangle 3"/>
          <p:cNvSpPr>
            <a:spLocks noGrp="1" noChangeArrowheads="1"/>
          </p:cNvSpPr>
          <p:nvPr>
            <p:ph type="body" idx="1"/>
          </p:nvPr>
        </p:nvSpPr>
        <p:spPr/>
        <p:txBody>
          <a:bodyPr/>
          <a:lstStyle/>
          <a:p>
            <a:endParaRPr lang="en-US" altLang="en-US"/>
          </a:p>
        </p:txBody>
      </p:sp>
      <p:pic>
        <p:nvPicPr>
          <p:cNvPr id="225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28638"/>
            <a:ext cx="8686800" cy="587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2533" name="Rectangle 5"/>
          <p:cNvSpPr>
            <a:spLocks noChangeArrowheads="1"/>
          </p:cNvSpPr>
          <p:nvPr/>
        </p:nvSpPr>
        <p:spPr bwMode="auto">
          <a:xfrm>
            <a:off x="304800" y="609600"/>
            <a:ext cx="8382000" cy="129540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34" name="Rectangle 6"/>
          <p:cNvSpPr>
            <a:spLocks noChangeArrowheads="1"/>
          </p:cNvSpPr>
          <p:nvPr/>
        </p:nvSpPr>
        <p:spPr bwMode="auto">
          <a:xfrm>
            <a:off x="381000" y="4800600"/>
            <a:ext cx="8382000" cy="160020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ransition spd="slow">
    <p:newsfla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sz="4000"/>
              <a:t>Other Reports Sent In By J.A.Butler</a:t>
            </a:r>
          </a:p>
        </p:txBody>
      </p:sp>
      <p:sp>
        <p:nvSpPr>
          <p:cNvPr id="23555" name="Rectangle 3"/>
          <p:cNvSpPr>
            <a:spLocks noGrp="1" noChangeArrowheads="1"/>
          </p:cNvSpPr>
          <p:nvPr>
            <p:ph type="body" idx="1"/>
          </p:nvPr>
        </p:nvSpPr>
        <p:spPr>
          <a:xfrm>
            <a:off x="457200" y="1417638"/>
            <a:ext cx="8229600" cy="4906962"/>
          </a:xfrm>
        </p:spPr>
        <p:txBody>
          <a:bodyPr/>
          <a:lstStyle/>
          <a:p>
            <a:pPr>
              <a:lnSpc>
                <a:spcPct val="80000"/>
              </a:lnSpc>
            </a:pPr>
            <a:r>
              <a:rPr lang="en-US" altLang="en-US" sz="2800"/>
              <a:t>1834 – MH p. 519, from Williamson, Lowndes County, Aug. 14</a:t>
            </a:r>
            <a:r>
              <a:rPr lang="en-US" altLang="en-US" sz="2800" baseline="30000"/>
              <a:t>th</a:t>
            </a:r>
            <a:r>
              <a:rPr lang="en-US" altLang="en-US" sz="2800"/>
              <a:t>, Concerning further confrontations among the Baptists</a:t>
            </a:r>
          </a:p>
          <a:p>
            <a:pPr>
              <a:lnSpc>
                <a:spcPct val="80000"/>
              </a:lnSpc>
            </a:pPr>
            <a:r>
              <a:rPr lang="en-US" altLang="en-US" sz="2800"/>
              <a:t>1834, July 31</a:t>
            </a:r>
            <a:r>
              <a:rPr lang="en-US" altLang="en-US" sz="2800" baseline="30000"/>
              <a:t>st</a:t>
            </a:r>
            <a:r>
              <a:rPr lang="en-US" altLang="en-US" sz="2800"/>
              <a:t>, MH p. 521, from Carlowsville, AL, discussing “regeneration.” Also, Sept 27</a:t>
            </a:r>
            <a:r>
              <a:rPr lang="en-US" altLang="en-US" sz="2800" baseline="30000"/>
              <a:t>th</a:t>
            </a:r>
            <a:r>
              <a:rPr lang="en-US" altLang="en-US" sz="2800"/>
              <a:t> reporting the conversion of two men. Another letter on Sept. 28</a:t>
            </a:r>
            <a:r>
              <a:rPr lang="en-US" altLang="en-US" sz="2800" baseline="30000"/>
              <a:t>th</a:t>
            </a:r>
            <a:r>
              <a:rPr lang="en-US" altLang="en-US" sz="2800"/>
              <a:t>, again reporting on baptisms and sharing his understandings on worship issues; Another Bible questions is answered on page 547 of the Nov. 1834 issue.</a:t>
            </a:r>
          </a:p>
          <a:p>
            <a:pPr>
              <a:lnSpc>
                <a:spcPct val="80000"/>
              </a:lnSpc>
            </a:pPr>
            <a:r>
              <a:rPr lang="en-US" altLang="en-US" sz="2800"/>
              <a:t>1835, p14, Under the title, “Progress of Reform” Butler reported the Baptism of a Methodist Minister</a:t>
            </a:r>
          </a:p>
        </p:txBody>
      </p:sp>
    </p:spTree>
  </p:cSld>
  <p:clrMapOvr>
    <a:masterClrMapping/>
  </p:clrMapOvr>
  <p:transition spd="slow">
    <p:newsfla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457200" y="609600"/>
            <a:ext cx="8229600" cy="4525963"/>
          </a:xfrm>
        </p:spPr>
        <p:txBody>
          <a:bodyPr/>
          <a:lstStyle/>
          <a:p>
            <a:r>
              <a:rPr lang="en-US" altLang="en-US" sz="2800"/>
              <a:t>1835, p. 18, Under the title, “Reformation Periodicals” it was announced that a new publication in Alabama was being produced by James A. Butler, and a Brother A. Graham, under the title of “The Disciple.”</a:t>
            </a:r>
          </a:p>
        </p:txBody>
      </p:sp>
      <p:pic>
        <p:nvPicPr>
          <p:cNvPr id="266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40075"/>
            <a:ext cx="9144000" cy="342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6630" name="Rectangle 6"/>
          <p:cNvSpPr>
            <a:spLocks noChangeArrowheads="1"/>
          </p:cNvSpPr>
          <p:nvPr/>
        </p:nvSpPr>
        <p:spPr bwMode="auto">
          <a:xfrm>
            <a:off x="152400" y="5257800"/>
            <a:ext cx="8839200" cy="60960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ransition spd="slow">
    <p:newsfla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endParaRPr lang="en-US" altLang="en-US"/>
          </a:p>
        </p:txBody>
      </p:sp>
      <p:sp>
        <p:nvSpPr>
          <p:cNvPr id="27651" name="Rectangle 3"/>
          <p:cNvSpPr>
            <a:spLocks noGrp="1" noChangeArrowheads="1"/>
          </p:cNvSpPr>
          <p:nvPr>
            <p:ph type="body" idx="1"/>
          </p:nvPr>
        </p:nvSpPr>
        <p:spPr>
          <a:xfrm>
            <a:off x="457200" y="609600"/>
            <a:ext cx="8229600" cy="4525963"/>
          </a:xfrm>
        </p:spPr>
        <p:txBody>
          <a:bodyPr/>
          <a:lstStyle/>
          <a:p>
            <a:r>
              <a:rPr lang="en-US" altLang="en-US"/>
              <a:t>1836, MH, p. 161 – Update on “The Disciple.”</a:t>
            </a:r>
          </a:p>
        </p:txBody>
      </p:sp>
      <p:pic>
        <p:nvPicPr>
          <p:cNvPr id="276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771650"/>
            <a:ext cx="8534400" cy="432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7653" name="Rectangle 5"/>
          <p:cNvSpPr>
            <a:spLocks noChangeArrowheads="1"/>
          </p:cNvSpPr>
          <p:nvPr/>
        </p:nvSpPr>
        <p:spPr bwMode="auto">
          <a:xfrm>
            <a:off x="558800" y="3276600"/>
            <a:ext cx="7924800" cy="91440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ransition spd="slow">
    <p:newsfla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304800" y="76200"/>
            <a:ext cx="8229600" cy="4525963"/>
          </a:xfrm>
        </p:spPr>
        <p:txBody>
          <a:bodyPr/>
          <a:lstStyle/>
          <a:p>
            <a:r>
              <a:rPr lang="en-US" altLang="en-US" sz="2800"/>
              <a:t>In the January issue of the MH, 1839, A.C. began a series under the title, “Incidents On A Tour To The South” Explaining His Purpose</a:t>
            </a:r>
          </a:p>
        </p:txBody>
      </p:sp>
      <p:pic>
        <p:nvPicPr>
          <p:cNvPr id="297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52575"/>
            <a:ext cx="8763000" cy="515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9701" name="Rectangle 5"/>
          <p:cNvSpPr>
            <a:spLocks noChangeArrowheads="1"/>
          </p:cNvSpPr>
          <p:nvPr/>
        </p:nvSpPr>
        <p:spPr bwMode="auto">
          <a:xfrm>
            <a:off x="228600" y="3581400"/>
            <a:ext cx="8686800" cy="198120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ransition spd="slow">
    <p:newsfla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0" y="152400"/>
            <a:ext cx="3733800" cy="2057400"/>
          </a:xfrm>
        </p:spPr>
        <p:txBody>
          <a:bodyPr/>
          <a:lstStyle/>
          <a:p>
            <a:r>
              <a:rPr lang="en-US" altLang="en-US" sz="3600"/>
              <a:t>1</a:t>
            </a:r>
            <a:r>
              <a:rPr lang="en-US" altLang="en-US" sz="3600" baseline="30000"/>
              <a:t>st</a:t>
            </a:r>
            <a:r>
              <a:rPr lang="en-US" altLang="en-US" sz="3600"/>
              <a:t> Tour Through The South, November, 1838- March, 1839</a:t>
            </a:r>
          </a:p>
        </p:txBody>
      </p:sp>
      <p:sp>
        <p:nvSpPr>
          <p:cNvPr id="45059" name="Rectangle 3"/>
          <p:cNvSpPr>
            <a:spLocks noGrp="1" noChangeArrowheads="1"/>
          </p:cNvSpPr>
          <p:nvPr>
            <p:ph type="body" idx="1"/>
          </p:nvPr>
        </p:nvSpPr>
        <p:spPr>
          <a:xfrm>
            <a:off x="76200" y="2438400"/>
            <a:ext cx="3581400" cy="4267200"/>
          </a:xfrm>
        </p:spPr>
        <p:txBody>
          <a:bodyPr/>
          <a:lstStyle/>
          <a:p>
            <a:pPr>
              <a:lnSpc>
                <a:spcPct val="80000"/>
              </a:lnSpc>
            </a:pPr>
            <a:r>
              <a:rPr lang="en-US" altLang="en-US" sz="2200"/>
              <a:t>Six month tour including Virginia, the Carolinas, Georgia, Alabama, Louisiana, Mississippi &amp; Kentucky – MH, 1839 p.312</a:t>
            </a:r>
          </a:p>
          <a:p>
            <a:pPr>
              <a:lnSpc>
                <a:spcPct val="80000"/>
              </a:lnSpc>
            </a:pPr>
            <a:r>
              <a:rPr lang="en-US" altLang="en-US" sz="2200"/>
              <a:t>Arrived in Bethany, March 28, 1840</a:t>
            </a:r>
          </a:p>
          <a:p>
            <a:pPr>
              <a:lnSpc>
                <a:spcPct val="80000"/>
              </a:lnSpc>
            </a:pPr>
            <a:r>
              <a:rPr lang="en-US" altLang="en-US" sz="2200"/>
              <a:t>Preached almost every day he was traveling either through public meetings or fireside discussions</a:t>
            </a:r>
          </a:p>
          <a:p>
            <a:pPr>
              <a:lnSpc>
                <a:spcPct val="80000"/>
              </a:lnSpc>
            </a:pPr>
            <a:r>
              <a:rPr lang="en-US" altLang="en-US" sz="2200"/>
              <a:t>6 Months, 5000 miles</a:t>
            </a:r>
          </a:p>
        </p:txBody>
      </p:sp>
      <p:pic>
        <p:nvPicPr>
          <p:cNvPr id="45060" name="Picture 4" descr="59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50" y="228600"/>
            <a:ext cx="5492750" cy="6629400"/>
          </a:xfrm>
          <a:prstGeom prst="rect">
            <a:avLst/>
          </a:prstGeom>
          <a:noFill/>
          <a:extLst>
            <a:ext uri="{909E8E84-426E-40DD-AFC4-6F175D3DCCD1}">
              <a14:hiddenFill xmlns:a14="http://schemas.microsoft.com/office/drawing/2010/main">
                <a:solidFill>
                  <a:srgbClr val="FFFFFF"/>
                </a:solidFill>
              </a14:hiddenFill>
            </a:ext>
          </a:extLst>
        </p:spPr>
      </p:pic>
      <p:sp>
        <p:nvSpPr>
          <p:cNvPr id="45061" name="Line 5"/>
          <p:cNvSpPr>
            <a:spLocks noChangeShapeType="1"/>
          </p:cNvSpPr>
          <p:nvPr/>
        </p:nvSpPr>
        <p:spPr bwMode="auto">
          <a:xfrm flipV="1">
            <a:off x="5991225" y="3181350"/>
            <a:ext cx="76200" cy="1524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5062" name="Line 6"/>
          <p:cNvSpPr>
            <a:spLocks noChangeShapeType="1"/>
          </p:cNvSpPr>
          <p:nvPr/>
        </p:nvSpPr>
        <p:spPr bwMode="auto">
          <a:xfrm>
            <a:off x="5867400" y="3200400"/>
            <a:ext cx="76200" cy="2286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5063" name="Line 7"/>
          <p:cNvSpPr>
            <a:spLocks noChangeShapeType="1"/>
          </p:cNvSpPr>
          <p:nvPr/>
        </p:nvSpPr>
        <p:spPr bwMode="auto">
          <a:xfrm flipV="1">
            <a:off x="4419600" y="4648200"/>
            <a:ext cx="457200" cy="5334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5064" name="Line 8"/>
          <p:cNvSpPr>
            <a:spLocks noChangeShapeType="1"/>
          </p:cNvSpPr>
          <p:nvPr/>
        </p:nvSpPr>
        <p:spPr bwMode="auto">
          <a:xfrm flipH="1">
            <a:off x="4419600" y="5029200"/>
            <a:ext cx="685800" cy="2286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5065" name="Line 9"/>
          <p:cNvSpPr>
            <a:spLocks noChangeShapeType="1"/>
          </p:cNvSpPr>
          <p:nvPr/>
        </p:nvSpPr>
        <p:spPr bwMode="auto">
          <a:xfrm flipH="1">
            <a:off x="5129213" y="4648200"/>
            <a:ext cx="152400" cy="3810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5066" name="Line 10"/>
          <p:cNvSpPr>
            <a:spLocks noChangeShapeType="1"/>
          </p:cNvSpPr>
          <p:nvPr/>
        </p:nvSpPr>
        <p:spPr bwMode="auto">
          <a:xfrm flipH="1">
            <a:off x="5410200" y="4343400"/>
            <a:ext cx="838200" cy="3048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5067" name="Line 11"/>
          <p:cNvSpPr>
            <a:spLocks noChangeShapeType="1"/>
          </p:cNvSpPr>
          <p:nvPr/>
        </p:nvSpPr>
        <p:spPr bwMode="auto">
          <a:xfrm>
            <a:off x="6324600" y="4343400"/>
            <a:ext cx="152400" cy="3810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5068" name="Line 12"/>
          <p:cNvSpPr>
            <a:spLocks noChangeShapeType="1"/>
          </p:cNvSpPr>
          <p:nvPr/>
        </p:nvSpPr>
        <p:spPr bwMode="auto">
          <a:xfrm flipH="1" flipV="1">
            <a:off x="6286500" y="4467225"/>
            <a:ext cx="152400" cy="3810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5069" name="Line 13"/>
          <p:cNvSpPr>
            <a:spLocks noChangeShapeType="1"/>
          </p:cNvSpPr>
          <p:nvPr/>
        </p:nvSpPr>
        <p:spPr bwMode="auto">
          <a:xfrm flipH="1" flipV="1">
            <a:off x="6400800" y="4343400"/>
            <a:ext cx="304800" cy="2286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5070" name="Line 14"/>
          <p:cNvSpPr>
            <a:spLocks noChangeShapeType="1"/>
          </p:cNvSpPr>
          <p:nvPr/>
        </p:nvSpPr>
        <p:spPr bwMode="auto">
          <a:xfrm flipH="1">
            <a:off x="6705600" y="4038600"/>
            <a:ext cx="762000" cy="6096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5071" name="Line 15"/>
          <p:cNvSpPr>
            <a:spLocks noChangeShapeType="1"/>
          </p:cNvSpPr>
          <p:nvPr/>
        </p:nvSpPr>
        <p:spPr bwMode="auto">
          <a:xfrm flipH="1">
            <a:off x="7162800" y="2971800"/>
            <a:ext cx="152400" cy="3048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5072" name="Line 16"/>
          <p:cNvSpPr>
            <a:spLocks noChangeShapeType="1"/>
          </p:cNvSpPr>
          <p:nvPr/>
        </p:nvSpPr>
        <p:spPr bwMode="auto">
          <a:xfrm>
            <a:off x="6858000" y="2819400"/>
            <a:ext cx="533400" cy="762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5073" name="AutoShape 17"/>
          <p:cNvSpPr>
            <a:spLocks noChangeArrowheads="1"/>
          </p:cNvSpPr>
          <p:nvPr/>
        </p:nvSpPr>
        <p:spPr bwMode="auto">
          <a:xfrm>
            <a:off x="6629400" y="2667000"/>
            <a:ext cx="228600" cy="228600"/>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5075" name="Line 19"/>
          <p:cNvSpPr>
            <a:spLocks noChangeShapeType="1"/>
          </p:cNvSpPr>
          <p:nvPr/>
        </p:nvSpPr>
        <p:spPr bwMode="auto">
          <a:xfrm flipH="1" flipV="1">
            <a:off x="4648200" y="4572000"/>
            <a:ext cx="22860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5076" name="Line 20"/>
          <p:cNvSpPr>
            <a:spLocks noChangeShapeType="1"/>
          </p:cNvSpPr>
          <p:nvPr/>
        </p:nvSpPr>
        <p:spPr bwMode="auto">
          <a:xfrm flipV="1">
            <a:off x="4572000" y="3505200"/>
            <a:ext cx="457200" cy="9906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5077" name="Line 21"/>
          <p:cNvSpPr>
            <a:spLocks noChangeShapeType="1"/>
          </p:cNvSpPr>
          <p:nvPr/>
        </p:nvSpPr>
        <p:spPr bwMode="auto">
          <a:xfrm flipV="1">
            <a:off x="5181600" y="3200400"/>
            <a:ext cx="685800" cy="2286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5078" name="Line 22"/>
          <p:cNvSpPr>
            <a:spLocks noChangeShapeType="1"/>
          </p:cNvSpPr>
          <p:nvPr/>
        </p:nvSpPr>
        <p:spPr bwMode="auto">
          <a:xfrm flipV="1">
            <a:off x="6096000" y="2895600"/>
            <a:ext cx="533400" cy="2286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5079" name="Line 23"/>
          <p:cNvSpPr>
            <a:spLocks noChangeShapeType="1"/>
          </p:cNvSpPr>
          <p:nvPr/>
        </p:nvSpPr>
        <p:spPr bwMode="auto">
          <a:xfrm>
            <a:off x="7162800" y="3429000"/>
            <a:ext cx="304800" cy="3810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Sld>
  <p:clrMapOvr>
    <a:masterClrMapping/>
  </p:clrMapOvr>
  <p:transition spd="slow">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228600" y="76200"/>
            <a:ext cx="8763000" cy="1143000"/>
          </a:xfrm>
        </p:spPr>
        <p:txBody>
          <a:bodyPr/>
          <a:lstStyle/>
          <a:p>
            <a:r>
              <a:rPr lang="en-US" altLang="en-US" sz="4000"/>
              <a:t>Early Preachers In South Alabama Influenced By Alexander Campbell</a:t>
            </a:r>
          </a:p>
        </p:txBody>
      </p:sp>
      <p:sp>
        <p:nvSpPr>
          <p:cNvPr id="62467" name="Rectangle 3"/>
          <p:cNvSpPr>
            <a:spLocks noGrp="1" noChangeArrowheads="1"/>
          </p:cNvSpPr>
          <p:nvPr>
            <p:ph type="body" idx="1"/>
          </p:nvPr>
        </p:nvSpPr>
        <p:spPr>
          <a:xfrm>
            <a:off x="355600" y="2027238"/>
            <a:ext cx="8229600" cy="4525962"/>
          </a:xfrm>
        </p:spPr>
        <p:txBody>
          <a:bodyPr/>
          <a:lstStyle/>
          <a:p>
            <a:pPr>
              <a:lnSpc>
                <a:spcPct val="80000"/>
              </a:lnSpc>
            </a:pPr>
            <a:r>
              <a:rPr lang="en-US" altLang="en-US" sz="2000"/>
              <a:t>James A. Butler, Carlowsville, Wilcox Cty.</a:t>
            </a:r>
          </a:p>
          <a:p>
            <a:pPr>
              <a:lnSpc>
                <a:spcPct val="80000"/>
              </a:lnSpc>
            </a:pPr>
            <a:r>
              <a:rPr lang="en-US" altLang="en-US" sz="2000"/>
              <a:t>Dr. David Adams, Pine Apple, Wilcox Cty. </a:t>
            </a:r>
          </a:p>
          <a:p>
            <a:pPr>
              <a:lnSpc>
                <a:spcPct val="80000"/>
              </a:lnSpc>
            </a:pPr>
            <a:r>
              <a:rPr lang="en-US" altLang="en-US" sz="2000"/>
              <a:t>A.B. Walthall, Marion, Perry County</a:t>
            </a:r>
          </a:p>
          <a:p>
            <a:pPr>
              <a:lnSpc>
                <a:spcPct val="80000"/>
              </a:lnSpc>
            </a:pPr>
            <a:r>
              <a:rPr lang="en-US" altLang="en-US" sz="2000"/>
              <a:t>W.H. Goodloe, Mt. Hebron, Green Cty.</a:t>
            </a:r>
          </a:p>
          <a:p>
            <a:pPr>
              <a:lnSpc>
                <a:spcPct val="80000"/>
              </a:lnSpc>
            </a:pPr>
            <a:r>
              <a:rPr lang="en-US" altLang="en-US" sz="2000"/>
              <a:t>Alfred Berry, Selma, Alabama</a:t>
            </a:r>
          </a:p>
          <a:p>
            <a:pPr>
              <a:lnSpc>
                <a:spcPct val="80000"/>
              </a:lnSpc>
            </a:pPr>
            <a:r>
              <a:rPr lang="en-US" altLang="en-US" sz="2000"/>
              <a:t>Jabez Curry, Oak Grove</a:t>
            </a:r>
          </a:p>
          <a:p>
            <a:pPr>
              <a:lnSpc>
                <a:spcPct val="80000"/>
              </a:lnSpc>
            </a:pPr>
            <a:r>
              <a:rPr lang="en-US" altLang="en-US" sz="2000"/>
              <a:t>Arnold Jolly, Mt. Hebron, Green Cty.</a:t>
            </a:r>
          </a:p>
          <a:p>
            <a:pPr>
              <a:lnSpc>
                <a:spcPct val="80000"/>
              </a:lnSpc>
            </a:pPr>
            <a:r>
              <a:rPr lang="en-US" altLang="en-US" sz="2000"/>
              <a:t>William Payne, Sandy Ridge, Lowndes Cty.</a:t>
            </a:r>
          </a:p>
          <a:p>
            <a:pPr>
              <a:lnSpc>
                <a:spcPct val="80000"/>
              </a:lnSpc>
            </a:pPr>
            <a:r>
              <a:rPr lang="en-US" altLang="en-US" sz="2000"/>
              <a:t>P.F. Strother, Clinton, Green Cty.</a:t>
            </a:r>
          </a:p>
          <a:p>
            <a:pPr>
              <a:lnSpc>
                <a:spcPct val="80000"/>
              </a:lnSpc>
            </a:pPr>
            <a:r>
              <a:rPr lang="en-US" altLang="en-US" sz="2000"/>
              <a:t>W. H. Hooker,</a:t>
            </a:r>
          </a:p>
          <a:p>
            <a:pPr>
              <a:lnSpc>
                <a:spcPct val="80000"/>
              </a:lnSpc>
            </a:pPr>
            <a:r>
              <a:rPr lang="en-US" altLang="en-US" sz="2000"/>
              <a:t>P.B. Lawson, Marion, Alabama</a:t>
            </a:r>
          </a:p>
          <a:p>
            <a:pPr>
              <a:lnSpc>
                <a:spcPct val="80000"/>
              </a:lnSpc>
            </a:pPr>
            <a:r>
              <a:rPr lang="en-US" altLang="en-US" sz="2000"/>
              <a:t>W.C. Kirkpatrick, Fair Prospect, Montgomery Cty.</a:t>
            </a:r>
          </a:p>
          <a:p>
            <a:pPr>
              <a:lnSpc>
                <a:spcPct val="80000"/>
              </a:lnSpc>
            </a:pPr>
            <a:r>
              <a:rPr lang="en-US" altLang="en-US" sz="2000"/>
              <a:t>J.M. Barnes, Montgomery, Highland Home, Strata, Montgomery Cty.</a:t>
            </a:r>
          </a:p>
        </p:txBody>
      </p:sp>
      <p:pic>
        <p:nvPicPr>
          <p:cNvPr id="62468" name="Picture 4"/>
          <p:cNvPicPr>
            <a:picLocks noChangeAspect="1" noChangeArrowheads="1"/>
          </p:cNvPicPr>
          <p:nvPr/>
        </p:nvPicPr>
        <p:blipFill>
          <a:blip r:embed="rId2">
            <a:extLst>
              <a:ext uri="{28A0092B-C50C-407E-A947-70E740481C1C}">
                <a14:useLocalDpi xmlns:a14="http://schemas.microsoft.com/office/drawing/2010/main" val="0"/>
              </a:ext>
            </a:extLst>
          </a:blip>
          <a:srcRect l="22400" t="8000" r="23199" b="8000"/>
          <a:stretch>
            <a:fillRect/>
          </a:stretch>
        </p:blipFill>
        <p:spPr bwMode="auto">
          <a:xfrm>
            <a:off x="5715000" y="1447800"/>
            <a:ext cx="3146425"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ransition spd="slow">
    <p:newsfla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sz="4000"/>
              <a:t>1</a:t>
            </a:r>
            <a:r>
              <a:rPr lang="en-US" altLang="en-US" sz="4000" baseline="30000"/>
              <a:t>st</a:t>
            </a:r>
            <a:r>
              <a:rPr lang="en-US" altLang="en-US" sz="4000"/>
              <a:t> Tour Through The South, November, 1838 - March, 1839</a:t>
            </a:r>
          </a:p>
        </p:txBody>
      </p:sp>
      <p:sp>
        <p:nvSpPr>
          <p:cNvPr id="5123" name="Rectangle 3"/>
          <p:cNvSpPr>
            <a:spLocks noGrp="1" noChangeArrowheads="1"/>
          </p:cNvSpPr>
          <p:nvPr>
            <p:ph type="body" idx="1"/>
          </p:nvPr>
        </p:nvSpPr>
        <p:spPr/>
        <p:txBody>
          <a:bodyPr/>
          <a:lstStyle/>
          <a:p>
            <a:endParaRPr lang="en-US" altLang="en-US"/>
          </a:p>
          <a:p>
            <a:pPr lvl="1"/>
            <a:endParaRPr lang="en-US" altLang="en-US"/>
          </a:p>
        </p:txBody>
      </p:sp>
      <p:sp>
        <p:nvSpPr>
          <p:cNvPr id="5125" name="Text Box 5"/>
          <p:cNvSpPr txBox="1">
            <a:spLocks noChangeArrowheads="1"/>
          </p:cNvSpPr>
          <p:nvPr/>
        </p:nvSpPr>
        <p:spPr bwMode="auto">
          <a:xfrm>
            <a:off x="533400" y="1584325"/>
            <a:ext cx="2743200" cy="493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2000"/>
              <a:t>1.Baltimore, MD (E)</a:t>
            </a:r>
            <a:br>
              <a:rPr lang="en-US" altLang="en-US" sz="2000"/>
            </a:br>
            <a:r>
              <a:rPr lang="en-US" altLang="en-US" sz="2000"/>
              <a:t>2.Washington, D.C.</a:t>
            </a:r>
            <a:br>
              <a:rPr lang="en-US" altLang="en-US" sz="2000"/>
            </a:br>
            <a:r>
              <a:rPr lang="en-US" altLang="en-US" sz="2000"/>
              <a:t>3.Fredericksburg, VA</a:t>
            </a:r>
            <a:br>
              <a:rPr lang="en-US" altLang="en-US" sz="2000"/>
            </a:br>
            <a:r>
              <a:rPr lang="en-US" altLang="en-US" sz="2000"/>
              <a:t>4.Richmond, VA</a:t>
            </a:r>
            <a:br>
              <a:rPr lang="en-US" altLang="en-US" sz="2000"/>
            </a:br>
            <a:r>
              <a:rPr lang="en-US" altLang="en-US" sz="2000"/>
              <a:t>5.Charlottesville, VA</a:t>
            </a:r>
            <a:br>
              <a:rPr lang="en-US" altLang="en-US" sz="2000"/>
            </a:br>
            <a:r>
              <a:rPr lang="en-US" altLang="en-US" sz="2000"/>
              <a:t>6.Petersburg, VA</a:t>
            </a:r>
            <a:br>
              <a:rPr lang="en-US" altLang="en-US" sz="2000"/>
            </a:br>
            <a:r>
              <a:rPr lang="en-US" altLang="en-US" sz="2000"/>
              <a:t>7.Wilmington, NC</a:t>
            </a:r>
            <a:br>
              <a:rPr lang="en-US" altLang="en-US" sz="2000"/>
            </a:br>
            <a:r>
              <a:rPr lang="en-US" altLang="en-US" sz="2000"/>
              <a:t>8.Charleston, SC</a:t>
            </a:r>
            <a:br>
              <a:rPr lang="en-US" altLang="en-US" sz="2000"/>
            </a:br>
            <a:r>
              <a:rPr lang="en-US" altLang="en-US" sz="2000"/>
              <a:t>9.Blackville, SC</a:t>
            </a:r>
            <a:br>
              <a:rPr lang="en-US" altLang="en-US" sz="2000"/>
            </a:br>
            <a:r>
              <a:rPr lang="en-US" altLang="en-US" sz="2000"/>
              <a:t>10.Augusta, GA (S)</a:t>
            </a:r>
            <a:br>
              <a:rPr lang="en-US" altLang="en-US" sz="2000"/>
            </a:br>
            <a:r>
              <a:rPr lang="en-US" altLang="en-US" sz="2000"/>
              <a:t>11.Erwinton, SC</a:t>
            </a:r>
            <a:br>
              <a:rPr lang="en-US" altLang="en-US" sz="2000"/>
            </a:br>
            <a:r>
              <a:rPr lang="en-US" altLang="en-US" sz="2000"/>
              <a:t>12.Savannah, GA</a:t>
            </a:r>
            <a:br>
              <a:rPr lang="en-US" altLang="en-US" sz="2000"/>
            </a:br>
            <a:r>
              <a:rPr lang="en-US" altLang="en-US" sz="2000"/>
              <a:t>13.Augusta, GA</a:t>
            </a:r>
            <a:br>
              <a:rPr lang="en-US" altLang="en-US" sz="2000"/>
            </a:br>
            <a:r>
              <a:rPr lang="en-US" altLang="en-US" sz="2000"/>
              <a:t>14.Erwinton, SC</a:t>
            </a:r>
            <a:br>
              <a:rPr lang="en-US" altLang="en-US" sz="2000"/>
            </a:br>
            <a:r>
              <a:rPr lang="en-US" altLang="en-US" sz="2000"/>
              <a:t>15.Abbeville,SC</a:t>
            </a:r>
            <a:br>
              <a:rPr lang="en-US" altLang="en-US" sz="2000"/>
            </a:br>
            <a:r>
              <a:rPr lang="en-US" altLang="en-US"/>
              <a:t>16.Greenville, SC</a:t>
            </a:r>
          </a:p>
        </p:txBody>
      </p:sp>
      <p:sp>
        <p:nvSpPr>
          <p:cNvPr id="5127" name="Text Box 7"/>
          <p:cNvSpPr txBox="1">
            <a:spLocks noChangeArrowheads="1"/>
          </p:cNvSpPr>
          <p:nvPr/>
        </p:nvSpPr>
        <p:spPr bwMode="auto">
          <a:xfrm>
            <a:off x="3200400" y="1584325"/>
            <a:ext cx="2743200"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2000"/>
              <a:t>17.Anderson, SC</a:t>
            </a:r>
            <a:br>
              <a:rPr lang="en-US" altLang="en-US" sz="2000"/>
            </a:br>
            <a:r>
              <a:rPr lang="en-US" altLang="en-US" sz="2000"/>
              <a:t>18.Evergreen, SC</a:t>
            </a:r>
            <a:br>
              <a:rPr lang="en-US" altLang="en-US" sz="2000"/>
            </a:br>
            <a:r>
              <a:rPr lang="en-US" altLang="en-US" sz="2000"/>
              <a:t>19.Ruckersville, GA</a:t>
            </a:r>
            <a:br>
              <a:rPr lang="en-US" altLang="en-US" sz="2000"/>
            </a:br>
            <a:r>
              <a:rPr lang="en-US" altLang="en-US" sz="2000"/>
              <a:t>20.Elberton, GA</a:t>
            </a:r>
            <a:br>
              <a:rPr lang="en-US" altLang="en-US" sz="2000"/>
            </a:br>
            <a:r>
              <a:rPr lang="en-US" altLang="en-US" sz="2000"/>
              <a:t>21.Augusta, GA</a:t>
            </a:r>
            <a:br>
              <a:rPr lang="en-US" altLang="en-US" sz="2000"/>
            </a:br>
            <a:r>
              <a:rPr lang="en-US" altLang="en-US" sz="2000"/>
              <a:t>22.Warrenton, GA</a:t>
            </a:r>
            <a:br>
              <a:rPr lang="en-US" altLang="en-US" sz="2000"/>
            </a:br>
            <a:r>
              <a:rPr lang="en-US" altLang="en-US" sz="2000"/>
              <a:t>23.Montgomery, AL</a:t>
            </a:r>
            <a:br>
              <a:rPr lang="en-US" altLang="en-US" sz="2000"/>
            </a:br>
            <a:r>
              <a:rPr lang="en-US" altLang="en-US" sz="2000"/>
              <a:t>24.Hayneville, AL</a:t>
            </a:r>
            <a:br>
              <a:rPr lang="en-US" altLang="en-US" sz="2000"/>
            </a:br>
            <a:r>
              <a:rPr lang="en-US" altLang="en-US" sz="2000"/>
              <a:t>25.Mount Willis, AL</a:t>
            </a:r>
            <a:br>
              <a:rPr lang="en-US" altLang="en-US" sz="2000"/>
            </a:br>
            <a:r>
              <a:rPr lang="en-US" altLang="en-US" sz="2000"/>
              <a:t>26.Mt. Pleasant, near Portland, AL</a:t>
            </a:r>
            <a:br>
              <a:rPr lang="en-US" altLang="en-US" sz="2000"/>
            </a:br>
            <a:r>
              <a:rPr lang="en-US" altLang="en-US" sz="2000"/>
              <a:t>27.Carlowsville, AL</a:t>
            </a:r>
            <a:br>
              <a:rPr lang="en-US" altLang="en-US" sz="2000"/>
            </a:br>
            <a:r>
              <a:rPr lang="en-US" altLang="en-US" sz="2000"/>
              <a:t>28.Mobile,AL</a:t>
            </a:r>
            <a:br>
              <a:rPr lang="en-US" altLang="en-US" sz="2000"/>
            </a:br>
            <a:r>
              <a:rPr lang="en-US" altLang="en-US" sz="2000"/>
              <a:t>29.New Orleans, LA 30.St. Francisville, LA</a:t>
            </a:r>
            <a:br>
              <a:rPr lang="en-US" altLang="en-US" sz="2000"/>
            </a:br>
            <a:r>
              <a:rPr lang="en-US" altLang="en-US" sz="2000"/>
              <a:t>31.Jackson, LA (MS)</a:t>
            </a:r>
          </a:p>
        </p:txBody>
      </p:sp>
      <p:sp>
        <p:nvSpPr>
          <p:cNvPr id="5128" name="Text Box 8"/>
          <p:cNvSpPr txBox="1">
            <a:spLocks noChangeArrowheads="1"/>
          </p:cNvSpPr>
          <p:nvPr/>
        </p:nvSpPr>
        <p:spPr bwMode="auto">
          <a:xfrm>
            <a:off x="6019800" y="1584325"/>
            <a:ext cx="2667000"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2000"/>
              <a:t>32.Clinton,LA</a:t>
            </a:r>
            <a:br>
              <a:rPr lang="en-US" altLang="en-US" sz="2000"/>
            </a:br>
            <a:r>
              <a:rPr lang="en-US" altLang="en-US" sz="2000"/>
              <a:t>33.Woodville,MS</a:t>
            </a:r>
            <a:br>
              <a:rPr lang="en-US" altLang="en-US" sz="2000"/>
            </a:br>
            <a:r>
              <a:rPr lang="en-US" altLang="en-US" sz="2000"/>
              <a:t>34.Natchez, MS</a:t>
            </a:r>
            <a:br>
              <a:rPr lang="en-US" altLang="en-US" sz="2000"/>
            </a:br>
            <a:r>
              <a:rPr lang="en-US" altLang="en-US" sz="2000"/>
              <a:t>35.Grand Gulf, MS</a:t>
            </a:r>
            <a:br>
              <a:rPr lang="en-US" altLang="en-US" sz="2000"/>
            </a:br>
            <a:r>
              <a:rPr lang="en-US" altLang="en-US" sz="2000"/>
              <a:t>36.Port Gibson,MS</a:t>
            </a:r>
            <a:br>
              <a:rPr lang="en-US" altLang="en-US" sz="2000"/>
            </a:br>
            <a:r>
              <a:rPr lang="en-US" altLang="en-US" sz="2000"/>
              <a:t>37.Vicksburg,MS</a:t>
            </a:r>
            <a:br>
              <a:rPr lang="en-US" altLang="en-US" sz="2000"/>
            </a:br>
            <a:r>
              <a:rPr lang="en-US" altLang="en-US" sz="2000"/>
              <a:t>38.Louisville,KY</a:t>
            </a:r>
            <a:br>
              <a:rPr lang="en-US" altLang="en-US" sz="2000"/>
            </a:br>
            <a:r>
              <a:rPr lang="en-US" altLang="en-US" sz="2000"/>
              <a:t>39.Shelbyville,KY</a:t>
            </a:r>
            <a:br>
              <a:rPr lang="en-US" altLang="en-US" sz="2000"/>
            </a:br>
            <a:r>
              <a:rPr lang="en-US" altLang="en-US" sz="2000"/>
              <a:t>40.Frankfort,KY</a:t>
            </a:r>
            <a:br>
              <a:rPr lang="en-US" altLang="en-US" sz="2000"/>
            </a:br>
            <a:r>
              <a:rPr lang="en-US" altLang="en-US" sz="2000"/>
              <a:t>41.Lexington,KY</a:t>
            </a:r>
            <a:br>
              <a:rPr lang="en-US" altLang="en-US" sz="2000"/>
            </a:br>
            <a:r>
              <a:rPr lang="en-US" altLang="en-US" sz="2000"/>
              <a:t>42.Versailles,KY</a:t>
            </a:r>
            <a:br>
              <a:rPr lang="en-US" altLang="en-US" sz="2000"/>
            </a:br>
            <a:r>
              <a:rPr lang="en-US" altLang="en-US" sz="2000"/>
              <a:t>43.Georgetown,KY</a:t>
            </a:r>
            <a:br>
              <a:rPr lang="en-US" altLang="en-US" sz="2000"/>
            </a:br>
            <a:r>
              <a:rPr lang="en-US" altLang="en-US" sz="2000"/>
              <a:t>44.Mays Lick,KY</a:t>
            </a:r>
            <a:br>
              <a:rPr lang="en-US" altLang="en-US" sz="2000"/>
            </a:br>
            <a:r>
              <a:rPr lang="en-US" altLang="en-US" sz="2000"/>
              <a:t>45.Maysville,KY</a:t>
            </a:r>
            <a:br>
              <a:rPr lang="en-US" altLang="en-US" sz="2000"/>
            </a:br>
            <a:r>
              <a:rPr lang="en-US" altLang="en-US" sz="2000"/>
              <a:t>46.Wellsburg,VA</a:t>
            </a:r>
            <a:br>
              <a:rPr lang="en-US" altLang="en-US" sz="2000"/>
            </a:br>
            <a:r>
              <a:rPr lang="en-US" altLang="en-US" sz="2000"/>
              <a:t>47.Bethany,VA</a:t>
            </a:r>
          </a:p>
        </p:txBody>
      </p:sp>
      <p:sp>
        <p:nvSpPr>
          <p:cNvPr id="5129" name="Rectangle 9"/>
          <p:cNvSpPr>
            <a:spLocks noChangeArrowheads="1"/>
          </p:cNvSpPr>
          <p:nvPr/>
        </p:nvSpPr>
        <p:spPr bwMode="auto">
          <a:xfrm>
            <a:off x="3162300" y="3454400"/>
            <a:ext cx="2590800" cy="213360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ransition spd="slow">
    <p:newsfla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457200" y="76200"/>
            <a:ext cx="8229600" cy="4525963"/>
          </a:xfrm>
        </p:spPr>
        <p:txBody>
          <a:bodyPr/>
          <a:lstStyle/>
          <a:p>
            <a:r>
              <a:rPr lang="en-US" altLang="en-US" sz="2800"/>
              <a:t>1</a:t>
            </a:r>
            <a:r>
              <a:rPr lang="en-US" altLang="en-US" sz="2800" baseline="30000"/>
              <a:t>st</a:t>
            </a:r>
            <a:r>
              <a:rPr lang="en-US" altLang="en-US" sz="2800"/>
              <a:t> Tour Of Alabama, January, 1839 – Reported MH, May Issue, p.193</a:t>
            </a:r>
          </a:p>
        </p:txBody>
      </p:sp>
      <p:pic>
        <p:nvPicPr>
          <p:cNvPr id="286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20763"/>
            <a:ext cx="8458200" cy="576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8678" name="Rectangle 6"/>
          <p:cNvSpPr>
            <a:spLocks noChangeArrowheads="1"/>
          </p:cNvSpPr>
          <p:nvPr/>
        </p:nvSpPr>
        <p:spPr bwMode="auto">
          <a:xfrm>
            <a:off x="444500" y="1066800"/>
            <a:ext cx="8305800" cy="350520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ransition spd="slow">
    <p:newsfla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76200"/>
            <a:ext cx="8229600" cy="1143000"/>
          </a:xfrm>
        </p:spPr>
        <p:txBody>
          <a:bodyPr/>
          <a:lstStyle/>
          <a:p>
            <a:r>
              <a:rPr lang="en-US" altLang="en-US"/>
              <a:t>Summarizing Alabama</a:t>
            </a:r>
          </a:p>
        </p:txBody>
      </p:sp>
      <p:sp>
        <p:nvSpPr>
          <p:cNvPr id="52227" name="Rectangle 3"/>
          <p:cNvSpPr>
            <a:spLocks noGrp="1" noChangeArrowheads="1"/>
          </p:cNvSpPr>
          <p:nvPr>
            <p:ph type="body" idx="1"/>
          </p:nvPr>
        </p:nvSpPr>
        <p:spPr/>
        <p:txBody>
          <a:bodyPr/>
          <a:lstStyle/>
          <a:p>
            <a:endParaRPr lang="en-US" altLang="en-US"/>
          </a:p>
        </p:txBody>
      </p:sp>
      <p:sp>
        <p:nvSpPr>
          <p:cNvPr id="52229" name="Rectangle 5"/>
          <p:cNvSpPr>
            <a:spLocks noChangeArrowheads="1"/>
          </p:cNvSpPr>
          <p:nvPr/>
        </p:nvSpPr>
        <p:spPr bwMode="auto">
          <a:xfrm>
            <a:off x="1981200" y="5943600"/>
            <a:ext cx="624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ctr">
              <a:spcBef>
                <a:spcPct val="20000"/>
              </a:spcBef>
              <a:defRPr sz="3200">
                <a:solidFill>
                  <a:schemeClr val="tx1"/>
                </a:solidFill>
                <a:latin typeface="Arial" charset="0"/>
              </a:defRPr>
            </a:lvl1pPr>
            <a:lvl2pPr marL="742950" indent="-285750" algn="ctr">
              <a:spcBef>
                <a:spcPct val="20000"/>
              </a:spcBef>
              <a:defRPr sz="2800">
                <a:solidFill>
                  <a:schemeClr val="tx1"/>
                </a:solidFill>
                <a:latin typeface="Arial" charset="0"/>
              </a:defRPr>
            </a:lvl2pPr>
            <a:lvl3pPr marL="1143000" indent="-228600" algn="ctr">
              <a:spcBef>
                <a:spcPct val="20000"/>
              </a:spcBef>
              <a:defRPr sz="2400">
                <a:solidFill>
                  <a:schemeClr val="tx1"/>
                </a:solidFill>
                <a:latin typeface="Arial" charset="0"/>
              </a:defRPr>
            </a:lvl3pPr>
            <a:lvl4pPr marL="1600200" indent="-228600" algn="ctr">
              <a:spcBef>
                <a:spcPct val="20000"/>
              </a:spcBef>
              <a:defRPr sz="2000">
                <a:solidFill>
                  <a:schemeClr val="tx1"/>
                </a:solidFill>
                <a:latin typeface="Arial" charset="0"/>
              </a:defRPr>
            </a:lvl4pPr>
            <a:lvl5pPr marL="2057400" indent="-228600" algn="ctr">
              <a:spcBef>
                <a:spcPct val="20000"/>
              </a:spcBef>
              <a:defRPr sz="2000">
                <a:solidFill>
                  <a:schemeClr val="tx1"/>
                </a:solidFill>
                <a:latin typeface="Arial" charset="0"/>
              </a:defRPr>
            </a:lvl5pPr>
            <a:lvl6pPr marL="2514600" indent="-228600" algn="ctr" fontAlgn="base">
              <a:spcBef>
                <a:spcPct val="20000"/>
              </a:spcBef>
              <a:spcAft>
                <a:spcPct val="0"/>
              </a:spcAft>
              <a:defRPr sz="2000">
                <a:solidFill>
                  <a:schemeClr val="tx1"/>
                </a:solidFill>
                <a:latin typeface="Arial" charset="0"/>
              </a:defRPr>
            </a:lvl6pPr>
            <a:lvl7pPr marL="2971800" indent="-228600" algn="ctr" fontAlgn="base">
              <a:spcBef>
                <a:spcPct val="20000"/>
              </a:spcBef>
              <a:spcAft>
                <a:spcPct val="0"/>
              </a:spcAft>
              <a:defRPr sz="2000">
                <a:solidFill>
                  <a:schemeClr val="tx1"/>
                </a:solidFill>
                <a:latin typeface="Arial" charset="0"/>
              </a:defRPr>
            </a:lvl7pPr>
            <a:lvl8pPr marL="3429000" indent="-228600" algn="ctr" fontAlgn="base">
              <a:spcBef>
                <a:spcPct val="20000"/>
              </a:spcBef>
              <a:spcAft>
                <a:spcPct val="0"/>
              </a:spcAft>
              <a:defRPr sz="2000">
                <a:solidFill>
                  <a:schemeClr val="tx1"/>
                </a:solidFill>
                <a:latin typeface="Arial" charset="0"/>
              </a:defRPr>
            </a:lvl8pPr>
            <a:lvl9pPr marL="3886200" indent="-228600" algn="ctr" fontAlgn="base">
              <a:spcBef>
                <a:spcPct val="20000"/>
              </a:spcBef>
              <a:spcAft>
                <a:spcPct val="0"/>
              </a:spcAft>
              <a:defRPr sz="2000">
                <a:solidFill>
                  <a:schemeClr val="tx1"/>
                </a:solidFill>
                <a:latin typeface="Arial" charset="0"/>
              </a:defRPr>
            </a:lvl9pPr>
          </a:lstStyle>
          <a:p>
            <a:r>
              <a:rPr lang="en-US" altLang="en-US" sz="2400"/>
              <a:t>—Millennial Harbinger, 1839, page 195</a:t>
            </a:r>
          </a:p>
        </p:txBody>
      </p:sp>
      <p:pic>
        <p:nvPicPr>
          <p:cNvPr id="522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66800"/>
            <a:ext cx="8686800" cy="490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2231" name="Rectangle 7"/>
          <p:cNvSpPr>
            <a:spLocks noChangeArrowheads="1"/>
          </p:cNvSpPr>
          <p:nvPr/>
        </p:nvSpPr>
        <p:spPr bwMode="auto">
          <a:xfrm>
            <a:off x="304800" y="1066800"/>
            <a:ext cx="8610600" cy="198120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ransition spd="slow">
    <p:newsfla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76200"/>
            <a:ext cx="8229600" cy="1143000"/>
          </a:xfrm>
        </p:spPr>
        <p:txBody>
          <a:bodyPr/>
          <a:lstStyle/>
          <a:p>
            <a:r>
              <a:rPr lang="en-US" altLang="en-US"/>
              <a:t>Summarizing Alabama</a:t>
            </a:r>
          </a:p>
        </p:txBody>
      </p:sp>
      <p:sp>
        <p:nvSpPr>
          <p:cNvPr id="53252" name="Rectangle 4"/>
          <p:cNvSpPr>
            <a:spLocks noChangeArrowheads="1"/>
          </p:cNvSpPr>
          <p:nvPr/>
        </p:nvSpPr>
        <p:spPr bwMode="auto">
          <a:xfrm>
            <a:off x="1981200" y="5943600"/>
            <a:ext cx="624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ctr">
              <a:spcBef>
                <a:spcPct val="20000"/>
              </a:spcBef>
              <a:defRPr sz="3200">
                <a:solidFill>
                  <a:schemeClr val="tx1"/>
                </a:solidFill>
                <a:latin typeface="Arial" charset="0"/>
              </a:defRPr>
            </a:lvl1pPr>
            <a:lvl2pPr marL="742950" indent="-285750" algn="ctr">
              <a:spcBef>
                <a:spcPct val="20000"/>
              </a:spcBef>
              <a:defRPr sz="2800">
                <a:solidFill>
                  <a:schemeClr val="tx1"/>
                </a:solidFill>
                <a:latin typeface="Arial" charset="0"/>
              </a:defRPr>
            </a:lvl2pPr>
            <a:lvl3pPr marL="1143000" indent="-228600" algn="ctr">
              <a:spcBef>
                <a:spcPct val="20000"/>
              </a:spcBef>
              <a:defRPr sz="2400">
                <a:solidFill>
                  <a:schemeClr val="tx1"/>
                </a:solidFill>
                <a:latin typeface="Arial" charset="0"/>
              </a:defRPr>
            </a:lvl3pPr>
            <a:lvl4pPr marL="1600200" indent="-228600" algn="ctr">
              <a:spcBef>
                <a:spcPct val="20000"/>
              </a:spcBef>
              <a:defRPr sz="2000">
                <a:solidFill>
                  <a:schemeClr val="tx1"/>
                </a:solidFill>
                <a:latin typeface="Arial" charset="0"/>
              </a:defRPr>
            </a:lvl4pPr>
            <a:lvl5pPr marL="2057400" indent="-228600" algn="ctr">
              <a:spcBef>
                <a:spcPct val="20000"/>
              </a:spcBef>
              <a:defRPr sz="2000">
                <a:solidFill>
                  <a:schemeClr val="tx1"/>
                </a:solidFill>
                <a:latin typeface="Arial" charset="0"/>
              </a:defRPr>
            </a:lvl5pPr>
            <a:lvl6pPr marL="2514600" indent="-228600" algn="ctr" fontAlgn="base">
              <a:spcBef>
                <a:spcPct val="20000"/>
              </a:spcBef>
              <a:spcAft>
                <a:spcPct val="0"/>
              </a:spcAft>
              <a:defRPr sz="2000">
                <a:solidFill>
                  <a:schemeClr val="tx1"/>
                </a:solidFill>
                <a:latin typeface="Arial" charset="0"/>
              </a:defRPr>
            </a:lvl6pPr>
            <a:lvl7pPr marL="2971800" indent="-228600" algn="ctr" fontAlgn="base">
              <a:spcBef>
                <a:spcPct val="20000"/>
              </a:spcBef>
              <a:spcAft>
                <a:spcPct val="0"/>
              </a:spcAft>
              <a:defRPr sz="2000">
                <a:solidFill>
                  <a:schemeClr val="tx1"/>
                </a:solidFill>
                <a:latin typeface="Arial" charset="0"/>
              </a:defRPr>
            </a:lvl7pPr>
            <a:lvl8pPr marL="3429000" indent="-228600" algn="ctr" fontAlgn="base">
              <a:spcBef>
                <a:spcPct val="20000"/>
              </a:spcBef>
              <a:spcAft>
                <a:spcPct val="0"/>
              </a:spcAft>
              <a:defRPr sz="2000">
                <a:solidFill>
                  <a:schemeClr val="tx1"/>
                </a:solidFill>
                <a:latin typeface="Arial" charset="0"/>
              </a:defRPr>
            </a:lvl8pPr>
            <a:lvl9pPr marL="3886200" indent="-228600" algn="ctr" fontAlgn="base">
              <a:spcBef>
                <a:spcPct val="20000"/>
              </a:spcBef>
              <a:spcAft>
                <a:spcPct val="0"/>
              </a:spcAft>
              <a:defRPr sz="2000">
                <a:solidFill>
                  <a:schemeClr val="tx1"/>
                </a:solidFill>
                <a:latin typeface="Arial" charset="0"/>
              </a:defRPr>
            </a:lvl9pPr>
          </a:lstStyle>
          <a:p>
            <a:r>
              <a:rPr lang="en-US" altLang="en-US" sz="2400"/>
              <a:t>—Millennial Harbinger, 1839, page 196,197</a:t>
            </a:r>
          </a:p>
        </p:txBody>
      </p:sp>
      <p:grpSp>
        <p:nvGrpSpPr>
          <p:cNvPr id="53256" name="Group 8"/>
          <p:cNvGrpSpPr>
            <a:grpSpLocks/>
          </p:cNvGrpSpPr>
          <p:nvPr/>
        </p:nvGrpSpPr>
        <p:grpSpPr bwMode="auto">
          <a:xfrm>
            <a:off x="228600" y="1905000"/>
            <a:ext cx="8610600" cy="3962400"/>
            <a:chOff x="96" y="672"/>
            <a:chExt cx="3744" cy="1275"/>
          </a:xfrm>
        </p:grpSpPr>
        <p:pic>
          <p:nvPicPr>
            <p:cNvPr id="532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 y="672"/>
              <a:ext cx="3736" cy="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32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 y="1234"/>
              <a:ext cx="3744" cy="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sp>
        <p:nvSpPr>
          <p:cNvPr id="53257" name="Text Box 9"/>
          <p:cNvSpPr txBox="1">
            <a:spLocks noChangeArrowheads="1"/>
          </p:cNvSpPr>
          <p:nvPr/>
        </p:nvSpPr>
        <p:spPr bwMode="auto">
          <a:xfrm>
            <a:off x="152400" y="1295400"/>
            <a:ext cx="899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2400"/>
              <a:t>Speaking of the lack for potential to grow spiritually in Alabama.</a:t>
            </a:r>
          </a:p>
        </p:txBody>
      </p:sp>
      <p:sp>
        <p:nvSpPr>
          <p:cNvPr id="53258" name="Rectangle 10"/>
          <p:cNvSpPr>
            <a:spLocks noChangeArrowheads="1"/>
          </p:cNvSpPr>
          <p:nvPr/>
        </p:nvSpPr>
        <p:spPr bwMode="auto">
          <a:xfrm>
            <a:off x="304800" y="1905000"/>
            <a:ext cx="8534400" cy="396240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ransition spd="slow">
    <p:newsfla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152400"/>
            <a:ext cx="8229600" cy="1143000"/>
          </a:xfrm>
        </p:spPr>
        <p:txBody>
          <a:bodyPr/>
          <a:lstStyle/>
          <a:p>
            <a:r>
              <a:rPr lang="en-US" altLang="en-US" sz="4000"/>
              <a:t>Struggles To Plant The Church In The South</a:t>
            </a:r>
          </a:p>
        </p:txBody>
      </p:sp>
      <p:sp>
        <p:nvSpPr>
          <p:cNvPr id="6147" name="Rectangle 3"/>
          <p:cNvSpPr>
            <a:spLocks noGrp="1" noChangeArrowheads="1"/>
          </p:cNvSpPr>
          <p:nvPr>
            <p:ph type="body" idx="1"/>
          </p:nvPr>
        </p:nvSpPr>
        <p:spPr/>
        <p:txBody>
          <a:bodyPr/>
          <a:lstStyle/>
          <a:p>
            <a:endParaRPr lang="en-US" altLang="en-US"/>
          </a:p>
        </p:txBody>
      </p:sp>
      <p:sp>
        <p:nvSpPr>
          <p:cNvPr id="6148" name="Rectangle 4"/>
          <p:cNvSpPr>
            <a:spLocks noChangeArrowheads="1"/>
          </p:cNvSpPr>
          <p:nvPr/>
        </p:nvSpPr>
        <p:spPr bwMode="auto">
          <a:xfrm>
            <a:off x="1981200" y="5791200"/>
            <a:ext cx="624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ctr">
              <a:spcBef>
                <a:spcPct val="20000"/>
              </a:spcBef>
              <a:defRPr sz="3200">
                <a:solidFill>
                  <a:schemeClr val="tx1"/>
                </a:solidFill>
                <a:latin typeface="Arial" charset="0"/>
              </a:defRPr>
            </a:lvl1pPr>
            <a:lvl2pPr marL="742950" indent="-285750" algn="ctr">
              <a:spcBef>
                <a:spcPct val="20000"/>
              </a:spcBef>
              <a:defRPr sz="2800">
                <a:solidFill>
                  <a:schemeClr val="tx1"/>
                </a:solidFill>
                <a:latin typeface="Arial" charset="0"/>
              </a:defRPr>
            </a:lvl2pPr>
            <a:lvl3pPr marL="1143000" indent="-228600" algn="ctr">
              <a:spcBef>
                <a:spcPct val="20000"/>
              </a:spcBef>
              <a:defRPr sz="2400">
                <a:solidFill>
                  <a:schemeClr val="tx1"/>
                </a:solidFill>
                <a:latin typeface="Arial" charset="0"/>
              </a:defRPr>
            </a:lvl3pPr>
            <a:lvl4pPr marL="1600200" indent="-228600" algn="ctr">
              <a:spcBef>
                <a:spcPct val="20000"/>
              </a:spcBef>
              <a:defRPr sz="2000">
                <a:solidFill>
                  <a:schemeClr val="tx1"/>
                </a:solidFill>
                <a:latin typeface="Arial" charset="0"/>
              </a:defRPr>
            </a:lvl4pPr>
            <a:lvl5pPr marL="2057400" indent="-228600" algn="ctr">
              <a:spcBef>
                <a:spcPct val="20000"/>
              </a:spcBef>
              <a:defRPr sz="2000">
                <a:solidFill>
                  <a:schemeClr val="tx1"/>
                </a:solidFill>
                <a:latin typeface="Arial" charset="0"/>
              </a:defRPr>
            </a:lvl5pPr>
            <a:lvl6pPr marL="2514600" indent="-228600" algn="ctr" fontAlgn="base">
              <a:spcBef>
                <a:spcPct val="20000"/>
              </a:spcBef>
              <a:spcAft>
                <a:spcPct val="0"/>
              </a:spcAft>
              <a:defRPr sz="2000">
                <a:solidFill>
                  <a:schemeClr val="tx1"/>
                </a:solidFill>
                <a:latin typeface="Arial" charset="0"/>
              </a:defRPr>
            </a:lvl6pPr>
            <a:lvl7pPr marL="2971800" indent="-228600" algn="ctr" fontAlgn="base">
              <a:spcBef>
                <a:spcPct val="20000"/>
              </a:spcBef>
              <a:spcAft>
                <a:spcPct val="0"/>
              </a:spcAft>
              <a:defRPr sz="2000">
                <a:solidFill>
                  <a:schemeClr val="tx1"/>
                </a:solidFill>
                <a:latin typeface="Arial" charset="0"/>
              </a:defRPr>
            </a:lvl7pPr>
            <a:lvl8pPr marL="3429000" indent="-228600" algn="ctr" fontAlgn="base">
              <a:spcBef>
                <a:spcPct val="20000"/>
              </a:spcBef>
              <a:spcAft>
                <a:spcPct val="0"/>
              </a:spcAft>
              <a:defRPr sz="2000">
                <a:solidFill>
                  <a:schemeClr val="tx1"/>
                </a:solidFill>
                <a:latin typeface="Arial" charset="0"/>
              </a:defRPr>
            </a:lvl8pPr>
            <a:lvl9pPr marL="3886200" indent="-228600" algn="ctr" fontAlgn="base">
              <a:spcBef>
                <a:spcPct val="20000"/>
              </a:spcBef>
              <a:spcAft>
                <a:spcPct val="0"/>
              </a:spcAft>
              <a:defRPr sz="2000">
                <a:solidFill>
                  <a:schemeClr val="tx1"/>
                </a:solidFill>
                <a:latin typeface="Arial" charset="0"/>
              </a:defRPr>
            </a:lvl9pPr>
          </a:lstStyle>
          <a:p>
            <a:r>
              <a:rPr lang="en-US" altLang="en-US" sz="2400"/>
              <a:t>—Millennial Harbinger, 1839, page 185</a:t>
            </a:r>
          </a:p>
        </p:txBody>
      </p:sp>
      <p:pic>
        <p:nvPicPr>
          <p:cNvPr id="6149" name="Picture 5" descr="MH 1839 p185 - What kind of religion was offered"/>
          <p:cNvPicPr>
            <a:picLocks noChangeAspect="1" noChangeArrowheads="1"/>
          </p:cNvPicPr>
          <p:nvPr/>
        </p:nvPicPr>
        <p:blipFill>
          <a:blip r:embed="rId2">
            <a:extLst>
              <a:ext uri="{28A0092B-C50C-407E-A947-70E740481C1C}">
                <a14:useLocalDpi xmlns:a14="http://schemas.microsoft.com/office/drawing/2010/main" val="0"/>
              </a:ext>
            </a:extLst>
          </a:blip>
          <a:srcRect l="917" t="934" r="917"/>
          <a:stretch>
            <a:fillRect/>
          </a:stretch>
        </p:blipFill>
        <p:spPr bwMode="auto">
          <a:xfrm>
            <a:off x="152400" y="1412875"/>
            <a:ext cx="8839200" cy="4378325"/>
          </a:xfrm>
          <a:prstGeom prst="rect">
            <a:avLst/>
          </a:prstGeom>
          <a:noFill/>
          <a:extLst>
            <a:ext uri="{909E8E84-426E-40DD-AFC4-6F175D3DCCD1}">
              <a14:hiddenFill xmlns:a14="http://schemas.microsoft.com/office/drawing/2010/main">
                <a:solidFill>
                  <a:srgbClr val="FFFFFF"/>
                </a:solidFill>
              </a14:hiddenFill>
            </a:ext>
          </a:extLst>
        </p:spPr>
      </p:pic>
      <p:sp>
        <p:nvSpPr>
          <p:cNvPr id="6150" name="Rectangle 6"/>
          <p:cNvSpPr>
            <a:spLocks noChangeArrowheads="1"/>
          </p:cNvSpPr>
          <p:nvPr/>
        </p:nvSpPr>
        <p:spPr bwMode="auto">
          <a:xfrm>
            <a:off x="152400" y="1371600"/>
            <a:ext cx="8839200" cy="213360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ransition spd="slow">
    <p:newsfla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sz="4000"/>
              <a:t>Closed Minded Religious Southerners</a:t>
            </a:r>
          </a:p>
        </p:txBody>
      </p:sp>
      <p:sp>
        <p:nvSpPr>
          <p:cNvPr id="7171" name="Rectangle 3"/>
          <p:cNvSpPr>
            <a:spLocks noGrp="1" noChangeArrowheads="1"/>
          </p:cNvSpPr>
          <p:nvPr>
            <p:ph type="body" idx="1"/>
          </p:nvPr>
        </p:nvSpPr>
        <p:spPr/>
        <p:txBody>
          <a:bodyPr/>
          <a:lstStyle/>
          <a:p>
            <a:endParaRPr lang="en-US" altLang="en-US"/>
          </a:p>
        </p:txBody>
      </p:sp>
      <p:pic>
        <p:nvPicPr>
          <p:cNvPr id="7172" name="Picture 4" descr="MH 1839 p185 02 - Allowing Pastors to lead"/>
          <p:cNvPicPr>
            <a:picLocks noChangeAspect="1" noChangeArrowheads="1"/>
          </p:cNvPicPr>
          <p:nvPr/>
        </p:nvPicPr>
        <p:blipFill>
          <a:blip r:embed="rId2">
            <a:extLst>
              <a:ext uri="{28A0092B-C50C-407E-A947-70E740481C1C}">
                <a14:useLocalDpi xmlns:a14="http://schemas.microsoft.com/office/drawing/2010/main" val="0"/>
              </a:ext>
            </a:extLst>
          </a:blip>
          <a:srcRect l="1245" t="3833" r="3362" b="2771"/>
          <a:stretch>
            <a:fillRect/>
          </a:stretch>
        </p:blipFill>
        <p:spPr bwMode="auto">
          <a:xfrm>
            <a:off x="0" y="1676400"/>
            <a:ext cx="9144000" cy="2819400"/>
          </a:xfrm>
          <a:prstGeom prst="rect">
            <a:avLst/>
          </a:prstGeom>
          <a:noFill/>
          <a:extLst>
            <a:ext uri="{909E8E84-426E-40DD-AFC4-6F175D3DCCD1}">
              <a14:hiddenFill xmlns:a14="http://schemas.microsoft.com/office/drawing/2010/main">
                <a:solidFill>
                  <a:srgbClr val="FFFFFF"/>
                </a:solidFill>
              </a14:hiddenFill>
            </a:ext>
          </a:extLst>
        </p:spPr>
      </p:pic>
      <p:sp>
        <p:nvSpPr>
          <p:cNvPr id="7173" name="Rectangle 5"/>
          <p:cNvSpPr>
            <a:spLocks noChangeArrowheads="1"/>
          </p:cNvSpPr>
          <p:nvPr/>
        </p:nvSpPr>
        <p:spPr bwMode="auto">
          <a:xfrm>
            <a:off x="2286000" y="4876800"/>
            <a:ext cx="624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ctr">
              <a:spcBef>
                <a:spcPct val="20000"/>
              </a:spcBef>
              <a:defRPr sz="3200">
                <a:solidFill>
                  <a:schemeClr val="tx1"/>
                </a:solidFill>
                <a:latin typeface="Arial" charset="0"/>
              </a:defRPr>
            </a:lvl1pPr>
            <a:lvl2pPr marL="742950" indent="-285750" algn="ctr">
              <a:spcBef>
                <a:spcPct val="20000"/>
              </a:spcBef>
              <a:defRPr sz="2800">
                <a:solidFill>
                  <a:schemeClr val="tx1"/>
                </a:solidFill>
                <a:latin typeface="Arial" charset="0"/>
              </a:defRPr>
            </a:lvl2pPr>
            <a:lvl3pPr marL="1143000" indent="-228600" algn="ctr">
              <a:spcBef>
                <a:spcPct val="20000"/>
              </a:spcBef>
              <a:defRPr sz="2400">
                <a:solidFill>
                  <a:schemeClr val="tx1"/>
                </a:solidFill>
                <a:latin typeface="Arial" charset="0"/>
              </a:defRPr>
            </a:lvl3pPr>
            <a:lvl4pPr marL="1600200" indent="-228600" algn="ctr">
              <a:spcBef>
                <a:spcPct val="20000"/>
              </a:spcBef>
              <a:defRPr sz="2000">
                <a:solidFill>
                  <a:schemeClr val="tx1"/>
                </a:solidFill>
                <a:latin typeface="Arial" charset="0"/>
              </a:defRPr>
            </a:lvl4pPr>
            <a:lvl5pPr marL="2057400" indent="-228600" algn="ctr">
              <a:spcBef>
                <a:spcPct val="20000"/>
              </a:spcBef>
              <a:defRPr sz="2000">
                <a:solidFill>
                  <a:schemeClr val="tx1"/>
                </a:solidFill>
                <a:latin typeface="Arial" charset="0"/>
              </a:defRPr>
            </a:lvl5pPr>
            <a:lvl6pPr marL="2514600" indent="-228600" algn="ctr" fontAlgn="base">
              <a:spcBef>
                <a:spcPct val="20000"/>
              </a:spcBef>
              <a:spcAft>
                <a:spcPct val="0"/>
              </a:spcAft>
              <a:defRPr sz="2000">
                <a:solidFill>
                  <a:schemeClr val="tx1"/>
                </a:solidFill>
                <a:latin typeface="Arial" charset="0"/>
              </a:defRPr>
            </a:lvl6pPr>
            <a:lvl7pPr marL="2971800" indent="-228600" algn="ctr" fontAlgn="base">
              <a:spcBef>
                <a:spcPct val="20000"/>
              </a:spcBef>
              <a:spcAft>
                <a:spcPct val="0"/>
              </a:spcAft>
              <a:defRPr sz="2000">
                <a:solidFill>
                  <a:schemeClr val="tx1"/>
                </a:solidFill>
                <a:latin typeface="Arial" charset="0"/>
              </a:defRPr>
            </a:lvl7pPr>
            <a:lvl8pPr marL="3429000" indent="-228600" algn="ctr" fontAlgn="base">
              <a:spcBef>
                <a:spcPct val="20000"/>
              </a:spcBef>
              <a:spcAft>
                <a:spcPct val="0"/>
              </a:spcAft>
              <a:defRPr sz="2000">
                <a:solidFill>
                  <a:schemeClr val="tx1"/>
                </a:solidFill>
                <a:latin typeface="Arial" charset="0"/>
              </a:defRPr>
            </a:lvl8pPr>
            <a:lvl9pPr marL="3886200" indent="-228600" algn="ctr" fontAlgn="base">
              <a:spcBef>
                <a:spcPct val="20000"/>
              </a:spcBef>
              <a:spcAft>
                <a:spcPct val="0"/>
              </a:spcAft>
              <a:defRPr sz="2000">
                <a:solidFill>
                  <a:schemeClr val="tx1"/>
                </a:solidFill>
                <a:latin typeface="Arial" charset="0"/>
              </a:defRPr>
            </a:lvl9pPr>
          </a:lstStyle>
          <a:p>
            <a:r>
              <a:rPr lang="en-US" altLang="en-US" sz="2400"/>
              <a:t>—Millennial Harbinger, 1839, page 185</a:t>
            </a:r>
          </a:p>
        </p:txBody>
      </p:sp>
      <p:sp>
        <p:nvSpPr>
          <p:cNvPr id="7174" name="Rectangle 6"/>
          <p:cNvSpPr>
            <a:spLocks noChangeArrowheads="1"/>
          </p:cNvSpPr>
          <p:nvPr/>
        </p:nvSpPr>
        <p:spPr bwMode="auto">
          <a:xfrm>
            <a:off x="76200" y="1600200"/>
            <a:ext cx="9067800" cy="129540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ransition spd="slow">
    <p:newsfla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0"/>
            <a:ext cx="8229600" cy="1112838"/>
          </a:xfrm>
        </p:spPr>
        <p:txBody>
          <a:bodyPr/>
          <a:lstStyle/>
          <a:p>
            <a:r>
              <a:rPr lang="en-US" altLang="en-US"/>
              <a:t>Economically Poor &amp; Ignorant</a:t>
            </a:r>
          </a:p>
        </p:txBody>
      </p:sp>
      <p:sp>
        <p:nvSpPr>
          <p:cNvPr id="9219" name="Rectangle 3"/>
          <p:cNvSpPr>
            <a:spLocks noGrp="1" noChangeArrowheads="1"/>
          </p:cNvSpPr>
          <p:nvPr>
            <p:ph type="body" idx="1"/>
          </p:nvPr>
        </p:nvSpPr>
        <p:spPr/>
        <p:txBody>
          <a:bodyPr/>
          <a:lstStyle/>
          <a:p>
            <a:endParaRPr lang="en-US" altLang="en-US"/>
          </a:p>
        </p:txBody>
      </p:sp>
      <p:sp>
        <p:nvSpPr>
          <p:cNvPr id="9220" name="Rectangle 4"/>
          <p:cNvSpPr>
            <a:spLocks noChangeArrowheads="1"/>
          </p:cNvSpPr>
          <p:nvPr/>
        </p:nvSpPr>
        <p:spPr bwMode="auto">
          <a:xfrm>
            <a:off x="2743200" y="6248400"/>
            <a:ext cx="624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ctr">
              <a:spcBef>
                <a:spcPct val="20000"/>
              </a:spcBef>
              <a:defRPr sz="3200">
                <a:solidFill>
                  <a:schemeClr val="tx1"/>
                </a:solidFill>
                <a:latin typeface="Arial" charset="0"/>
              </a:defRPr>
            </a:lvl1pPr>
            <a:lvl2pPr marL="742950" indent="-285750" algn="ctr">
              <a:spcBef>
                <a:spcPct val="20000"/>
              </a:spcBef>
              <a:defRPr sz="2800">
                <a:solidFill>
                  <a:schemeClr val="tx1"/>
                </a:solidFill>
                <a:latin typeface="Arial" charset="0"/>
              </a:defRPr>
            </a:lvl2pPr>
            <a:lvl3pPr marL="1143000" indent="-228600" algn="ctr">
              <a:spcBef>
                <a:spcPct val="20000"/>
              </a:spcBef>
              <a:defRPr sz="2400">
                <a:solidFill>
                  <a:schemeClr val="tx1"/>
                </a:solidFill>
                <a:latin typeface="Arial" charset="0"/>
              </a:defRPr>
            </a:lvl3pPr>
            <a:lvl4pPr marL="1600200" indent="-228600" algn="ctr">
              <a:spcBef>
                <a:spcPct val="20000"/>
              </a:spcBef>
              <a:defRPr sz="2000">
                <a:solidFill>
                  <a:schemeClr val="tx1"/>
                </a:solidFill>
                <a:latin typeface="Arial" charset="0"/>
              </a:defRPr>
            </a:lvl4pPr>
            <a:lvl5pPr marL="2057400" indent="-228600" algn="ctr">
              <a:spcBef>
                <a:spcPct val="20000"/>
              </a:spcBef>
              <a:defRPr sz="2000">
                <a:solidFill>
                  <a:schemeClr val="tx1"/>
                </a:solidFill>
                <a:latin typeface="Arial" charset="0"/>
              </a:defRPr>
            </a:lvl5pPr>
            <a:lvl6pPr marL="2514600" indent="-228600" algn="ctr" fontAlgn="base">
              <a:spcBef>
                <a:spcPct val="20000"/>
              </a:spcBef>
              <a:spcAft>
                <a:spcPct val="0"/>
              </a:spcAft>
              <a:defRPr sz="2000">
                <a:solidFill>
                  <a:schemeClr val="tx1"/>
                </a:solidFill>
                <a:latin typeface="Arial" charset="0"/>
              </a:defRPr>
            </a:lvl6pPr>
            <a:lvl7pPr marL="2971800" indent="-228600" algn="ctr" fontAlgn="base">
              <a:spcBef>
                <a:spcPct val="20000"/>
              </a:spcBef>
              <a:spcAft>
                <a:spcPct val="0"/>
              </a:spcAft>
              <a:defRPr sz="2000">
                <a:solidFill>
                  <a:schemeClr val="tx1"/>
                </a:solidFill>
                <a:latin typeface="Arial" charset="0"/>
              </a:defRPr>
            </a:lvl7pPr>
            <a:lvl8pPr marL="3429000" indent="-228600" algn="ctr" fontAlgn="base">
              <a:spcBef>
                <a:spcPct val="20000"/>
              </a:spcBef>
              <a:spcAft>
                <a:spcPct val="0"/>
              </a:spcAft>
              <a:defRPr sz="2000">
                <a:solidFill>
                  <a:schemeClr val="tx1"/>
                </a:solidFill>
                <a:latin typeface="Arial" charset="0"/>
              </a:defRPr>
            </a:lvl8pPr>
            <a:lvl9pPr marL="3886200" indent="-228600" algn="ctr" fontAlgn="base">
              <a:spcBef>
                <a:spcPct val="20000"/>
              </a:spcBef>
              <a:spcAft>
                <a:spcPct val="0"/>
              </a:spcAft>
              <a:defRPr sz="2000">
                <a:solidFill>
                  <a:schemeClr val="tx1"/>
                </a:solidFill>
                <a:latin typeface="Arial" charset="0"/>
              </a:defRPr>
            </a:lvl9pPr>
          </a:lstStyle>
          <a:p>
            <a:r>
              <a:rPr lang="en-US" altLang="en-US" sz="2400"/>
              <a:t>—Millennial Harbinger, 1839, page 186</a:t>
            </a:r>
          </a:p>
        </p:txBody>
      </p:sp>
      <p:pic>
        <p:nvPicPr>
          <p:cNvPr id="9221" name="Picture 5" descr="MH 1839 p186 02 - Problems &amp; Ignorance In South"/>
          <p:cNvPicPr>
            <a:picLocks noChangeAspect="1" noChangeArrowheads="1"/>
          </p:cNvPicPr>
          <p:nvPr/>
        </p:nvPicPr>
        <p:blipFill>
          <a:blip r:embed="rId2">
            <a:extLst>
              <a:ext uri="{28A0092B-C50C-407E-A947-70E740481C1C}">
                <a14:useLocalDpi xmlns:a14="http://schemas.microsoft.com/office/drawing/2010/main" val="0"/>
              </a:ext>
            </a:extLst>
          </a:blip>
          <a:srcRect t="42351" b="-4820"/>
          <a:stretch>
            <a:fillRect/>
          </a:stretch>
        </p:blipFill>
        <p:spPr bwMode="auto">
          <a:xfrm>
            <a:off x="0" y="1295400"/>
            <a:ext cx="8991600" cy="4800600"/>
          </a:xfrm>
          <a:prstGeom prst="rect">
            <a:avLst/>
          </a:prstGeom>
          <a:noFill/>
          <a:extLst>
            <a:ext uri="{909E8E84-426E-40DD-AFC4-6F175D3DCCD1}">
              <a14:hiddenFill xmlns:a14="http://schemas.microsoft.com/office/drawing/2010/main">
                <a:solidFill>
                  <a:srgbClr val="FFFFFF"/>
                </a:solidFill>
              </a14:hiddenFill>
            </a:ext>
          </a:extLst>
        </p:spPr>
      </p:pic>
      <p:sp>
        <p:nvSpPr>
          <p:cNvPr id="9222" name="Rectangle 6"/>
          <p:cNvSpPr>
            <a:spLocks noChangeArrowheads="1"/>
          </p:cNvSpPr>
          <p:nvPr/>
        </p:nvSpPr>
        <p:spPr bwMode="auto">
          <a:xfrm>
            <a:off x="152400" y="1295400"/>
            <a:ext cx="8763000" cy="121920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ransition spd="slow">
    <p:newsfla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a:t>Report On Literacy In The US</a:t>
            </a:r>
          </a:p>
        </p:txBody>
      </p:sp>
      <p:sp>
        <p:nvSpPr>
          <p:cNvPr id="11267" name="Rectangle 3"/>
          <p:cNvSpPr>
            <a:spLocks noGrp="1" noChangeArrowheads="1"/>
          </p:cNvSpPr>
          <p:nvPr>
            <p:ph type="body" idx="1"/>
          </p:nvPr>
        </p:nvSpPr>
        <p:spPr/>
        <p:txBody>
          <a:bodyPr/>
          <a:lstStyle/>
          <a:p>
            <a:endParaRPr lang="en-US" altLang="en-US"/>
          </a:p>
        </p:txBody>
      </p:sp>
      <p:sp>
        <p:nvSpPr>
          <p:cNvPr id="11268" name="Rectangle 4"/>
          <p:cNvSpPr>
            <a:spLocks noChangeArrowheads="1"/>
          </p:cNvSpPr>
          <p:nvPr/>
        </p:nvSpPr>
        <p:spPr bwMode="auto">
          <a:xfrm>
            <a:off x="2743200" y="6248400"/>
            <a:ext cx="624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ctr">
              <a:spcBef>
                <a:spcPct val="20000"/>
              </a:spcBef>
              <a:defRPr sz="3200">
                <a:solidFill>
                  <a:schemeClr val="tx1"/>
                </a:solidFill>
                <a:latin typeface="Arial" charset="0"/>
              </a:defRPr>
            </a:lvl1pPr>
            <a:lvl2pPr marL="742950" indent="-285750" algn="ctr">
              <a:spcBef>
                <a:spcPct val="20000"/>
              </a:spcBef>
              <a:defRPr sz="2800">
                <a:solidFill>
                  <a:schemeClr val="tx1"/>
                </a:solidFill>
                <a:latin typeface="Arial" charset="0"/>
              </a:defRPr>
            </a:lvl2pPr>
            <a:lvl3pPr marL="1143000" indent="-228600" algn="ctr">
              <a:spcBef>
                <a:spcPct val="20000"/>
              </a:spcBef>
              <a:defRPr sz="2400">
                <a:solidFill>
                  <a:schemeClr val="tx1"/>
                </a:solidFill>
                <a:latin typeface="Arial" charset="0"/>
              </a:defRPr>
            </a:lvl3pPr>
            <a:lvl4pPr marL="1600200" indent="-228600" algn="ctr">
              <a:spcBef>
                <a:spcPct val="20000"/>
              </a:spcBef>
              <a:defRPr sz="2000">
                <a:solidFill>
                  <a:schemeClr val="tx1"/>
                </a:solidFill>
                <a:latin typeface="Arial" charset="0"/>
              </a:defRPr>
            </a:lvl4pPr>
            <a:lvl5pPr marL="2057400" indent="-228600" algn="ctr">
              <a:spcBef>
                <a:spcPct val="20000"/>
              </a:spcBef>
              <a:defRPr sz="2000">
                <a:solidFill>
                  <a:schemeClr val="tx1"/>
                </a:solidFill>
                <a:latin typeface="Arial" charset="0"/>
              </a:defRPr>
            </a:lvl5pPr>
            <a:lvl6pPr marL="2514600" indent="-228600" algn="ctr" fontAlgn="base">
              <a:spcBef>
                <a:spcPct val="20000"/>
              </a:spcBef>
              <a:spcAft>
                <a:spcPct val="0"/>
              </a:spcAft>
              <a:defRPr sz="2000">
                <a:solidFill>
                  <a:schemeClr val="tx1"/>
                </a:solidFill>
                <a:latin typeface="Arial" charset="0"/>
              </a:defRPr>
            </a:lvl6pPr>
            <a:lvl7pPr marL="2971800" indent="-228600" algn="ctr" fontAlgn="base">
              <a:spcBef>
                <a:spcPct val="20000"/>
              </a:spcBef>
              <a:spcAft>
                <a:spcPct val="0"/>
              </a:spcAft>
              <a:defRPr sz="2000">
                <a:solidFill>
                  <a:schemeClr val="tx1"/>
                </a:solidFill>
                <a:latin typeface="Arial" charset="0"/>
              </a:defRPr>
            </a:lvl7pPr>
            <a:lvl8pPr marL="3429000" indent="-228600" algn="ctr" fontAlgn="base">
              <a:spcBef>
                <a:spcPct val="20000"/>
              </a:spcBef>
              <a:spcAft>
                <a:spcPct val="0"/>
              </a:spcAft>
              <a:defRPr sz="2000">
                <a:solidFill>
                  <a:schemeClr val="tx1"/>
                </a:solidFill>
                <a:latin typeface="Arial" charset="0"/>
              </a:defRPr>
            </a:lvl8pPr>
            <a:lvl9pPr marL="3886200" indent="-228600" algn="ctr" fontAlgn="base">
              <a:spcBef>
                <a:spcPct val="20000"/>
              </a:spcBef>
              <a:spcAft>
                <a:spcPct val="0"/>
              </a:spcAft>
              <a:defRPr sz="2000">
                <a:solidFill>
                  <a:schemeClr val="tx1"/>
                </a:solidFill>
                <a:latin typeface="Arial" charset="0"/>
              </a:defRPr>
            </a:lvl9pPr>
          </a:lstStyle>
          <a:p>
            <a:r>
              <a:rPr lang="en-US" altLang="en-US" sz="2400"/>
              <a:t>—Millennial Harbinger, 1843, page 95</a:t>
            </a:r>
          </a:p>
        </p:txBody>
      </p:sp>
      <p:pic>
        <p:nvPicPr>
          <p:cNvPr id="11269" name="Picture 5" descr="MH 1843 p95 - MH, Scale of Education In The 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03388"/>
            <a:ext cx="8915400" cy="4316412"/>
          </a:xfrm>
          <a:prstGeom prst="rect">
            <a:avLst/>
          </a:prstGeom>
          <a:noFill/>
          <a:extLst>
            <a:ext uri="{909E8E84-426E-40DD-AFC4-6F175D3DCCD1}">
              <a14:hiddenFill xmlns:a14="http://schemas.microsoft.com/office/drawing/2010/main">
                <a:solidFill>
                  <a:srgbClr val="FFFFFF"/>
                </a:solidFill>
              </a14:hiddenFill>
            </a:ext>
          </a:extLst>
        </p:spPr>
      </p:pic>
      <p:sp>
        <p:nvSpPr>
          <p:cNvPr id="11270" name="Rectangle 6"/>
          <p:cNvSpPr>
            <a:spLocks noChangeArrowheads="1"/>
          </p:cNvSpPr>
          <p:nvPr/>
        </p:nvSpPr>
        <p:spPr bwMode="auto">
          <a:xfrm>
            <a:off x="1447800" y="4978400"/>
            <a:ext cx="3048000" cy="30480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ransition spd="slow">
    <p:newsflash/>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0"/>
            <a:ext cx="8229600" cy="1112838"/>
          </a:xfrm>
        </p:spPr>
        <p:txBody>
          <a:bodyPr/>
          <a:lstStyle/>
          <a:p>
            <a:r>
              <a:rPr lang="en-US" altLang="en-US" sz="4000"/>
              <a:t>On The Control Of Political Leaders &amp; Religious Leaders</a:t>
            </a:r>
          </a:p>
        </p:txBody>
      </p:sp>
      <p:sp>
        <p:nvSpPr>
          <p:cNvPr id="8195" name="Rectangle 3"/>
          <p:cNvSpPr>
            <a:spLocks noGrp="1" noChangeArrowheads="1"/>
          </p:cNvSpPr>
          <p:nvPr>
            <p:ph type="body" idx="1"/>
          </p:nvPr>
        </p:nvSpPr>
        <p:spPr/>
        <p:txBody>
          <a:bodyPr/>
          <a:lstStyle/>
          <a:p>
            <a:endParaRPr lang="en-US" altLang="en-US"/>
          </a:p>
        </p:txBody>
      </p:sp>
      <p:sp>
        <p:nvSpPr>
          <p:cNvPr id="8196" name="Rectangle 4"/>
          <p:cNvSpPr>
            <a:spLocks noChangeArrowheads="1"/>
          </p:cNvSpPr>
          <p:nvPr/>
        </p:nvSpPr>
        <p:spPr bwMode="auto">
          <a:xfrm>
            <a:off x="2743200" y="6248400"/>
            <a:ext cx="624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ctr">
              <a:spcBef>
                <a:spcPct val="20000"/>
              </a:spcBef>
              <a:defRPr sz="3200">
                <a:solidFill>
                  <a:schemeClr val="tx1"/>
                </a:solidFill>
                <a:latin typeface="Arial" charset="0"/>
              </a:defRPr>
            </a:lvl1pPr>
            <a:lvl2pPr marL="742950" indent="-285750" algn="ctr">
              <a:spcBef>
                <a:spcPct val="20000"/>
              </a:spcBef>
              <a:defRPr sz="2800">
                <a:solidFill>
                  <a:schemeClr val="tx1"/>
                </a:solidFill>
                <a:latin typeface="Arial" charset="0"/>
              </a:defRPr>
            </a:lvl2pPr>
            <a:lvl3pPr marL="1143000" indent="-228600" algn="ctr">
              <a:spcBef>
                <a:spcPct val="20000"/>
              </a:spcBef>
              <a:defRPr sz="2400">
                <a:solidFill>
                  <a:schemeClr val="tx1"/>
                </a:solidFill>
                <a:latin typeface="Arial" charset="0"/>
              </a:defRPr>
            </a:lvl3pPr>
            <a:lvl4pPr marL="1600200" indent="-228600" algn="ctr">
              <a:spcBef>
                <a:spcPct val="20000"/>
              </a:spcBef>
              <a:defRPr sz="2000">
                <a:solidFill>
                  <a:schemeClr val="tx1"/>
                </a:solidFill>
                <a:latin typeface="Arial" charset="0"/>
              </a:defRPr>
            </a:lvl4pPr>
            <a:lvl5pPr marL="2057400" indent="-228600" algn="ctr">
              <a:spcBef>
                <a:spcPct val="20000"/>
              </a:spcBef>
              <a:defRPr sz="2000">
                <a:solidFill>
                  <a:schemeClr val="tx1"/>
                </a:solidFill>
                <a:latin typeface="Arial" charset="0"/>
              </a:defRPr>
            </a:lvl5pPr>
            <a:lvl6pPr marL="2514600" indent="-228600" algn="ctr" fontAlgn="base">
              <a:spcBef>
                <a:spcPct val="20000"/>
              </a:spcBef>
              <a:spcAft>
                <a:spcPct val="0"/>
              </a:spcAft>
              <a:defRPr sz="2000">
                <a:solidFill>
                  <a:schemeClr val="tx1"/>
                </a:solidFill>
                <a:latin typeface="Arial" charset="0"/>
              </a:defRPr>
            </a:lvl6pPr>
            <a:lvl7pPr marL="2971800" indent="-228600" algn="ctr" fontAlgn="base">
              <a:spcBef>
                <a:spcPct val="20000"/>
              </a:spcBef>
              <a:spcAft>
                <a:spcPct val="0"/>
              </a:spcAft>
              <a:defRPr sz="2000">
                <a:solidFill>
                  <a:schemeClr val="tx1"/>
                </a:solidFill>
                <a:latin typeface="Arial" charset="0"/>
              </a:defRPr>
            </a:lvl7pPr>
            <a:lvl8pPr marL="3429000" indent="-228600" algn="ctr" fontAlgn="base">
              <a:spcBef>
                <a:spcPct val="20000"/>
              </a:spcBef>
              <a:spcAft>
                <a:spcPct val="0"/>
              </a:spcAft>
              <a:defRPr sz="2000">
                <a:solidFill>
                  <a:schemeClr val="tx1"/>
                </a:solidFill>
                <a:latin typeface="Arial" charset="0"/>
              </a:defRPr>
            </a:lvl8pPr>
            <a:lvl9pPr marL="3886200" indent="-228600" algn="ctr" fontAlgn="base">
              <a:spcBef>
                <a:spcPct val="20000"/>
              </a:spcBef>
              <a:spcAft>
                <a:spcPct val="0"/>
              </a:spcAft>
              <a:defRPr sz="2000">
                <a:solidFill>
                  <a:schemeClr val="tx1"/>
                </a:solidFill>
                <a:latin typeface="Arial" charset="0"/>
              </a:defRPr>
            </a:lvl9pPr>
          </a:lstStyle>
          <a:p>
            <a:r>
              <a:rPr lang="en-US" altLang="en-US" sz="2400"/>
              <a:t>—Millennial Harbinger, 1839, page 186</a:t>
            </a:r>
          </a:p>
        </p:txBody>
      </p:sp>
      <p:pic>
        <p:nvPicPr>
          <p:cNvPr id="8197" name="Picture 5" descr="MH 1839 p186 02 - Problems &amp; Ignorance In South"/>
          <p:cNvPicPr>
            <a:picLocks noChangeAspect="1" noChangeArrowheads="1"/>
          </p:cNvPicPr>
          <p:nvPr/>
        </p:nvPicPr>
        <p:blipFill>
          <a:blip r:embed="rId2">
            <a:extLst>
              <a:ext uri="{28A0092B-C50C-407E-A947-70E740481C1C}">
                <a14:useLocalDpi xmlns:a14="http://schemas.microsoft.com/office/drawing/2010/main" val="0"/>
              </a:ext>
            </a:extLst>
          </a:blip>
          <a:srcRect b="53683"/>
          <a:stretch>
            <a:fillRect/>
          </a:stretch>
        </p:blipFill>
        <p:spPr bwMode="auto">
          <a:xfrm>
            <a:off x="76200" y="1774825"/>
            <a:ext cx="8991600" cy="3559175"/>
          </a:xfrm>
          <a:prstGeom prst="rect">
            <a:avLst/>
          </a:prstGeom>
          <a:noFill/>
          <a:extLst>
            <a:ext uri="{909E8E84-426E-40DD-AFC4-6F175D3DCCD1}">
              <a14:hiddenFill xmlns:a14="http://schemas.microsoft.com/office/drawing/2010/main">
                <a:solidFill>
                  <a:srgbClr val="FFFFFF"/>
                </a:solidFill>
              </a14:hiddenFill>
            </a:ext>
          </a:extLst>
        </p:spPr>
      </p:pic>
      <p:sp>
        <p:nvSpPr>
          <p:cNvPr id="8198" name="Rectangle 6"/>
          <p:cNvSpPr>
            <a:spLocks noChangeArrowheads="1"/>
          </p:cNvSpPr>
          <p:nvPr/>
        </p:nvSpPr>
        <p:spPr bwMode="auto">
          <a:xfrm>
            <a:off x="114300" y="1752600"/>
            <a:ext cx="8763000" cy="152400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199" name="Rectangle 7"/>
          <p:cNvSpPr>
            <a:spLocks noChangeArrowheads="1"/>
          </p:cNvSpPr>
          <p:nvPr/>
        </p:nvSpPr>
        <p:spPr bwMode="auto">
          <a:xfrm>
            <a:off x="127000" y="3327400"/>
            <a:ext cx="8763000" cy="116840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ransition spd="slow">
    <p:newsflash/>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0"/>
            <a:ext cx="8229600" cy="808038"/>
          </a:xfrm>
        </p:spPr>
        <p:txBody>
          <a:bodyPr/>
          <a:lstStyle/>
          <a:p>
            <a:r>
              <a:rPr lang="en-US" altLang="en-US"/>
              <a:t>End Of The Tour Report In MH</a:t>
            </a:r>
          </a:p>
        </p:txBody>
      </p:sp>
      <p:sp>
        <p:nvSpPr>
          <p:cNvPr id="12291" name="Rectangle 3"/>
          <p:cNvSpPr>
            <a:spLocks noGrp="1" noChangeArrowheads="1"/>
          </p:cNvSpPr>
          <p:nvPr>
            <p:ph type="body" idx="1"/>
          </p:nvPr>
        </p:nvSpPr>
        <p:spPr/>
        <p:txBody>
          <a:bodyPr/>
          <a:lstStyle/>
          <a:p>
            <a:endParaRPr lang="en-US" altLang="en-US"/>
          </a:p>
        </p:txBody>
      </p:sp>
      <p:sp>
        <p:nvSpPr>
          <p:cNvPr id="12292" name="Rectangle 4"/>
          <p:cNvSpPr>
            <a:spLocks noChangeArrowheads="1"/>
          </p:cNvSpPr>
          <p:nvPr/>
        </p:nvSpPr>
        <p:spPr bwMode="auto">
          <a:xfrm>
            <a:off x="2743200" y="6248400"/>
            <a:ext cx="624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ctr">
              <a:spcBef>
                <a:spcPct val="20000"/>
              </a:spcBef>
              <a:defRPr sz="3200">
                <a:solidFill>
                  <a:schemeClr val="tx1"/>
                </a:solidFill>
                <a:latin typeface="Arial" charset="0"/>
              </a:defRPr>
            </a:lvl1pPr>
            <a:lvl2pPr marL="742950" indent="-285750" algn="ctr">
              <a:spcBef>
                <a:spcPct val="20000"/>
              </a:spcBef>
              <a:defRPr sz="2800">
                <a:solidFill>
                  <a:schemeClr val="tx1"/>
                </a:solidFill>
                <a:latin typeface="Arial" charset="0"/>
              </a:defRPr>
            </a:lvl2pPr>
            <a:lvl3pPr marL="1143000" indent="-228600" algn="ctr">
              <a:spcBef>
                <a:spcPct val="20000"/>
              </a:spcBef>
              <a:defRPr sz="2400">
                <a:solidFill>
                  <a:schemeClr val="tx1"/>
                </a:solidFill>
                <a:latin typeface="Arial" charset="0"/>
              </a:defRPr>
            </a:lvl3pPr>
            <a:lvl4pPr marL="1600200" indent="-228600" algn="ctr">
              <a:spcBef>
                <a:spcPct val="20000"/>
              </a:spcBef>
              <a:defRPr sz="2000">
                <a:solidFill>
                  <a:schemeClr val="tx1"/>
                </a:solidFill>
                <a:latin typeface="Arial" charset="0"/>
              </a:defRPr>
            </a:lvl4pPr>
            <a:lvl5pPr marL="2057400" indent="-228600" algn="ctr">
              <a:spcBef>
                <a:spcPct val="20000"/>
              </a:spcBef>
              <a:defRPr sz="2000">
                <a:solidFill>
                  <a:schemeClr val="tx1"/>
                </a:solidFill>
                <a:latin typeface="Arial" charset="0"/>
              </a:defRPr>
            </a:lvl5pPr>
            <a:lvl6pPr marL="2514600" indent="-228600" algn="ctr" fontAlgn="base">
              <a:spcBef>
                <a:spcPct val="20000"/>
              </a:spcBef>
              <a:spcAft>
                <a:spcPct val="0"/>
              </a:spcAft>
              <a:defRPr sz="2000">
                <a:solidFill>
                  <a:schemeClr val="tx1"/>
                </a:solidFill>
                <a:latin typeface="Arial" charset="0"/>
              </a:defRPr>
            </a:lvl6pPr>
            <a:lvl7pPr marL="2971800" indent="-228600" algn="ctr" fontAlgn="base">
              <a:spcBef>
                <a:spcPct val="20000"/>
              </a:spcBef>
              <a:spcAft>
                <a:spcPct val="0"/>
              </a:spcAft>
              <a:defRPr sz="2000">
                <a:solidFill>
                  <a:schemeClr val="tx1"/>
                </a:solidFill>
                <a:latin typeface="Arial" charset="0"/>
              </a:defRPr>
            </a:lvl7pPr>
            <a:lvl8pPr marL="3429000" indent="-228600" algn="ctr" fontAlgn="base">
              <a:spcBef>
                <a:spcPct val="20000"/>
              </a:spcBef>
              <a:spcAft>
                <a:spcPct val="0"/>
              </a:spcAft>
              <a:defRPr sz="2000">
                <a:solidFill>
                  <a:schemeClr val="tx1"/>
                </a:solidFill>
                <a:latin typeface="Arial" charset="0"/>
              </a:defRPr>
            </a:lvl8pPr>
            <a:lvl9pPr marL="3886200" indent="-228600" algn="ctr" fontAlgn="base">
              <a:spcBef>
                <a:spcPct val="20000"/>
              </a:spcBef>
              <a:spcAft>
                <a:spcPct val="0"/>
              </a:spcAft>
              <a:defRPr sz="2000">
                <a:solidFill>
                  <a:schemeClr val="tx1"/>
                </a:solidFill>
                <a:latin typeface="Arial" charset="0"/>
              </a:defRPr>
            </a:lvl9pPr>
          </a:lstStyle>
          <a:p>
            <a:r>
              <a:rPr lang="en-US" altLang="en-US" sz="2400"/>
              <a:t>—Millennial Harbinger, 1839, page 312</a:t>
            </a:r>
          </a:p>
        </p:txBody>
      </p:sp>
      <p:pic>
        <p:nvPicPr>
          <p:cNvPr id="12293" name="Picture 5" descr="MH 1839 p312, Summary of 1st To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0"/>
            <a:ext cx="8864600" cy="5537200"/>
          </a:xfrm>
          <a:prstGeom prst="rect">
            <a:avLst/>
          </a:prstGeom>
          <a:noFill/>
          <a:extLst>
            <a:ext uri="{909E8E84-426E-40DD-AFC4-6F175D3DCCD1}">
              <a14:hiddenFill xmlns:a14="http://schemas.microsoft.com/office/drawing/2010/main">
                <a:solidFill>
                  <a:srgbClr val="FFFFFF"/>
                </a:solidFill>
              </a14:hiddenFill>
            </a:ext>
          </a:extLst>
        </p:spPr>
      </p:pic>
      <p:sp>
        <p:nvSpPr>
          <p:cNvPr id="12294" name="Rectangle 6"/>
          <p:cNvSpPr>
            <a:spLocks noChangeArrowheads="1"/>
          </p:cNvSpPr>
          <p:nvPr/>
        </p:nvSpPr>
        <p:spPr bwMode="auto">
          <a:xfrm>
            <a:off x="152400" y="749300"/>
            <a:ext cx="8763000" cy="549910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ransition spd="slow">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sz="4000"/>
              <a:t>Early Life Of Alexander Campbell</a:t>
            </a:r>
          </a:p>
        </p:txBody>
      </p:sp>
      <p:sp>
        <p:nvSpPr>
          <p:cNvPr id="31747" name="Rectangle 3"/>
          <p:cNvSpPr>
            <a:spLocks noGrp="1" noChangeArrowheads="1"/>
          </p:cNvSpPr>
          <p:nvPr>
            <p:ph type="body" sz="half" idx="1"/>
          </p:nvPr>
        </p:nvSpPr>
        <p:spPr>
          <a:xfrm>
            <a:off x="228600" y="1600200"/>
            <a:ext cx="5867400" cy="5181600"/>
          </a:xfrm>
        </p:spPr>
        <p:txBody>
          <a:bodyPr/>
          <a:lstStyle/>
          <a:p>
            <a:pPr>
              <a:lnSpc>
                <a:spcPct val="90000"/>
              </a:lnSpc>
            </a:pPr>
            <a:r>
              <a:rPr lang="en-US" altLang="en-US" sz="2800">
                <a:latin typeface="Tahoma" charset="0"/>
              </a:rPr>
              <a:t>Alexander Campbell Born In Ballymena, County Antrim, Ireland, September 12, 1788</a:t>
            </a:r>
          </a:p>
          <a:p>
            <a:pPr>
              <a:lnSpc>
                <a:spcPct val="90000"/>
              </a:lnSpc>
            </a:pPr>
            <a:r>
              <a:rPr lang="en-US" altLang="en-US" sz="2800">
                <a:latin typeface="Tahoma" charset="0"/>
              </a:rPr>
              <a:t>His father, Thomas Campbell (1763-1854) arrived in the U.S. two years prior to his son, May, 1807</a:t>
            </a:r>
          </a:p>
          <a:p>
            <a:pPr>
              <a:lnSpc>
                <a:spcPct val="90000"/>
              </a:lnSpc>
            </a:pPr>
            <a:r>
              <a:rPr lang="en-US" altLang="en-US" sz="2800">
                <a:latin typeface="Tahoma" charset="0"/>
              </a:rPr>
              <a:t>During the two years both father and son came to the point of recognition that Presbyterianism was foreign to the Ancient Order of Things</a:t>
            </a:r>
          </a:p>
        </p:txBody>
      </p:sp>
      <p:graphicFrame>
        <p:nvGraphicFramePr>
          <p:cNvPr id="31748" name="Object 4"/>
          <p:cNvGraphicFramePr>
            <a:graphicFrameLocks noChangeAspect="1"/>
          </p:cNvGraphicFramePr>
          <p:nvPr>
            <p:ph sz="half" idx="2"/>
          </p:nvPr>
        </p:nvGraphicFramePr>
        <p:xfrm>
          <a:off x="6324600" y="1295400"/>
          <a:ext cx="2295525" cy="3810000"/>
        </p:xfrm>
        <a:graphic>
          <a:graphicData uri="http://schemas.openxmlformats.org/presentationml/2006/ole">
            <mc:AlternateContent xmlns:mc="http://schemas.openxmlformats.org/markup-compatibility/2006">
              <mc:Choice xmlns:v="urn:schemas-microsoft-com:vml" Requires="v">
                <p:oleObj spid="_x0000_s31751" name="Photo Editor Photo" r:id="rId3" imgW="2295238" imgH="3809524" progId="MSPhotoEd.3">
                  <p:embed/>
                </p:oleObj>
              </mc:Choice>
              <mc:Fallback>
                <p:oleObj name="Photo Editor Photo" r:id="rId3" imgW="2295238" imgH="3809524" progId="MSPhotoEd.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1295400"/>
                        <a:ext cx="2295525"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317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3962400"/>
            <a:ext cx="234315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ransition spd="slow">
    <p:newsfla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28600" y="-76200"/>
            <a:ext cx="4038600" cy="944563"/>
          </a:xfrm>
        </p:spPr>
        <p:txBody>
          <a:bodyPr/>
          <a:lstStyle/>
          <a:p>
            <a:r>
              <a:rPr lang="en-US" altLang="en-US" sz="4000"/>
              <a:t>Bethany College</a:t>
            </a:r>
          </a:p>
        </p:txBody>
      </p:sp>
      <p:sp>
        <p:nvSpPr>
          <p:cNvPr id="39939" name="Rectangle 3"/>
          <p:cNvSpPr>
            <a:spLocks noGrp="1" noChangeArrowheads="1"/>
          </p:cNvSpPr>
          <p:nvPr>
            <p:ph type="body" idx="1"/>
          </p:nvPr>
        </p:nvSpPr>
        <p:spPr>
          <a:xfrm>
            <a:off x="228600" y="1143000"/>
            <a:ext cx="3886200" cy="5410200"/>
          </a:xfrm>
        </p:spPr>
        <p:txBody>
          <a:bodyPr/>
          <a:lstStyle/>
          <a:p>
            <a:pPr>
              <a:lnSpc>
                <a:spcPct val="90000"/>
              </a:lnSpc>
            </a:pPr>
            <a:r>
              <a:rPr lang="en-US" altLang="en-US" sz="2400"/>
              <a:t>1818-1823 Buffalo Seminary Was Operated Out Of His Home</a:t>
            </a:r>
          </a:p>
          <a:p>
            <a:pPr>
              <a:lnSpc>
                <a:spcPct val="90000"/>
              </a:lnSpc>
            </a:pPr>
            <a:r>
              <a:rPr lang="en-US" altLang="en-US" sz="2400"/>
              <a:t>It was A.C.’s Dream To Open Another School</a:t>
            </a:r>
          </a:p>
          <a:p>
            <a:pPr>
              <a:lnSpc>
                <a:spcPct val="90000"/>
              </a:lnSpc>
            </a:pPr>
            <a:r>
              <a:rPr lang="en-US" altLang="en-US" sz="2400"/>
              <a:t>Bethany College Began In 1840</a:t>
            </a:r>
          </a:p>
          <a:p>
            <a:pPr>
              <a:lnSpc>
                <a:spcPct val="90000"/>
              </a:lnSpc>
            </a:pPr>
            <a:r>
              <a:rPr lang="en-US" altLang="en-US" sz="2400"/>
              <a:t>Before The Civil War: Six Graduates From Alabama</a:t>
            </a:r>
          </a:p>
          <a:p>
            <a:pPr>
              <a:lnSpc>
                <a:spcPct val="90000"/>
              </a:lnSpc>
            </a:pPr>
            <a:r>
              <a:rPr lang="en-US" altLang="en-US" sz="2400"/>
              <a:t>Only Two After The War in The 19</a:t>
            </a:r>
            <a:r>
              <a:rPr lang="en-US" altLang="en-US" sz="2400" baseline="30000"/>
              <a:t>th</a:t>
            </a:r>
            <a:r>
              <a:rPr lang="en-US" altLang="en-US" sz="2400"/>
              <a:t> Century</a:t>
            </a:r>
          </a:p>
          <a:p>
            <a:pPr>
              <a:lnSpc>
                <a:spcPct val="90000"/>
              </a:lnSpc>
            </a:pPr>
            <a:r>
              <a:rPr lang="en-US" altLang="en-US" sz="2400"/>
              <a:t>43 Total Graduates From Alabama in the 166 years of its history</a:t>
            </a:r>
          </a:p>
        </p:txBody>
      </p:sp>
      <p:grpSp>
        <p:nvGrpSpPr>
          <p:cNvPr id="39940" name="Group 4"/>
          <p:cNvGrpSpPr>
            <a:grpSpLocks/>
          </p:cNvGrpSpPr>
          <p:nvPr/>
        </p:nvGrpSpPr>
        <p:grpSpPr bwMode="auto">
          <a:xfrm>
            <a:off x="4419600" y="90488"/>
            <a:ext cx="4648200" cy="3490912"/>
            <a:chOff x="2544" y="1824"/>
            <a:chExt cx="2928" cy="2199"/>
          </a:xfrm>
        </p:grpSpPr>
        <p:grpSp>
          <p:nvGrpSpPr>
            <p:cNvPr id="39941" name="Group 5"/>
            <p:cNvGrpSpPr>
              <a:grpSpLocks/>
            </p:cNvGrpSpPr>
            <p:nvPr/>
          </p:nvGrpSpPr>
          <p:grpSpPr bwMode="auto">
            <a:xfrm>
              <a:off x="2544" y="1824"/>
              <a:ext cx="2928" cy="1997"/>
              <a:chOff x="2496" y="1920"/>
              <a:chExt cx="2928" cy="1997"/>
            </a:xfrm>
          </p:grpSpPr>
          <p:pic>
            <p:nvPicPr>
              <p:cNvPr id="3994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6" y="1920"/>
                <a:ext cx="2928" cy="1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9943" name="Rectangle 7"/>
              <p:cNvSpPr>
                <a:spLocks noChangeArrowheads="1"/>
              </p:cNvSpPr>
              <p:nvPr/>
            </p:nvSpPr>
            <p:spPr bwMode="auto">
              <a:xfrm>
                <a:off x="3480" y="2576"/>
                <a:ext cx="912" cy="105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39944" name="Text Box 8"/>
            <p:cNvSpPr txBox="1">
              <a:spLocks noChangeArrowheads="1"/>
            </p:cNvSpPr>
            <p:nvPr/>
          </p:nvSpPr>
          <p:spPr bwMode="auto">
            <a:xfrm>
              <a:off x="2736" y="3792"/>
              <a:ext cx="24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en-US" altLang="en-US">
                  <a:solidFill>
                    <a:schemeClr val="tx2"/>
                  </a:solidFill>
                  <a:effectLst>
                    <a:outerShdw blurRad="38100" dist="38100" dir="2700000" algn="tl">
                      <a:srgbClr val="C0C0C0"/>
                    </a:outerShdw>
                  </a:effectLst>
                </a:rPr>
                <a:t>Second Edition Added For Seminary</a:t>
              </a:r>
            </a:p>
          </p:txBody>
        </p:sp>
      </p:grpSp>
      <p:sp>
        <p:nvSpPr>
          <p:cNvPr id="39945" name="Rectangle 9"/>
          <p:cNvSpPr>
            <a:spLocks noChangeArrowheads="1"/>
          </p:cNvSpPr>
          <p:nvPr/>
        </p:nvSpPr>
        <p:spPr bwMode="auto">
          <a:xfrm>
            <a:off x="5956300" y="1081088"/>
            <a:ext cx="1473200" cy="1905000"/>
          </a:xfrm>
          <a:prstGeom prst="rect">
            <a:avLst/>
          </a:prstGeom>
          <a:noFill/>
          <a:ln w="2857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39946" name="Picture 10" descr="Bethany_In_The_1840s_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1500" y="3546475"/>
            <a:ext cx="4705350" cy="3235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newsflash/>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152400"/>
            <a:ext cx="8229600" cy="808038"/>
          </a:xfrm>
        </p:spPr>
        <p:txBody>
          <a:bodyPr/>
          <a:lstStyle/>
          <a:p>
            <a:r>
              <a:rPr lang="en-US" altLang="en-US" sz="4000"/>
              <a:t>Invitation For Second Trip - 1856</a:t>
            </a:r>
          </a:p>
        </p:txBody>
      </p:sp>
      <p:sp>
        <p:nvSpPr>
          <p:cNvPr id="38915" name="Rectangle 3"/>
          <p:cNvSpPr>
            <a:spLocks noGrp="1" noChangeArrowheads="1"/>
          </p:cNvSpPr>
          <p:nvPr>
            <p:ph type="body" idx="1"/>
          </p:nvPr>
        </p:nvSpPr>
        <p:spPr/>
        <p:txBody>
          <a:bodyPr/>
          <a:lstStyle/>
          <a:p>
            <a:endParaRPr lang="en-US" altLang="en-US"/>
          </a:p>
        </p:txBody>
      </p:sp>
      <p:pic>
        <p:nvPicPr>
          <p:cNvPr id="389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12850"/>
            <a:ext cx="8464550" cy="211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8917" name="Rectangle 5"/>
          <p:cNvSpPr>
            <a:spLocks noChangeArrowheads="1"/>
          </p:cNvSpPr>
          <p:nvPr/>
        </p:nvSpPr>
        <p:spPr bwMode="auto">
          <a:xfrm>
            <a:off x="2743200" y="6248400"/>
            <a:ext cx="624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lgn="ctr">
              <a:spcBef>
                <a:spcPct val="20000"/>
              </a:spcBef>
              <a:defRPr sz="3200">
                <a:solidFill>
                  <a:schemeClr val="tx1"/>
                </a:solidFill>
                <a:latin typeface="Arial" charset="0"/>
              </a:defRPr>
            </a:lvl1pPr>
            <a:lvl2pPr marL="742950" indent="-285750" algn="ctr">
              <a:spcBef>
                <a:spcPct val="20000"/>
              </a:spcBef>
              <a:defRPr sz="2800">
                <a:solidFill>
                  <a:schemeClr val="tx1"/>
                </a:solidFill>
                <a:latin typeface="Arial" charset="0"/>
              </a:defRPr>
            </a:lvl2pPr>
            <a:lvl3pPr marL="1143000" indent="-228600" algn="ctr">
              <a:spcBef>
                <a:spcPct val="20000"/>
              </a:spcBef>
              <a:defRPr sz="2400">
                <a:solidFill>
                  <a:schemeClr val="tx1"/>
                </a:solidFill>
                <a:latin typeface="Arial" charset="0"/>
              </a:defRPr>
            </a:lvl3pPr>
            <a:lvl4pPr marL="1600200" indent="-228600" algn="ctr">
              <a:spcBef>
                <a:spcPct val="20000"/>
              </a:spcBef>
              <a:defRPr sz="2000">
                <a:solidFill>
                  <a:schemeClr val="tx1"/>
                </a:solidFill>
                <a:latin typeface="Arial" charset="0"/>
              </a:defRPr>
            </a:lvl4pPr>
            <a:lvl5pPr marL="2057400" indent="-228600" algn="ctr">
              <a:spcBef>
                <a:spcPct val="20000"/>
              </a:spcBef>
              <a:defRPr sz="2000">
                <a:solidFill>
                  <a:schemeClr val="tx1"/>
                </a:solidFill>
                <a:latin typeface="Arial" charset="0"/>
              </a:defRPr>
            </a:lvl5pPr>
            <a:lvl6pPr marL="2514600" indent="-228600" algn="ctr" fontAlgn="base">
              <a:spcBef>
                <a:spcPct val="20000"/>
              </a:spcBef>
              <a:spcAft>
                <a:spcPct val="0"/>
              </a:spcAft>
              <a:defRPr sz="2000">
                <a:solidFill>
                  <a:schemeClr val="tx1"/>
                </a:solidFill>
                <a:latin typeface="Arial" charset="0"/>
              </a:defRPr>
            </a:lvl6pPr>
            <a:lvl7pPr marL="2971800" indent="-228600" algn="ctr" fontAlgn="base">
              <a:spcBef>
                <a:spcPct val="20000"/>
              </a:spcBef>
              <a:spcAft>
                <a:spcPct val="0"/>
              </a:spcAft>
              <a:defRPr sz="2000">
                <a:solidFill>
                  <a:schemeClr val="tx1"/>
                </a:solidFill>
                <a:latin typeface="Arial" charset="0"/>
              </a:defRPr>
            </a:lvl7pPr>
            <a:lvl8pPr marL="3429000" indent="-228600" algn="ctr" fontAlgn="base">
              <a:spcBef>
                <a:spcPct val="20000"/>
              </a:spcBef>
              <a:spcAft>
                <a:spcPct val="0"/>
              </a:spcAft>
              <a:defRPr sz="2000">
                <a:solidFill>
                  <a:schemeClr val="tx1"/>
                </a:solidFill>
                <a:latin typeface="Arial" charset="0"/>
              </a:defRPr>
            </a:lvl8pPr>
            <a:lvl9pPr marL="3886200" indent="-228600" algn="ctr" fontAlgn="base">
              <a:spcBef>
                <a:spcPct val="20000"/>
              </a:spcBef>
              <a:spcAft>
                <a:spcPct val="0"/>
              </a:spcAft>
              <a:defRPr sz="2000">
                <a:solidFill>
                  <a:schemeClr val="tx1"/>
                </a:solidFill>
                <a:latin typeface="Arial" charset="0"/>
              </a:defRPr>
            </a:lvl9pPr>
          </a:lstStyle>
          <a:p>
            <a:r>
              <a:rPr lang="en-US" altLang="en-US" sz="2400"/>
              <a:t>—Millennial Harbinger, 1856, Oct., p. 598,99</a:t>
            </a:r>
          </a:p>
        </p:txBody>
      </p:sp>
      <p:pic>
        <p:nvPicPr>
          <p:cNvPr id="38919" name="Picture 7"/>
          <p:cNvPicPr>
            <a:picLocks noChangeAspect="1" noChangeArrowheads="1"/>
          </p:cNvPicPr>
          <p:nvPr/>
        </p:nvPicPr>
        <p:blipFill>
          <a:blip r:embed="rId3">
            <a:extLst>
              <a:ext uri="{28A0092B-C50C-407E-A947-70E740481C1C}">
                <a14:useLocalDpi xmlns:a14="http://schemas.microsoft.com/office/drawing/2010/main" val="0"/>
              </a:ext>
            </a:extLst>
          </a:blip>
          <a:srcRect t="5608"/>
          <a:stretch>
            <a:fillRect/>
          </a:stretch>
        </p:blipFill>
        <p:spPr bwMode="auto">
          <a:xfrm>
            <a:off x="438150" y="3086100"/>
            <a:ext cx="81534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8921" name="Rectangle 9"/>
          <p:cNvSpPr>
            <a:spLocks noChangeArrowheads="1"/>
          </p:cNvSpPr>
          <p:nvPr/>
        </p:nvSpPr>
        <p:spPr bwMode="auto">
          <a:xfrm>
            <a:off x="457200" y="1905000"/>
            <a:ext cx="8077200" cy="167640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8922" name="Rectangle 10"/>
          <p:cNvSpPr>
            <a:spLocks noChangeArrowheads="1"/>
          </p:cNvSpPr>
          <p:nvPr/>
        </p:nvSpPr>
        <p:spPr bwMode="auto">
          <a:xfrm>
            <a:off x="469900" y="4216400"/>
            <a:ext cx="8077200" cy="99060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ransition spd="slow">
    <p:newsflash/>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228600" y="152400"/>
            <a:ext cx="3657600" cy="1143000"/>
          </a:xfrm>
        </p:spPr>
        <p:txBody>
          <a:bodyPr/>
          <a:lstStyle/>
          <a:p>
            <a:r>
              <a:rPr lang="en-US" altLang="en-US" sz="4000"/>
              <a:t>Second Tour 1857</a:t>
            </a:r>
          </a:p>
        </p:txBody>
      </p:sp>
      <p:sp>
        <p:nvSpPr>
          <p:cNvPr id="50179" name="Rectangle 3"/>
          <p:cNvSpPr>
            <a:spLocks noGrp="1" noChangeArrowheads="1"/>
          </p:cNvSpPr>
          <p:nvPr>
            <p:ph type="body" idx="1"/>
          </p:nvPr>
        </p:nvSpPr>
        <p:spPr>
          <a:xfrm>
            <a:off x="228600" y="1524000"/>
            <a:ext cx="3352800" cy="4876800"/>
          </a:xfrm>
        </p:spPr>
        <p:txBody>
          <a:bodyPr/>
          <a:lstStyle/>
          <a:p>
            <a:pPr>
              <a:lnSpc>
                <a:spcPct val="80000"/>
              </a:lnSpc>
            </a:pPr>
            <a:r>
              <a:rPr lang="en-US" altLang="en-US" sz="2800"/>
              <a:t>February 26</a:t>
            </a:r>
            <a:r>
              <a:rPr lang="en-US" altLang="en-US" sz="2800" baseline="30000"/>
              <a:t>th</a:t>
            </a:r>
            <a:r>
              <a:rPr lang="en-US" altLang="en-US" sz="2800"/>
              <a:t> – May 3</a:t>
            </a:r>
            <a:r>
              <a:rPr lang="en-US" altLang="en-US" sz="2800" baseline="30000"/>
              <a:t>rd</a:t>
            </a:r>
            <a:r>
              <a:rPr lang="en-US" altLang="en-US" sz="2800"/>
              <a:t> covering 6000 miles</a:t>
            </a:r>
          </a:p>
          <a:p>
            <a:pPr>
              <a:lnSpc>
                <a:spcPct val="80000"/>
              </a:lnSpc>
            </a:pPr>
            <a:r>
              <a:rPr lang="en-US" altLang="en-US" sz="2800"/>
              <a:t>Purpose, MH, 1857 p.309 – two-fold: to plead the cause of original Christianity &amp; the appeal for Bethany College</a:t>
            </a:r>
          </a:p>
          <a:p>
            <a:pPr>
              <a:lnSpc>
                <a:spcPct val="80000"/>
              </a:lnSpc>
            </a:pPr>
            <a:r>
              <a:rPr lang="en-US" altLang="en-US" sz="2800"/>
              <a:t>Traveled with son, Alexander</a:t>
            </a:r>
          </a:p>
        </p:txBody>
      </p:sp>
      <p:pic>
        <p:nvPicPr>
          <p:cNvPr id="50180" name="Picture 4" descr="59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28600"/>
            <a:ext cx="5492750" cy="6629400"/>
          </a:xfrm>
          <a:prstGeom prst="rect">
            <a:avLst/>
          </a:prstGeom>
          <a:noFill/>
          <a:extLst>
            <a:ext uri="{909E8E84-426E-40DD-AFC4-6F175D3DCCD1}">
              <a14:hiddenFill xmlns:a14="http://schemas.microsoft.com/office/drawing/2010/main">
                <a:solidFill>
                  <a:srgbClr val="FFFFFF"/>
                </a:solidFill>
              </a14:hiddenFill>
            </a:ext>
          </a:extLst>
        </p:spPr>
      </p:pic>
      <p:sp>
        <p:nvSpPr>
          <p:cNvPr id="50181" name="Line 5"/>
          <p:cNvSpPr>
            <a:spLocks noChangeShapeType="1"/>
          </p:cNvSpPr>
          <p:nvPr/>
        </p:nvSpPr>
        <p:spPr bwMode="auto">
          <a:xfrm flipH="1" flipV="1">
            <a:off x="5638800" y="2743200"/>
            <a:ext cx="990600" cy="762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0182" name="Line 6"/>
          <p:cNvSpPr>
            <a:spLocks noChangeShapeType="1"/>
          </p:cNvSpPr>
          <p:nvPr/>
        </p:nvSpPr>
        <p:spPr bwMode="auto">
          <a:xfrm flipH="1">
            <a:off x="5410200" y="2743200"/>
            <a:ext cx="152400" cy="1524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0183" name="Line 7"/>
          <p:cNvSpPr>
            <a:spLocks noChangeShapeType="1"/>
          </p:cNvSpPr>
          <p:nvPr/>
        </p:nvSpPr>
        <p:spPr bwMode="auto">
          <a:xfrm flipH="1">
            <a:off x="4419600" y="2971800"/>
            <a:ext cx="914400" cy="20574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0184" name="Line 8"/>
          <p:cNvSpPr>
            <a:spLocks noChangeShapeType="1"/>
          </p:cNvSpPr>
          <p:nvPr/>
        </p:nvSpPr>
        <p:spPr bwMode="auto">
          <a:xfrm>
            <a:off x="4419600" y="5257800"/>
            <a:ext cx="152400" cy="1524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0185" name="Line 9"/>
          <p:cNvSpPr>
            <a:spLocks noChangeShapeType="1"/>
          </p:cNvSpPr>
          <p:nvPr/>
        </p:nvSpPr>
        <p:spPr bwMode="auto">
          <a:xfrm flipV="1">
            <a:off x="4724400" y="5105400"/>
            <a:ext cx="381000" cy="3048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0186" name="Line 10"/>
          <p:cNvSpPr>
            <a:spLocks noChangeShapeType="1"/>
          </p:cNvSpPr>
          <p:nvPr/>
        </p:nvSpPr>
        <p:spPr bwMode="auto">
          <a:xfrm flipV="1">
            <a:off x="5105400" y="4724400"/>
            <a:ext cx="152400" cy="2286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0187" name="Line 11"/>
          <p:cNvSpPr>
            <a:spLocks noChangeShapeType="1"/>
          </p:cNvSpPr>
          <p:nvPr/>
        </p:nvSpPr>
        <p:spPr bwMode="auto">
          <a:xfrm>
            <a:off x="4953000" y="4559300"/>
            <a:ext cx="304800" cy="762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0188" name="Line 12"/>
          <p:cNvSpPr>
            <a:spLocks noChangeShapeType="1"/>
          </p:cNvSpPr>
          <p:nvPr/>
        </p:nvSpPr>
        <p:spPr bwMode="auto">
          <a:xfrm flipH="1" flipV="1">
            <a:off x="4953000" y="4692650"/>
            <a:ext cx="30480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0189" name="Line 13"/>
          <p:cNvSpPr>
            <a:spLocks noChangeShapeType="1"/>
          </p:cNvSpPr>
          <p:nvPr/>
        </p:nvSpPr>
        <p:spPr bwMode="auto">
          <a:xfrm flipV="1">
            <a:off x="5334000" y="4343400"/>
            <a:ext cx="533400" cy="3048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0190" name="Line 14"/>
          <p:cNvSpPr>
            <a:spLocks noChangeShapeType="1"/>
          </p:cNvSpPr>
          <p:nvPr/>
        </p:nvSpPr>
        <p:spPr bwMode="auto">
          <a:xfrm flipV="1">
            <a:off x="5949950" y="4349750"/>
            <a:ext cx="30480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0191" name="Line 15"/>
          <p:cNvSpPr>
            <a:spLocks noChangeShapeType="1"/>
          </p:cNvSpPr>
          <p:nvPr/>
        </p:nvSpPr>
        <p:spPr bwMode="auto">
          <a:xfrm flipV="1">
            <a:off x="6324600" y="3352800"/>
            <a:ext cx="457200" cy="9906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0192" name="Line 16"/>
          <p:cNvSpPr>
            <a:spLocks noChangeShapeType="1"/>
          </p:cNvSpPr>
          <p:nvPr/>
        </p:nvSpPr>
        <p:spPr bwMode="auto">
          <a:xfrm flipH="1" flipV="1">
            <a:off x="6705600" y="2971800"/>
            <a:ext cx="76200" cy="2286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0193" name="AutoShape 17"/>
          <p:cNvSpPr>
            <a:spLocks noChangeArrowheads="1"/>
          </p:cNvSpPr>
          <p:nvPr/>
        </p:nvSpPr>
        <p:spPr bwMode="auto">
          <a:xfrm>
            <a:off x="6629400" y="2667000"/>
            <a:ext cx="228600" cy="228600"/>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ransition spd="slow">
    <p:newsflash/>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76200"/>
            <a:ext cx="8229600" cy="1143000"/>
          </a:xfrm>
        </p:spPr>
        <p:txBody>
          <a:bodyPr/>
          <a:lstStyle/>
          <a:p>
            <a:r>
              <a:rPr lang="en-US" altLang="en-US"/>
              <a:t>Sad Death Of Robert T. Goree</a:t>
            </a:r>
          </a:p>
        </p:txBody>
      </p:sp>
      <p:sp>
        <p:nvSpPr>
          <p:cNvPr id="59395" name="Rectangle 3"/>
          <p:cNvSpPr>
            <a:spLocks noGrp="1" noChangeArrowheads="1"/>
          </p:cNvSpPr>
          <p:nvPr>
            <p:ph type="body" idx="1"/>
          </p:nvPr>
        </p:nvSpPr>
        <p:spPr>
          <a:xfrm>
            <a:off x="4114800" y="6142038"/>
            <a:ext cx="4572000" cy="487362"/>
          </a:xfrm>
        </p:spPr>
        <p:txBody>
          <a:bodyPr/>
          <a:lstStyle/>
          <a:p>
            <a:pPr>
              <a:lnSpc>
                <a:spcPct val="90000"/>
              </a:lnSpc>
            </a:pPr>
            <a:r>
              <a:rPr lang="en-US" altLang="en-US" sz="2800"/>
              <a:t>1858, MH, p.239,240</a:t>
            </a:r>
          </a:p>
        </p:txBody>
      </p:sp>
      <p:pic>
        <p:nvPicPr>
          <p:cNvPr id="593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5700" y="1176338"/>
            <a:ext cx="6831013" cy="4995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9397" name="Rectangle 5"/>
          <p:cNvSpPr>
            <a:spLocks noChangeArrowheads="1"/>
          </p:cNvSpPr>
          <p:nvPr/>
        </p:nvSpPr>
        <p:spPr bwMode="auto">
          <a:xfrm>
            <a:off x="1155700" y="1524000"/>
            <a:ext cx="6705600" cy="167640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9398" name="Rectangle 6"/>
          <p:cNvSpPr>
            <a:spLocks noChangeArrowheads="1"/>
          </p:cNvSpPr>
          <p:nvPr/>
        </p:nvSpPr>
        <p:spPr bwMode="auto">
          <a:xfrm>
            <a:off x="1308100" y="5257800"/>
            <a:ext cx="6235700" cy="22860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ransition spd="slow">
    <p:newsflash/>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76200" y="152400"/>
            <a:ext cx="3657600" cy="1143000"/>
          </a:xfrm>
        </p:spPr>
        <p:txBody>
          <a:bodyPr/>
          <a:lstStyle/>
          <a:p>
            <a:r>
              <a:rPr lang="en-US" altLang="en-US" sz="4000"/>
              <a:t>3rd Tour 1859</a:t>
            </a:r>
          </a:p>
        </p:txBody>
      </p:sp>
      <p:sp>
        <p:nvSpPr>
          <p:cNvPr id="54275" name="Rectangle 3"/>
          <p:cNvSpPr>
            <a:spLocks noGrp="1" noChangeArrowheads="1"/>
          </p:cNvSpPr>
          <p:nvPr>
            <p:ph type="body" idx="1"/>
          </p:nvPr>
        </p:nvSpPr>
        <p:spPr>
          <a:xfrm>
            <a:off x="228600" y="1143000"/>
            <a:ext cx="3352800" cy="5486400"/>
          </a:xfrm>
        </p:spPr>
        <p:txBody>
          <a:bodyPr/>
          <a:lstStyle/>
          <a:p>
            <a:pPr marL="114300" indent="-114300">
              <a:lnSpc>
                <a:spcPct val="80000"/>
              </a:lnSpc>
            </a:pPr>
            <a:r>
              <a:rPr lang="en-US" altLang="en-US" sz="2000"/>
              <a:t>“Nothing but absolute necessity which seems to be laid upon me by the burning of our College Building, Libraries, Apparatus, &amp;c., could at this season and at my time of life with the many pressing demands calling for my presence at home, to take the arduous labor which are thus placed before me. If I did not feel that it is the Lord’s work, and that he will be my helper, I would shrink from the task.” MH, 1858, p.47</a:t>
            </a:r>
          </a:p>
          <a:p>
            <a:pPr marL="114300" indent="-114300">
              <a:lnSpc>
                <a:spcPct val="80000"/>
              </a:lnSpc>
            </a:pPr>
            <a:r>
              <a:rPr lang="en-US" altLang="en-US" sz="2000"/>
              <a:t>Tour For Bethany College</a:t>
            </a:r>
          </a:p>
          <a:p>
            <a:pPr marL="114300" indent="-114300">
              <a:lnSpc>
                <a:spcPct val="80000"/>
              </a:lnSpc>
            </a:pPr>
            <a:r>
              <a:rPr lang="en-US" altLang="en-US" sz="2000"/>
              <a:t>March 14</a:t>
            </a:r>
            <a:r>
              <a:rPr lang="en-US" altLang="en-US" sz="2000" baseline="30000"/>
              <a:t>th</a:t>
            </a:r>
            <a:r>
              <a:rPr lang="en-US" altLang="en-US" sz="2000"/>
              <a:t>-June 7th,1859</a:t>
            </a:r>
          </a:p>
        </p:txBody>
      </p:sp>
      <p:pic>
        <p:nvPicPr>
          <p:cNvPr id="54276" name="Picture 4" descr="59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228600"/>
            <a:ext cx="5492750" cy="6629400"/>
          </a:xfrm>
          <a:prstGeom prst="rect">
            <a:avLst/>
          </a:prstGeom>
          <a:noFill/>
          <a:extLst>
            <a:ext uri="{909E8E84-426E-40DD-AFC4-6F175D3DCCD1}">
              <a14:hiddenFill xmlns:a14="http://schemas.microsoft.com/office/drawing/2010/main">
                <a:solidFill>
                  <a:srgbClr val="FFFFFF"/>
                </a:solidFill>
              </a14:hiddenFill>
            </a:ext>
          </a:extLst>
        </p:spPr>
      </p:pic>
      <p:sp>
        <p:nvSpPr>
          <p:cNvPr id="54277" name="Line 5"/>
          <p:cNvSpPr>
            <a:spLocks noChangeShapeType="1"/>
          </p:cNvSpPr>
          <p:nvPr/>
        </p:nvSpPr>
        <p:spPr bwMode="auto">
          <a:xfrm flipH="1">
            <a:off x="6248400" y="2819400"/>
            <a:ext cx="381000" cy="3810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4278" name="Line 6"/>
          <p:cNvSpPr>
            <a:spLocks noChangeShapeType="1"/>
          </p:cNvSpPr>
          <p:nvPr/>
        </p:nvSpPr>
        <p:spPr bwMode="auto">
          <a:xfrm flipH="1" flipV="1">
            <a:off x="5943600" y="3048000"/>
            <a:ext cx="228600" cy="1524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4279" name="Line 7"/>
          <p:cNvSpPr>
            <a:spLocks noChangeShapeType="1"/>
          </p:cNvSpPr>
          <p:nvPr/>
        </p:nvSpPr>
        <p:spPr bwMode="auto">
          <a:xfrm flipH="1">
            <a:off x="5029200" y="3429000"/>
            <a:ext cx="228600" cy="3810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4280" name="Line 8"/>
          <p:cNvSpPr>
            <a:spLocks noChangeShapeType="1"/>
          </p:cNvSpPr>
          <p:nvPr/>
        </p:nvSpPr>
        <p:spPr bwMode="auto">
          <a:xfrm>
            <a:off x="4419600" y="5257800"/>
            <a:ext cx="152400" cy="1524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4283" name="Line 11"/>
          <p:cNvSpPr>
            <a:spLocks noChangeShapeType="1"/>
          </p:cNvSpPr>
          <p:nvPr/>
        </p:nvSpPr>
        <p:spPr bwMode="auto">
          <a:xfrm flipV="1">
            <a:off x="5105400" y="4724400"/>
            <a:ext cx="76200" cy="3048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4284" name="Line 12"/>
          <p:cNvSpPr>
            <a:spLocks noChangeShapeType="1"/>
          </p:cNvSpPr>
          <p:nvPr/>
        </p:nvSpPr>
        <p:spPr bwMode="auto">
          <a:xfrm flipH="1">
            <a:off x="4419600" y="4572000"/>
            <a:ext cx="457200" cy="5334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4286" name="Line 14"/>
          <p:cNvSpPr>
            <a:spLocks noChangeShapeType="1"/>
          </p:cNvSpPr>
          <p:nvPr/>
        </p:nvSpPr>
        <p:spPr bwMode="auto">
          <a:xfrm flipV="1">
            <a:off x="4876800" y="3352800"/>
            <a:ext cx="228600" cy="5334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4287" name="Line 15"/>
          <p:cNvSpPr>
            <a:spLocks noChangeShapeType="1"/>
          </p:cNvSpPr>
          <p:nvPr/>
        </p:nvSpPr>
        <p:spPr bwMode="auto">
          <a:xfrm flipH="1" flipV="1">
            <a:off x="4876800" y="3962400"/>
            <a:ext cx="133350" cy="33655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4289" name="AutoShape 17"/>
          <p:cNvSpPr>
            <a:spLocks noChangeArrowheads="1"/>
          </p:cNvSpPr>
          <p:nvPr/>
        </p:nvSpPr>
        <p:spPr bwMode="auto">
          <a:xfrm>
            <a:off x="6629400" y="2667000"/>
            <a:ext cx="228600" cy="228600"/>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4290" name="Line 18"/>
          <p:cNvSpPr>
            <a:spLocks noChangeShapeType="1"/>
          </p:cNvSpPr>
          <p:nvPr/>
        </p:nvSpPr>
        <p:spPr bwMode="auto">
          <a:xfrm flipH="1">
            <a:off x="5257800" y="3124200"/>
            <a:ext cx="609600" cy="2286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4291" name="Line 19"/>
          <p:cNvSpPr>
            <a:spLocks noChangeShapeType="1"/>
          </p:cNvSpPr>
          <p:nvPr/>
        </p:nvSpPr>
        <p:spPr bwMode="auto">
          <a:xfrm flipV="1">
            <a:off x="4648200" y="5105400"/>
            <a:ext cx="381000" cy="3048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4292" name="Line 20"/>
          <p:cNvSpPr>
            <a:spLocks noChangeShapeType="1"/>
          </p:cNvSpPr>
          <p:nvPr/>
        </p:nvSpPr>
        <p:spPr bwMode="auto">
          <a:xfrm flipV="1">
            <a:off x="5181600" y="2743200"/>
            <a:ext cx="1371600" cy="4572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4293" name="Line 21"/>
          <p:cNvSpPr>
            <a:spLocks noChangeShapeType="1"/>
          </p:cNvSpPr>
          <p:nvPr/>
        </p:nvSpPr>
        <p:spPr bwMode="auto">
          <a:xfrm flipH="1" flipV="1">
            <a:off x="5029200" y="4343400"/>
            <a:ext cx="152400" cy="2286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4294" name="Line 22"/>
          <p:cNvSpPr>
            <a:spLocks noChangeShapeType="1"/>
          </p:cNvSpPr>
          <p:nvPr/>
        </p:nvSpPr>
        <p:spPr bwMode="auto">
          <a:xfrm flipH="1">
            <a:off x="4876800" y="3886200"/>
            <a:ext cx="152400" cy="6096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Sld>
  <p:clrMapOvr>
    <a:masterClrMapping/>
  </p:clrMapOvr>
  <p:transition spd="slow">
    <p:newsflash/>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0"/>
            <a:ext cx="8229600" cy="1143000"/>
          </a:xfrm>
        </p:spPr>
        <p:txBody>
          <a:bodyPr/>
          <a:lstStyle/>
          <a:p>
            <a:r>
              <a:rPr lang="en-US" altLang="en-US" sz="4000"/>
              <a:t>The Sage Of Bethany Goes Home</a:t>
            </a:r>
          </a:p>
        </p:txBody>
      </p:sp>
      <p:pic>
        <p:nvPicPr>
          <p:cNvPr id="66564" name="Picture 4" descr="CAMPAL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990600"/>
            <a:ext cx="3457575" cy="5486400"/>
          </a:xfrm>
          <a:prstGeom prst="rect">
            <a:avLst/>
          </a:prstGeom>
          <a:noFill/>
          <a:extLst>
            <a:ext uri="{909E8E84-426E-40DD-AFC4-6F175D3DCCD1}">
              <a14:hiddenFill xmlns:a14="http://schemas.microsoft.com/office/drawing/2010/main">
                <a:solidFill>
                  <a:srgbClr val="FFFFFF"/>
                </a:solidFill>
              </a14:hiddenFill>
            </a:ext>
          </a:extLst>
        </p:spPr>
      </p:pic>
      <p:sp>
        <p:nvSpPr>
          <p:cNvPr id="66565" name="Rectangle 5"/>
          <p:cNvSpPr>
            <a:spLocks noChangeArrowheads="1"/>
          </p:cNvSpPr>
          <p:nvPr/>
        </p:nvSpPr>
        <p:spPr bwMode="auto">
          <a:xfrm>
            <a:off x="228600" y="1371600"/>
            <a:ext cx="48006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nchorCtr="1"/>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4000">
                <a:latin typeface="Tahoma" charset="0"/>
              </a:rPr>
              <a:t>March 4, 1866 </a:t>
            </a:r>
            <a:br>
              <a:rPr lang="en-US" altLang="en-US" sz="4000">
                <a:latin typeface="Tahoma" charset="0"/>
              </a:rPr>
            </a:br>
            <a:r>
              <a:rPr lang="en-US" altLang="en-US" sz="4000">
                <a:latin typeface="Tahoma" charset="0"/>
              </a:rPr>
              <a:t>At 11:45 P.M </a:t>
            </a:r>
            <a:br>
              <a:rPr lang="en-US" altLang="en-US" sz="4000">
                <a:latin typeface="Tahoma" charset="0"/>
              </a:rPr>
            </a:br>
            <a:r>
              <a:rPr lang="en-US" altLang="en-US" sz="4000">
                <a:latin typeface="Tahoma" charset="0"/>
              </a:rPr>
              <a:t>Campbell Finishes His Course</a:t>
            </a:r>
            <a:r>
              <a:rPr lang="en-US" altLang="en-US" sz="4000">
                <a:latin typeface="Times New Roman" charset="0"/>
              </a:rPr>
              <a:t> </a:t>
            </a:r>
          </a:p>
        </p:txBody>
      </p:sp>
      <p:sp>
        <p:nvSpPr>
          <p:cNvPr id="66566" name="Rectangle 6"/>
          <p:cNvSpPr>
            <a:spLocks noChangeArrowheads="1"/>
          </p:cNvSpPr>
          <p:nvPr/>
        </p:nvSpPr>
        <p:spPr bwMode="auto">
          <a:xfrm>
            <a:off x="685800" y="4343400"/>
            <a:ext cx="40386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r>
              <a:rPr lang="en-US" altLang="en-US" sz="2000">
                <a:solidFill>
                  <a:schemeClr val="tx2"/>
                </a:solidFill>
                <a:effectLst>
                  <a:outerShdw blurRad="38100" dist="38100" dir="2700000" algn="tl">
                    <a:srgbClr val="C0C0C0"/>
                  </a:outerShdw>
                </a:effectLst>
                <a:latin typeface="Tahoma" charset="0"/>
                <a:ea typeface="Tahoma" charset="0"/>
                <a:cs typeface="Tahoma" charset="0"/>
              </a:rPr>
              <a:t>His Wife Comforted Him With "The Blessed Savior Will Go With You Through The Valley Of The Shadow Of Death." He replied: "That He Will! That He Will!" These Were His Last Words.</a:t>
            </a:r>
            <a:endParaRPr lang="en-US" altLang="en-US" sz="2000">
              <a:solidFill>
                <a:schemeClr val="tx2"/>
              </a:solidFill>
              <a:effectLst>
                <a:outerShdw blurRad="38100" dist="38100" dir="2700000" algn="tl">
                  <a:srgbClr val="C0C0C0"/>
                </a:outerShdw>
              </a:effectLst>
              <a:latin typeface="Tahoma" charset="0"/>
            </a:endParaRPr>
          </a:p>
        </p:txBody>
      </p:sp>
    </p:spTree>
  </p:cSld>
  <p:clrMapOvr>
    <a:masterClrMapping/>
  </p:clrMapOvr>
  <p:transition spd="slow">
    <p:newsflash/>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0"/>
            <a:ext cx="8226425" cy="1143000"/>
          </a:xfrm>
        </p:spPr>
        <p:txBody>
          <a:bodyPr/>
          <a:lstStyle/>
          <a:p>
            <a:r>
              <a:rPr lang="en-US" altLang="en-US" sz="3600"/>
              <a:t>Buried Among His Parents, </a:t>
            </a:r>
            <a:br>
              <a:rPr lang="en-US" altLang="en-US" sz="3600"/>
            </a:br>
            <a:r>
              <a:rPr lang="en-US" altLang="en-US" sz="3600"/>
              <a:t>Wives &amp; Children</a:t>
            </a:r>
          </a:p>
        </p:txBody>
      </p:sp>
      <p:pic>
        <p:nvPicPr>
          <p:cNvPr id="68611" name="Picture 3" descr="Gods_Acre_015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066800"/>
            <a:ext cx="3717925" cy="5562600"/>
          </a:xfrm>
          <a:prstGeom prst="rect">
            <a:avLst/>
          </a:prstGeom>
          <a:noFill/>
          <a:extLst>
            <a:ext uri="{909E8E84-426E-40DD-AFC4-6F175D3DCCD1}">
              <a14:hiddenFill xmlns:a14="http://schemas.microsoft.com/office/drawing/2010/main">
                <a:solidFill>
                  <a:srgbClr val="FFFFFF"/>
                </a:solidFill>
              </a14:hiddenFill>
            </a:ext>
          </a:extLst>
        </p:spPr>
      </p:pic>
      <p:sp>
        <p:nvSpPr>
          <p:cNvPr id="68612" name="Rectangle 4"/>
          <p:cNvSpPr>
            <a:spLocks noChangeArrowheads="1"/>
          </p:cNvSpPr>
          <p:nvPr/>
        </p:nvSpPr>
        <p:spPr bwMode="auto">
          <a:xfrm>
            <a:off x="152400" y="1371600"/>
            <a:ext cx="4953000"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r>
              <a:rPr lang="en-US" altLang="en-US" sz="2400">
                <a:solidFill>
                  <a:schemeClr val="tx2"/>
                </a:solidFill>
                <a:effectLst>
                  <a:outerShdw blurRad="38100" dist="38100" dir="2700000" algn="tl">
                    <a:srgbClr val="C0C0C0"/>
                  </a:outerShdw>
                </a:effectLst>
                <a:ea typeface="Arial" charset="0"/>
                <a:cs typeface="Arial" charset="0"/>
              </a:rPr>
              <a:t>In Memoriam</a:t>
            </a:r>
            <a:br>
              <a:rPr lang="en-US" altLang="en-US" sz="2400">
                <a:solidFill>
                  <a:schemeClr val="tx2"/>
                </a:solidFill>
                <a:effectLst>
                  <a:outerShdw blurRad="38100" dist="38100" dir="2700000" algn="tl">
                    <a:srgbClr val="C0C0C0"/>
                  </a:outerShdw>
                </a:effectLst>
                <a:ea typeface="Arial" charset="0"/>
                <a:cs typeface="Arial" charset="0"/>
              </a:rPr>
            </a:br>
            <a:r>
              <a:rPr lang="en-US" altLang="en-US" sz="2400">
                <a:solidFill>
                  <a:schemeClr val="tx2"/>
                </a:solidFill>
                <a:effectLst>
                  <a:outerShdw blurRad="38100" dist="38100" dir="2700000" algn="tl">
                    <a:srgbClr val="C0C0C0"/>
                  </a:outerShdw>
                </a:effectLst>
                <a:ea typeface="Arial" charset="0"/>
                <a:cs typeface="Arial" charset="0"/>
              </a:rPr>
              <a:t>Alexander Campbell</a:t>
            </a:r>
            <a:br>
              <a:rPr lang="en-US" altLang="en-US" sz="2400">
                <a:solidFill>
                  <a:schemeClr val="tx2"/>
                </a:solidFill>
                <a:effectLst>
                  <a:outerShdw blurRad="38100" dist="38100" dir="2700000" algn="tl">
                    <a:srgbClr val="C0C0C0"/>
                  </a:outerShdw>
                </a:effectLst>
                <a:ea typeface="Arial" charset="0"/>
                <a:cs typeface="Arial" charset="0"/>
              </a:rPr>
            </a:br>
            <a:r>
              <a:rPr lang="en-US" altLang="en-US" sz="2400">
                <a:solidFill>
                  <a:schemeClr val="tx2"/>
                </a:solidFill>
                <a:effectLst>
                  <a:outerShdw blurRad="38100" dist="38100" dir="2700000" algn="tl">
                    <a:srgbClr val="C0C0C0"/>
                  </a:outerShdw>
                </a:effectLst>
                <a:ea typeface="Arial" charset="0"/>
                <a:cs typeface="Arial" charset="0"/>
              </a:rPr>
              <a:t>Defender Of The Faith</a:t>
            </a:r>
            <a:br>
              <a:rPr lang="en-US" altLang="en-US" sz="2400">
                <a:solidFill>
                  <a:schemeClr val="tx2"/>
                </a:solidFill>
                <a:effectLst>
                  <a:outerShdw blurRad="38100" dist="38100" dir="2700000" algn="tl">
                    <a:srgbClr val="C0C0C0"/>
                  </a:outerShdw>
                </a:effectLst>
                <a:ea typeface="Arial" charset="0"/>
                <a:cs typeface="Arial" charset="0"/>
              </a:rPr>
            </a:br>
            <a:r>
              <a:rPr lang="en-US" altLang="en-US" sz="2400">
                <a:solidFill>
                  <a:schemeClr val="tx2"/>
                </a:solidFill>
                <a:effectLst>
                  <a:outerShdw blurRad="38100" dist="38100" dir="2700000" algn="tl">
                    <a:srgbClr val="C0C0C0"/>
                  </a:outerShdw>
                </a:effectLst>
                <a:ea typeface="Arial" charset="0"/>
                <a:cs typeface="Arial" charset="0"/>
              </a:rPr>
              <a:t>Once Delivered To The Saints</a:t>
            </a:r>
            <a:br>
              <a:rPr lang="en-US" altLang="en-US" sz="2400">
                <a:solidFill>
                  <a:schemeClr val="tx2"/>
                </a:solidFill>
                <a:effectLst>
                  <a:outerShdw blurRad="38100" dist="38100" dir="2700000" algn="tl">
                    <a:srgbClr val="C0C0C0"/>
                  </a:outerShdw>
                </a:effectLst>
                <a:ea typeface="Arial" charset="0"/>
                <a:cs typeface="Arial" charset="0"/>
              </a:rPr>
            </a:br>
            <a:r>
              <a:rPr lang="en-US" altLang="en-US" sz="2400">
                <a:solidFill>
                  <a:schemeClr val="tx2"/>
                </a:solidFill>
                <a:effectLst>
                  <a:outerShdw blurRad="38100" dist="38100" dir="2700000" algn="tl">
                    <a:srgbClr val="C0C0C0"/>
                  </a:outerShdw>
                </a:effectLst>
                <a:ea typeface="Arial" charset="0"/>
                <a:cs typeface="Arial" charset="0"/>
              </a:rPr>
              <a:t>Founder Of</a:t>
            </a:r>
            <a:br>
              <a:rPr lang="en-US" altLang="en-US" sz="2400">
                <a:solidFill>
                  <a:schemeClr val="tx2"/>
                </a:solidFill>
                <a:effectLst>
                  <a:outerShdw blurRad="38100" dist="38100" dir="2700000" algn="tl">
                    <a:srgbClr val="C0C0C0"/>
                  </a:outerShdw>
                </a:effectLst>
                <a:ea typeface="Arial" charset="0"/>
                <a:cs typeface="Arial" charset="0"/>
              </a:rPr>
            </a:br>
            <a:r>
              <a:rPr lang="en-US" altLang="en-US" sz="2400">
                <a:solidFill>
                  <a:schemeClr val="tx2"/>
                </a:solidFill>
                <a:effectLst>
                  <a:outerShdw blurRad="38100" dist="38100" dir="2700000" algn="tl">
                    <a:srgbClr val="C0C0C0"/>
                  </a:outerShdw>
                </a:effectLst>
                <a:ea typeface="Arial" charset="0"/>
                <a:cs typeface="Arial" charset="0"/>
              </a:rPr>
              <a:t>Bethany College</a:t>
            </a:r>
            <a:br>
              <a:rPr lang="en-US" altLang="en-US" sz="2400">
                <a:solidFill>
                  <a:schemeClr val="tx2"/>
                </a:solidFill>
                <a:effectLst>
                  <a:outerShdw blurRad="38100" dist="38100" dir="2700000" algn="tl">
                    <a:srgbClr val="C0C0C0"/>
                  </a:outerShdw>
                </a:effectLst>
                <a:ea typeface="Arial" charset="0"/>
                <a:cs typeface="Arial" charset="0"/>
              </a:rPr>
            </a:br>
            <a:r>
              <a:rPr lang="en-US" altLang="en-US" sz="2400">
                <a:solidFill>
                  <a:schemeClr val="tx2"/>
                </a:solidFill>
                <a:effectLst>
                  <a:outerShdw blurRad="38100" dist="38100" dir="2700000" algn="tl">
                    <a:srgbClr val="C0C0C0"/>
                  </a:outerShdw>
                </a:effectLst>
                <a:ea typeface="Arial" charset="0"/>
                <a:cs typeface="Arial" charset="0"/>
              </a:rPr>
              <a:t>Who Being Dead Yet Speaketh By His Numerous</a:t>
            </a:r>
            <a:br>
              <a:rPr lang="en-US" altLang="en-US" sz="2400">
                <a:solidFill>
                  <a:schemeClr val="tx2"/>
                </a:solidFill>
                <a:effectLst>
                  <a:outerShdw blurRad="38100" dist="38100" dir="2700000" algn="tl">
                    <a:srgbClr val="C0C0C0"/>
                  </a:outerShdw>
                </a:effectLst>
                <a:ea typeface="Arial" charset="0"/>
                <a:cs typeface="Arial" charset="0"/>
              </a:rPr>
            </a:br>
            <a:r>
              <a:rPr lang="en-US" altLang="en-US" sz="2400">
                <a:solidFill>
                  <a:schemeClr val="tx2"/>
                </a:solidFill>
                <a:effectLst>
                  <a:outerShdw blurRad="38100" dist="38100" dir="2700000" algn="tl">
                    <a:srgbClr val="C0C0C0"/>
                  </a:outerShdw>
                </a:effectLst>
                <a:ea typeface="Arial" charset="0"/>
                <a:cs typeface="Arial" charset="0"/>
              </a:rPr>
              <a:t>Writing And Holy Example</a:t>
            </a:r>
            <a:br>
              <a:rPr lang="en-US" altLang="en-US" sz="2400">
                <a:solidFill>
                  <a:schemeClr val="tx2"/>
                </a:solidFill>
                <a:effectLst>
                  <a:outerShdw blurRad="38100" dist="38100" dir="2700000" algn="tl">
                    <a:srgbClr val="C0C0C0"/>
                  </a:outerShdw>
                </a:effectLst>
                <a:ea typeface="Arial" charset="0"/>
                <a:cs typeface="Arial" charset="0"/>
              </a:rPr>
            </a:br>
            <a:r>
              <a:rPr lang="en-US" altLang="en-US" sz="2400">
                <a:solidFill>
                  <a:schemeClr val="tx2"/>
                </a:solidFill>
                <a:effectLst>
                  <a:outerShdw blurRad="38100" dist="38100" dir="2700000" algn="tl">
                    <a:srgbClr val="C0C0C0"/>
                  </a:outerShdw>
                </a:effectLst>
                <a:ea typeface="Arial" charset="0"/>
                <a:cs typeface="Arial" charset="0"/>
              </a:rPr>
              <a:t>Born In County Of</a:t>
            </a:r>
            <a:br>
              <a:rPr lang="en-US" altLang="en-US" sz="2400">
                <a:solidFill>
                  <a:schemeClr val="tx2"/>
                </a:solidFill>
                <a:effectLst>
                  <a:outerShdw blurRad="38100" dist="38100" dir="2700000" algn="tl">
                    <a:srgbClr val="C0C0C0"/>
                  </a:outerShdw>
                </a:effectLst>
                <a:ea typeface="Arial" charset="0"/>
                <a:cs typeface="Arial" charset="0"/>
              </a:rPr>
            </a:br>
            <a:r>
              <a:rPr lang="en-US" altLang="en-US" sz="2400">
                <a:solidFill>
                  <a:schemeClr val="tx2"/>
                </a:solidFill>
                <a:effectLst>
                  <a:outerShdw blurRad="38100" dist="38100" dir="2700000" algn="tl">
                    <a:srgbClr val="C0C0C0"/>
                  </a:outerShdw>
                </a:effectLst>
                <a:ea typeface="Arial" charset="0"/>
                <a:cs typeface="Arial" charset="0"/>
              </a:rPr>
              <a:t>Antrim, Ireland</a:t>
            </a:r>
            <a:br>
              <a:rPr lang="en-US" altLang="en-US" sz="2400">
                <a:solidFill>
                  <a:schemeClr val="tx2"/>
                </a:solidFill>
                <a:effectLst>
                  <a:outerShdw blurRad="38100" dist="38100" dir="2700000" algn="tl">
                    <a:srgbClr val="C0C0C0"/>
                  </a:outerShdw>
                </a:effectLst>
                <a:ea typeface="Arial" charset="0"/>
                <a:cs typeface="Arial" charset="0"/>
              </a:rPr>
            </a:br>
            <a:r>
              <a:rPr lang="en-US" altLang="en-US" sz="2400">
                <a:solidFill>
                  <a:schemeClr val="tx2"/>
                </a:solidFill>
                <a:effectLst>
                  <a:outerShdw blurRad="38100" dist="38100" dir="2700000" algn="tl">
                    <a:srgbClr val="C0C0C0"/>
                  </a:outerShdw>
                </a:effectLst>
                <a:ea typeface="Arial" charset="0"/>
                <a:cs typeface="Arial" charset="0"/>
              </a:rPr>
              <a:t>Sept. 12, 1788 </a:t>
            </a:r>
            <a:br>
              <a:rPr lang="en-US" altLang="en-US" sz="2400">
                <a:solidFill>
                  <a:schemeClr val="tx2"/>
                </a:solidFill>
                <a:effectLst>
                  <a:outerShdw blurRad="38100" dist="38100" dir="2700000" algn="tl">
                    <a:srgbClr val="C0C0C0"/>
                  </a:outerShdw>
                </a:effectLst>
                <a:ea typeface="Arial" charset="0"/>
                <a:cs typeface="Arial" charset="0"/>
              </a:rPr>
            </a:br>
            <a:r>
              <a:rPr lang="en-US" altLang="en-US" sz="2400">
                <a:solidFill>
                  <a:schemeClr val="tx2"/>
                </a:solidFill>
                <a:effectLst>
                  <a:outerShdw blurRad="38100" dist="38100" dir="2700000" algn="tl">
                    <a:srgbClr val="C0C0C0"/>
                  </a:outerShdw>
                </a:effectLst>
                <a:ea typeface="Arial" charset="0"/>
                <a:cs typeface="Arial" charset="0"/>
              </a:rPr>
              <a:t>Died At Bethany, Va</a:t>
            </a:r>
            <a:br>
              <a:rPr lang="en-US" altLang="en-US" sz="2400">
                <a:solidFill>
                  <a:schemeClr val="tx2"/>
                </a:solidFill>
                <a:effectLst>
                  <a:outerShdw blurRad="38100" dist="38100" dir="2700000" algn="tl">
                    <a:srgbClr val="C0C0C0"/>
                  </a:outerShdw>
                </a:effectLst>
                <a:ea typeface="Arial" charset="0"/>
                <a:cs typeface="Arial" charset="0"/>
              </a:rPr>
            </a:br>
            <a:r>
              <a:rPr lang="en-US" altLang="en-US" sz="2400">
                <a:solidFill>
                  <a:schemeClr val="tx2"/>
                </a:solidFill>
                <a:effectLst>
                  <a:outerShdw blurRad="38100" dist="38100" dir="2700000" algn="tl">
                    <a:srgbClr val="C0C0C0"/>
                  </a:outerShdw>
                </a:effectLst>
                <a:ea typeface="Arial" charset="0"/>
                <a:cs typeface="Arial" charset="0"/>
              </a:rPr>
              <a:t>March 4, 1866</a:t>
            </a:r>
            <a:r>
              <a:rPr lang="en-US" altLang="en-US" sz="2400">
                <a:solidFill>
                  <a:schemeClr val="tx2"/>
                </a:solidFill>
                <a:effectLst>
                  <a:outerShdw blurRad="38100" dist="38100" dir="2700000" algn="tl">
                    <a:srgbClr val="C0C0C0"/>
                  </a:outerShdw>
                </a:effectLst>
              </a:rPr>
              <a:t> </a:t>
            </a:r>
          </a:p>
        </p:txBody>
      </p:sp>
    </p:spTree>
  </p:cSld>
  <p:clrMapOvr>
    <a:masterClrMapping/>
  </p:clrMapOvr>
  <p:transition spd="slow">
    <p:newsflash/>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5410200" y="273050"/>
            <a:ext cx="3271838" cy="3155950"/>
          </a:xfrm>
        </p:spPr>
        <p:txBody>
          <a:bodyPr/>
          <a:lstStyle/>
          <a:p>
            <a:r>
              <a:rPr lang="en-US" altLang="en-US"/>
              <a:t>Bethany College</a:t>
            </a:r>
          </a:p>
        </p:txBody>
      </p:sp>
      <p:pic>
        <p:nvPicPr>
          <p:cNvPr id="70659" name="Picture 3" descr="Bethany_College_002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6200"/>
            <a:ext cx="5334000" cy="3532188"/>
          </a:xfrm>
          <a:prstGeom prst="rect">
            <a:avLst/>
          </a:prstGeom>
          <a:noFill/>
          <a:extLst>
            <a:ext uri="{909E8E84-426E-40DD-AFC4-6F175D3DCCD1}">
              <a14:hiddenFill xmlns:a14="http://schemas.microsoft.com/office/drawing/2010/main">
                <a:solidFill>
                  <a:srgbClr val="FFFFFF"/>
                </a:solidFill>
              </a14:hiddenFill>
            </a:ext>
          </a:extLst>
        </p:spPr>
      </p:pic>
      <p:pic>
        <p:nvPicPr>
          <p:cNvPr id="70660" name="Picture 4" descr="Bethany Colle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810000"/>
            <a:ext cx="5692775" cy="2800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04800" y="152400"/>
            <a:ext cx="5943600" cy="1295400"/>
          </a:xfrm>
        </p:spPr>
        <p:txBody>
          <a:bodyPr/>
          <a:lstStyle/>
          <a:p>
            <a:r>
              <a:rPr lang="en-US" altLang="en-US" sz="4000"/>
              <a:t>Early Life Of Alexander Campbell</a:t>
            </a:r>
          </a:p>
        </p:txBody>
      </p:sp>
      <p:sp>
        <p:nvSpPr>
          <p:cNvPr id="33795" name="Rectangle 3"/>
          <p:cNvSpPr>
            <a:spLocks noGrp="1" noChangeArrowheads="1"/>
          </p:cNvSpPr>
          <p:nvPr>
            <p:ph type="body" sz="half" idx="1"/>
          </p:nvPr>
        </p:nvSpPr>
        <p:spPr>
          <a:xfrm>
            <a:off x="228600" y="1676400"/>
            <a:ext cx="5867400" cy="5105400"/>
          </a:xfrm>
        </p:spPr>
        <p:txBody>
          <a:bodyPr/>
          <a:lstStyle/>
          <a:p>
            <a:r>
              <a:rPr lang="en-US" altLang="en-US">
                <a:latin typeface="Tahoma" charset="0"/>
              </a:rPr>
              <a:t>Summer, 1809, Thomas Campbell pens the words of the Declaration &amp; Address</a:t>
            </a:r>
          </a:p>
          <a:p>
            <a:r>
              <a:rPr lang="en-US" altLang="en-US">
                <a:latin typeface="Tahoma" charset="0"/>
              </a:rPr>
              <a:t>October, 1809 Alexander Reaches Washington, Pennsylvania</a:t>
            </a:r>
          </a:p>
          <a:p>
            <a:r>
              <a:rPr lang="en-US" altLang="en-US">
                <a:latin typeface="Tahoma" charset="0"/>
              </a:rPr>
              <a:t>1810, July 15, A.C. preaches his first sermon on Matt. 7:24-27</a:t>
            </a:r>
          </a:p>
        </p:txBody>
      </p:sp>
      <p:pic>
        <p:nvPicPr>
          <p:cNvPr id="337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52400"/>
            <a:ext cx="234315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aphicFrame>
        <p:nvGraphicFramePr>
          <p:cNvPr id="33799" name="Object 7"/>
          <p:cNvGraphicFramePr>
            <a:graphicFrameLocks noChangeAspect="1"/>
          </p:cNvGraphicFramePr>
          <p:nvPr>
            <p:ph sz="half" idx="2"/>
          </p:nvPr>
        </p:nvGraphicFramePr>
        <p:xfrm>
          <a:off x="5867400" y="2209800"/>
          <a:ext cx="2860675" cy="4495800"/>
        </p:xfrm>
        <a:graphic>
          <a:graphicData uri="http://schemas.openxmlformats.org/presentationml/2006/ole">
            <mc:AlternateContent xmlns:mc="http://schemas.openxmlformats.org/markup-compatibility/2006">
              <mc:Choice xmlns:v="urn:schemas-microsoft-com:vml" Requires="v">
                <p:oleObj spid="_x0000_s33801" name="Photo Editor Photo" r:id="rId4" imgW="4191585" imgH="6590476" progId="MSPhotoEd.3">
                  <p:embed/>
                </p:oleObj>
              </mc:Choice>
              <mc:Fallback>
                <p:oleObj name="Photo Editor Photo" r:id="rId4" imgW="4191585" imgH="6590476" progId="MSPhotoEd.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2209800"/>
                        <a:ext cx="2860675"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ransition spd="slow">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04800" y="152400"/>
            <a:ext cx="5943600" cy="1295400"/>
          </a:xfrm>
        </p:spPr>
        <p:txBody>
          <a:bodyPr/>
          <a:lstStyle/>
          <a:p>
            <a:r>
              <a:rPr lang="en-US" altLang="en-US" sz="4000"/>
              <a:t>Early Life Of Alexander Campbell</a:t>
            </a:r>
          </a:p>
        </p:txBody>
      </p:sp>
      <p:sp>
        <p:nvSpPr>
          <p:cNvPr id="34819" name="Rectangle 3"/>
          <p:cNvSpPr>
            <a:spLocks noGrp="1" noChangeArrowheads="1"/>
          </p:cNvSpPr>
          <p:nvPr>
            <p:ph type="body" sz="half" idx="1"/>
          </p:nvPr>
        </p:nvSpPr>
        <p:spPr>
          <a:xfrm>
            <a:off x="0" y="1447800"/>
            <a:ext cx="5562600" cy="5410200"/>
          </a:xfrm>
        </p:spPr>
        <p:txBody>
          <a:bodyPr/>
          <a:lstStyle/>
          <a:p>
            <a:r>
              <a:rPr lang="en-US" altLang="en-US" sz="2800">
                <a:solidFill>
                  <a:schemeClr val="tx2"/>
                </a:solidFill>
                <a:latin typeface="Tahoma" charset="0"/>
              </a:rPr>
              <a:t>June 12, 1812 Immersed By Elder Matthias Luce, Of The Baptist Church, On The Confession Of Faith In Christ As The Son Of God, in Buffalo Creek  </a:t>
            </a:r>
          </a:p>
          <a:p>
            <a:r>
              <a:rPr lang="en-US" altLang="en-US" sz="2800">
                <a:solidFill>
                  <a:schemeClr val="tx2"/>
                </a:solidFill>
                <a:latin typeface="Tahoma" charset="0"/>
              </a:rPr>
              <a:t>By Mid-1812, Thomas Campbell, Concedes To Alexander The Leadership Of The Movement At Age 24</a:t>
            </a:r>
          </a:p>
          <a:p>
            <a:r>
              <a:rPr lang="en-US" altLang="en-US" sz="2800">
                <a:solidFill>
                  <a:schemeClr val="tx2"/>
                </a:solidFill>
                <a:latin typeface="Tahoma" charset="0"/>
              </a:rPr>
              <a:t>Admitted To Redstone Baptist Association</a:t>
            </a:r>
          </a:p>
        </p:txBody>
      </p:sp>
      <p:grpSp>
        <p:nvGrpSpPr>
          <p:cNvPr id="34824" name="Group 8"/>
          <p:cNvGrpSpPr>
            <a:grpSpLocks/>
          </p:cNvGrpSpPr>
          <p:nvPr/>
        </p:nvGrpSpPr>
        <p:grpSpPr bwMode="auto">
          <a:xfrm>
            <a:off x="6172200" y="0"/>
            <a:ext cx="2971800" cy="3973513"/>
            <a:chOff x="3360" y="1152"/>
            <a:chExt cx="1953" cy="2802"/>
          </a:xfrm>
        </p:grpSpPr>
        <p:graphicFrame>
          <p:nvGraphicFramePr>
            <p:cNvPr id="34825" name="Object 9"/>
            <p:cNvGraphicFramePr>
              <a:graphicFrameLocks noChangeAspect="1"/>
            </p:cNvGraphicFramePr>
            <p:nvPr/>
          </p:nvGraphicFramePr>
          <p:xfrm>
            <a:off x="3360" y="1152"/>
            <a:ext cx="1953" cy="2560"/>
          </p:xfrm>
          <a:graphic>
            <a:graphicData uri="http://schemas.openxmlformats.org/presentationml/2006/ole">
              <mc:AlternateContent xmlns:mc="http://schemas.openxmlformats.org/markup-compatibility/2006">
                <mc:Choice xmlns:v="urn:schemas-microsoft-com:vml" Requires="v">
                  <p:oleObj spid="_x0000_s34828" name="Photo Editor Photo" r:id="rId3" imgW="6458852" imgH="8466667" progId="MSPhotoEd.3">
                    <p:embed/>
                  </p:oleObj>
                </mc:Choice>
                <mc:Fallback>
                  <p:oleObj name="Photo Editor Photo" r:id="rId3" imgW="6458852" imgH="8466667" progId="MSPhotoEd.3">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0" y="1152"/>
                          <a:ext cx="1953" cy="2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4826" name="Text Box 10"/>
            <p:cNvSpPr txBox="1">
              <a:spLocks noChangeArrowheads="1"/>
            </p:cNvSpPr>
            <p:nvPr/>
          </p:nvSpPr>
          <p:spPr bwMode="auto">
            <a:xfrm>
              <a:off x="3840" y="3696"/>
              <a:ext cx="1057"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en-US" altLang="en-US"/>
                <a:t>Matthias Luce</a:t>
              </a:r>
            </a:p>
          </p:txBody>
        </p:sp>
      </p:grpSp>
      <p:pic>
        <p:nvPicPr>
          <p:cNvPr id="34827"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4132263"/>
            <a:ext cx="3962400" cy="272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ransition spd="slow">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Picture 4" descr="CrossCreek Church, SermonOnLaw02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9144000" cy="6103938"/>
          </a:xfrm>
          <a:prstGeom prst="rect">
            <a:avLst/>
          </a:prstGeom>
          <a:noFill/>
          <a:extLst>
            <a:ext uri="{909E8E84-426E-40DD-AFC4-6F175D3DCCD1}">
              <a14:hiddenFill xmlns:a14="http://schemas.microsoft.com/office/drawing/2010/main">
                <a:solidFill>
                  <a:srgbClr val="FFFFFF"/>
                </a:solidFill>
              </a14:hiddenFill>
            </a:ext>
          </a:extLst>
        </p:spPr>
      </p:pic>
      <p:sp>
        <p:nvSpPr>
          <p:cNvPr id="47106" name="Rectangle 2"/>
          <p:cNvSpPr>
            <a:spLocks noGrp="1" noChangeArrowheads="1"/>
          </p:cNvSpPr>
          <p:nvPr>
            <p:ph type="title"/>
          </p:nvPr>
        </p:nvSpPr>
        <p:spPr>
          <a:xfrm>
            <a:off x="457200" y="274638"/>
            <a:ext cx="7848600" cy="1143000"/>
          </a:xfrm>
        </p:spPr>
        <p:txBody>
          <a:bodyPr/>
          <a:lstStyle/>
          <a:p>
            <a:r>
              <a:rPr lang="en-US" altLang="en-US">
                <a:solidFill>
                  <a:srgbClr val="FFFFFF"/>
                </a:solidFill>
                <a:effectLst>
                  <a:outerShdw blurRad="38100" dist="38100" dir="2700000" algn="tl">
                    <a:srgbClr val="C0C0C0"/>
                  </a:outerShdw>
                </a:effectLst>
              </a:rPr>
              <a:t>Sermon On The Law</a:t>
            </a:r>
          </a:p>
        </p:txBody>
      </p:sp>
      <p:sp>
        <p:nvSpPr>
          <p:cNvPr id="47107" name="Rectangle 3"/>
          <p:cNvSpPr>
            <a:spLocks noGrp="1" noChangeArrowheads="1"/>
          </p:cNvSpPr>
          <p:nvPr>
            <p:ph type="body" idx="1"/>
          </p:nvPr>
        </p:nvSpPr>
        <p:spPr>
          <a:xfrm>
            <a:off x="914400" y="1265238"/>
            <a:ext cx="7391400" cy="4221162"/>
          </a:xfrm>
          <a:solidFill>
            <a:schemeClr val="bg2">
              <a:alpha val="20000"/>
            </a:schemeClr>
          </a:solidFill>
        </p:spPr>
        <p:txBody>
          <a:bodyPr/>
          <a:lstStyle/>
          <a:p>
            <a:r>
              <a:rPr lang="en-US" altLang="en-US">
                <a:solidFill>
                  <a:srgbClr val="FFFFFF"/>
                </a:solidFill>
                <a:effectLst>
                  <a:outerShdw blurRad="38100" dist="38100" dir="2700000" algn="tl">
                    <a:srgbClr val="000000"/>
                  </a:outerShdw>
                </a:effectLst>
              </a:rPr>
              <a:t>1816 – Brush Run Church Was A Part Of The Redstone Association</a:t>
            </a:r>
          </a:p>
          <a:p>
            <a:r>
              <a:rPr lang="en-US" altLang="en-US">
                <a:solidFill>
                  <a:srgbClr val="FFFFFF"/>
                </a:solidFill>
                <a:effectLst>
                  <a:outerShdw blurRad="38100" dist="38100" dir="2700000" algn="tl">
                    <a:srgbClr val="000000"/>
                  </a:outerShdw>
                </a:effectLst>
              </a:rPr>
              <a:t>August 30, 1816 – Meeting of the annual gathering of the Redstone Association @ Cross Creek Baptist, north of Wellsburg, W.Va.</a:t>
            </a:r>
          </a:p>
          <a:p>
            <a:r>
              <a:rPr lang="en-US" altLang="en-US">
                <a:solidFill>
                  <a:srgbClr val="FFFFFF"/>
                </a:solidFill>
                <a:effectLst>
                  <a:outerShdw blurRad="38100" dist="38100" dir="2700000" algn="tl">
                    <a:srgbClr val="000000"/>
                  </a:outerShdw>
                </a:effectLst>
              </a:rPr>
              <a:t>Showed Difference Between The Old Law Of Moses &amp; The New Law</a:t>
            </a:r>
          </a:p>
        </p:txBody>
      </p:sp>
    </p:spTree>
  </p:cSld>
  <p:clrMapOvr>
    <a:masterClrMapping/>
  </p:clrMapOvr>
  <p:transition spd="slow">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a:t>The Influence Of His Debates</a:t>
            </a:r>
          </a:p>
        </p:txBody>
      </p:sp>
      <p:pic>
        <p:nvPicPr>
          <p:cNvPr id="481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8763"/>
            <a:ext cx="9144000" cy="654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8131" name="Rectangle 3"/>
          <p:cNvSpPr>
            <a:spLocks noGrp="1" noChangeArrowheads="1"/>
          </p:cNvSpPr>
          <p:nvPr>
            <p:ph type="body" idx="1"/>
          </p:nvPr>
        </p:nvSpPr>
        <p:spPr>
          <a:xfrm>
            <a:off x="838200" y="914400"/>
            <a:ext cx="7315200" cy="4983163"/>
          </a:xfrm>
          <a:solidFill>
            <a:schemeClr val="bg2">
              <a:alpha val="20000"/>
            </a:schemeClr>
          </a:solidFill>
          <a:ln/>
        </p:spPr>
        <p:txBody>
          <a:bodyPr/>
          <a:lstStyle/>
          <a:p>
            <a:r>
              <a:rPr lang="en-US" altLang="en-US">
                <a:solidFill>
                  <a:schemeClr val="bg1"/>
                </a:solidFill>
                <a:effectLst>
                  <a:outerShdw blurRad="38100" dist="38100" dir="2700000" algn="tl">
                    <a:srgbClr val="000000"/>
                  </a:outerShdw>
                </a:effectLst>
                <a:latin typeface="Tahoma" charset="0"/>
              </a:rPr>
              <a:t>1823 Campbell/McCalla Debate, Washington, Kentucky, on Baptism</a:t>
            </a:r>
          </a:p>
          <a:p>
            <a:r>
              <a:rPr lang="en-US" altLang="en-US">
                <a:solidFill>
                  <a:schemeClr val="bg1"/>
                </a:solidFill>
                <a:effectLst>
                  <a:outerShdw blurRad="38100" dist="38100" dir="2700000" algn="tl">
                    <a:srgbClr val="000000"/>
                  </a:outerShdw>
                </a:effectLst>
                <a:latin typeface="Tahoma" charset="0"/>
              </a:rPr>
              <a:t>1829 Campbell/Owen Debate, Cincinnati, Ohio, on the Existence Of God</a:t>
            </a:r>
          </a:p>
          <a:p>
            <a:r>
              <a:rPr lang="en-US" altLang="en-US">
                <a:solidFill>
                  <a:schemeClr val="bg1"/>
                </a:solidFill>
                <a:effectLst>
                  <a:outerShdw blurRad="38100" dist="38100" dir="2700000" algn="tl">
                    <a:srgbClr val="000000"/>
                  </a:outerShdw>
                </a:effectLst>
                <a:latin typeface="Tahoma" charset="0"/>
              </a:rPr>
              <a:t>1843 Campbell-Rice Debate, In Lexington, Ky, On Baptism, 16 Day Debate</a:t>
            </a: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0"/>
                                  </p:stCondLst>
                                  <p:childTnLst>
                                    <p:set>
                                      <p:cBhvr>
                                        <p:cTn id="6" dur="1" fill="hold">
                                          <p:stCondLst>
                                            <p:cond delay="0"/>
                                          </p:stCondLst>
                                        </p:cTn>
                                        <p:tgtEl>
                                          <p:spTgt spid="48132"/>
                                        </p:tgtEl>
                                        <p:attrNameLst>
                                          <p:attrName>style.visibility</p:attrName>
                                        </p:attrNameLst>
                                      </p:cBhvr>
                                      <p:to>
                                        <p:strVal val="visible"/>
                                      </p:to>
                                    </p:set>
                                    <p:animEffect transition="in" filter="strips(downRight)">
                                      <p:cBhvr>
                                        <p:cTn id="7" dur="500"/>
                                        <p:tgtEl>
                                          <p:spTgt spid="48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en-US"/>
              <a:t>The Influence Of His Journals</a:t>
            </a:r>
          </a:p>
        </p:txBody>
      </p:sp>
      <p:sp>
        <p:nvSpPr>
          <p:cNvPr id="49155" name="Rectangle 3"/>
          <p:cNvSpPr>
            <a:spLocks noGrp="1" noChangeArrowheads="1"/>
          </p:cNvSpPr>
          <p:nvPr>
            <p:ph type="body" idx="1"/>
          </p:nvPr>
        </p:nvSpPr>
        <p:spPr>
          <a:xfrm>
            <a:off x="457200" y="5227638"/>
            <a:ext cx="8229600" cy="1477962"/>
          </a:xfrm>
        </p:spPr>
        <p:txBody>
          <a:bodyPr/>
          <a:lstStyle/>
          <a:p>
            <a:r>
              <a:rPr lang="en-US" altLang="en-US" sz="3600">
                <a:latin typeface="Tahoma" charset="0"/>
              </a:rPr>
              <a:t>1823-1830 – The Christian Baptist</a:t>
            </a:r>
          </a:p>
          <a:p>
            <a:r>
              <a:rPr lang="en-US" altLang="en-US" sz="3600">
                <a:latin typeface="Tahoma" charset="0"/>
              </a:rPr>
              <a:t>1830-1870 – The Millennial Harbinger</a:t>
            </a:r>
          </a:p>
        </p:txBody>
      </p:sp>
      <p:pic>
        <p:nvPicPr>
          <p:cNvPr id="49156" name="Picture 4" descr="harbing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5600" y="1447800"/>
            <a:ext cx="2540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49157" name="Picture 5" descr="Cbapts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4588" y="1447800"/>
            <a:ext cx="2697162" cy="381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76200"/>
            <a:ext cx="5638800" cy="990600"/>
          </a:xfrm>
        </p:spPr>
        <p:txBody>
          <a:bodyPr/>
          <a:lstStyle/>
          <a:p>
            <a:r>
              <a:rPr lang="en-US" altLang="en-US" sz="4000"/>
              <a:t>Early Contact </a:t>
            </a:r>
            <a:br>
              <a:rPr lang="en-US" altLang="en-US" sz="4000"/>
            </a:br>
            <a:r>
              <a:rPr lang="en-US" altLang="en-US" sz="4000"/>
              <a:t>With Alabama</a:t>
            </a:r>
          </a:p>
        </p:txBody>
      </p:sp>
      <p:sp>
        <p:nvSpPr>
          <p:cNvPr id="30723" name="Rectangle 3"/>
          <p:cNvSpPr>
            <a:spLocks noGrp="1" noChangeArrowheads="1"/>
          </p:cNvSpPr>
          <p:nvPr>
            <p:ph type="body" idx="1"/>
          </p:nvPr>
        </p:nvSpPr>
        <p:spPr>
          <a:xfrm>
            <a:off x="228600" y="1524000"/>
            <a:ext cx="5486400" cy="5257800"/>
          </a:xfrm>
        </p:spPr>
        <p:txBody>
          <a:bodyPr/>
          <a:lstStyle/>
          <a:p>
            <a:pPr>
              <a:lnSpc>
                <a:spcPct val="90000"/>
              </a:lnSpc>
            </a:pPr>
            <a:r>
              <a:rPr lang="en-US" altLang="en-US" sz="2800"/>
              <a:t>Periodical - Christian Baptist – CB Vol. 5, #8, March 3, 1828 – p. 200, New Agent for Alabama, Elder John Favor, Limestone Cty.; Vol. 12 #6, July 6, 1829, purchases of back issues of CB by Bishop John Favor</a:t>
            </a:r>
          </a:p>
          <a:p>
            <a:pPr>
              <a:lnSpc>
                <a:spcPct val="90000"/>
              </a:lnSpc>
            </a:pPr>
            <a:r>
              <a:rPr lang="en-US" altLang="en-US" sz="2800"/>
              <a:t>1829, CB Vol. 7 #2, Sept. 7, 1829, p. 52 – Under “New Agents,” Jonathan Wingate, Bellville, Alabama</a:t>
            </a:r>
          </a:p>
        </p:txBody>
      </p:sp>
      <p:grpSp>
        <p:nvGrpSpPr>
          <p:cNvPr id="30727" name="Group 7"/>
          <p:cNvGrpSpPr>
            <a:grpSpLocks/>
          </p:cNvGrpSpPr>
          <p:nvPr/>
        </p:nvGrpSpPr>
        <p:grpSpPr bwMode="auto">
          <a:xfrm>
            <a:off x="6400800" y="685800"/>
            <a:ext cx="2743200" cy="4381500"/>
            <a:chOff x="1750" y="0"/>
            <a:chExt cx="2583" cy="4275"/>
          </a:xfrm>
        </p:grpSpPr>
        <p:pic>
          <p:nvPicPr>
            <p:cNvPr id="30728" name="Picture 8" descr="CAMPAL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0" y="0"/>
              <a:ext cx="2583" cy="3840"/>
            </a:xfrm>
            <a:prstGeom prst="rect">
              <a:avLst/>
            </a:prstGeom>
            <a:noFill/>
            <a:extLst>
              <a:ext uri="{909E8E84-426E-40DD-AFC4-6F175D3DCCD1}">
                <a14:hiddenFill xmlns:a14="http://schemas.microsoft.com/office/drawing/2010/main">
                  <a:solidFill>
                    <a:srgbClr val="FFFFFF"/>
                  </a:solidFill>
                </a14:hiddenFill>
              </a:ext>
            </a:extLst>
          </p:spPr>
        </p:pic>
        <p:sp>
          <p:nvSpPr>
            <p:cNvPr id="30729" name="Text Box 9"/>
            <p:cNvSpPr txBox="1">
              <a:spLocks noChangeArrowheads="1"/>
            </p:cNvSpPr>
            <p:nvPr/>
          </p:nvSpPr>
          <p:spPr bwMode="auto">
            <a:xfrm>
              <a:off x="1775" y="3888"/>
              <a:ext cx="2545" cy="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sz="2000" b="1"/>
                <a:t>1830, Age 42</a:t>
              </a:r>
            </a:p>
          </p:txBody>
        </p:sp>
      </p:grpSp>
    </p:spTree>
  </p:cSld>
  <p:clrMapOvr>
    <a:masterClrMapping/>
  </p:clrMapOvr>
  <p:transition spd="slow">
    <p:newsflash/>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4042</TotalTime>
  <Words>1741</Words>
  <Application>Microsoft Macintosh PowerPoint</Application>
  <PresentationFormat>On-screen Show (4:3)</PresentationFormat>
  <Paragraphs>138</Paragraphs>
  <Slides>37</Slides>
  <Notes>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2" baseType="lpstr">
      <vt:lpstr>Arial</vt:lpstr>
      <vt:lpstr>Tahoma</vt:lpstr>
      <vt:lpstr>Times New Roman</vt:lpstr>
      <vt:lpstr>Default Design</vt:lpstr>
      <vt:lpstr>Microsoft Photo Editor 3.0 Photo</vt:lpstr>
      <vt:lpstr>The Influence Of Alexander Campbell In Alabama</vt:lpstr>
      <vt:lpstr>Early Preachers In South Alabama Influenced By Alexander Campbell</vt:lpstr>
      <vt:lpstr>Early Life Of Alexander Campbell</vt:lpstr>
      <vt:lpstr>Early Life Of Alexander Campbell</vt:lpstr>
      <vt:lpstr>Early Life Of Alexander Campbell</vt:lpstr>
      <vt:lpstr>Sermon On The Law</vt:lpstr>
      <vt:lpstr>The Influence Of His Debates</vt:lpstr>
      <vt:lpstr>The Influence Of His Journals</vt:lpstr>
      <vt:lpstr>Early Contact  With Alabama</vt:lpstr>
      <vt:lpstr>January 4th, 1830 Begins The Millennial Harbinger</vt:lpstr>
      <vt:lpstr>Early Contact With Alabama</vt:lpstr>
      <vt:lpstr>PowerPoint Presentation</vt:lpstr>
      <vt:lpstr>PowerPoint Presentation</vt:lpstr>
      <vt:lpstr>PowerPoint Presentation</vt:lpstr>
      <vt:lpstr>Other Reports Sent In By J.A.Butler</vt:lpstr>
      <vt:lpstr>PowerPoint Presentation</vt:lpstr>
      <vt:lpstr>PowerPoint Presentation</vt:lpstr>
      <vt:lpstr>PowerPoint Presentation</vt:lpstr>
      <vt:lpstr>1st Tour Through The South, November, 1838- March, 1839</vt:lpstr>
      <vt:lpstr>1st Tour Through The South, November, 1838 - March, 1839</vt:lpstr>
      <vt:lpstr>PowerPoint Presentation</vt:lpstr>
      <vt:lpstr>Summarizing Alabama</vt:lpstr>
      <vt:lpstr>Summarizing Alabama</vt:lpstr>
      <vt:lpstr>Struggles To Plant The Church In The South</vt:lpstr>
      <vt:lpstr>Closed Minded Religious Southerners</vt:lpstr>
      <vt:lpstr>Economically Poor &amp; Ignorant</vt:lpstr>
      <vt:lpstr>Report On Literacy In The US</vt:lpstr>
      <vt:lpstr>On The Control Of Political Leaders &amp; Religious Leaders</vt:lpstr>
      <vt:lpstr>End Of The Tour Report In MH</vt:lpstr>
      <vt:lpstr>Bethany College</vt:lpstr>
      <vt:lpstr>Invitation For Second Trip - 1856</vt:lpstr>
      <vt:lpstr>Second Tour 1857</vt:lpstr>
      <vt:lpstr>Sad Death Of Robert T. Goree</vt:lpstr>
      <vt:lpstr>3rd Tour 1859</vt:lpstr>
      <vt:lpstr>The Sage Of Bethany Goes Home</vt:lpstr>
      <vt:lpstr>Buried Among His Parents,  Wives &amp; Children</vt:lpstr>
      <vt:lpstr>Bethany College</vt:lpstr>
    </vt:vector>
  </TitlesOfParts>
  <Company/>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Scott Harp</dc:creator>
  <cp:lastModifiedBy>Scott Harp</cp:lastModifiedBy>
  <cp:revision>28</cp:revision>
  <dcterms:created xsi:type="dcterms:W3CDTF">2007-02-21T18:20:00Z</dcterms:created>
  <dcterms:modified xsi:type="dcterms:W3CDTF">2018-01-15T14:04:44Z</dcterms:modified>
</cp:coreProperties>
</file>