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28"/>
  </p:notesMasterIdLst>
  <p:sldIdLst>
    <p:sldId id="256" r:id="rId2"/>
    <p:sldId id="257" r:id="rId3"/>
    <p:sldId id="260" r:id="rId4"/>
    <p:sldId id="261" r:id="rId5"/>
    <p:sldId id="259" r:id="rId6"/>
    <p:sldId id="264" r:id="rId7"/>
    <p:sldId id="265" r:id="rId8"/>
    <p:sldId id="274" r:id="rId9"/>
    <p:sldId id="279" r:id="rId10"/>
    <p:sldId id="275" r:id="rId11"/>
    <p:sldId id="280" r:id="rId12"/>
    <p:sldId id="277" r:id="rId13"/>
    <p:sldId id="281" r:id="rId14"/>
    <p:sldId id="282" r:id="rId15"/>
    <p:sldId id="283" r:id="rId16"/>
    <p:sldId id="284" r:id="rId17"/>
    <p:sldId id="286" r:id="rId18"/>
    <p:sldId id="287" r:id="rId19"/>
    <p:sldId id="289" r:id="rId20"/>
    <p:sldId id="288" r:id="rId21"/>
    <p:sldId id="285" r:id="rId22"/>
    <p:sldId id="290" r:id="rId23"/>
    <p:sldId id="292" r:id="rId24"/>
    <p:sldId id="291" r:id="rId25"/>
    <p:sldId id="294" r:id="rId26"/>
    <p:sldId id="293"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45" autoAdjust="0"/>
    <p:restoredTop sz="94304"/>
  </p:normalViewPr>
  <p:slideViewPr>
    <p:cSldViewPr>
      <p:cViewPr varScale="1">
        <p:scale>
          <a:sx n="70" d="100"/>
          <a:sy n="70" d="100"/>
        </p:scale>
        <p:origin x="160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024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E47FCF7A-64AA-394F-90AE-0A62C0BBC3F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5A1EE8-8E64-1B48-BE23-0BC89DA12610}" type="slidenum">
              <a:rPr lang="en-US" altLang="en-US"/>
              <a:pPr/>
              <a:t>‹#›</a:t>
            </a:fld>
            <a:endParaRPr lang="en-US" altLang="en-US"/>
          </a:p>
        </p:txBody>
      </p:sp>
    </p:spTree>
    <p:extLst>
      <p:ext uri="{BB962C8B-B14F-4D97-AF65-F5344CB8AC3E}">
        <p14:creationId xmlns:p14="http://schemas.microsoft.com/office/powerpoint/2010/main" val="6822514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3B0A93-8C04-B142-8C42-E14AA5317D2A}" type="slidenum">
              <a:rPr lang="en-US" altLang="en-US"/>
              <a:pPr/>
              <a:t>‹#›</a:t>
            </a:fld>
            <a:endParaRPr lang="en-US" altLang="en-US"/>
          </a:p>
        </p:txBody>
      </p:sp>
    </p:spTree>
    <p:extLst>
      <p:ext uri="{BB962C8B-B14F-4D97-AF65-F5344CB8AC3E}">
        <p14:creationId xmlns:p14="http://schemas.microsoft.com/office/powerpoint/2010/main" val="172577914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5B9B6D-FC8A-9E49-A3FD-06285834538B}" type="slidenum">
              <a:rPr lang="en-US" altLang="en-US"/>
              <a:pPr/>
              <a:t>‹#›</a:t>
            </a:fld>
            <a:endParaRPr lang="en-US" altLang="en-US"/>
          </a:p>
        </p:txBody>
      </p:sp>
    </p:spTree>
    <p:extLst>
      <p:ext uri="{BB962C8B-B14F-4D97-AF65-F5344CB8AC3E}">
        <p14:creationId xmlns:p14="http://schemas.microsoft.com/office/powerpoint/2010/main" val="125595363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Picture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FB5A6E0-3F0D-1248-A976-C8E0B9E3FB35}" type="slidenum">
              <a:rPr lang="en-US" altLang="en-US"/>
              <a:pPr/>
              <a:t>‹#›</a:t>
            </a:fld>
            <a:endParaRPr lang="en-US" altLang="en-US"/>
          </a:p>
        </p:txBody>
      </p:sp>
    </p:spTree>
    <p:extLst>
      <p:ext uri="{BB962C8B-B14F-4D97-AF65-F5344CB8AC3E}">
        <p14:creationId xmlns:p14="http://schemas.microsoft.com/office/powerpoint/2010/main" val="11959434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20A5AE0-4FCD-4440-9D8A-A8EDB3C591BD}" type="slidenum">
              <a:rPr lang="en-US" altLang="en-US"/>
              <a:pPr/>
              <a:t>‹#›</a:t>
            </a:fld>
            <a:endParaRPr lang="en-US" altLang="en-US"/>
          </a:p>
        </p:txBody>
      </p:sp>
    </p:spTree>
    <p:extLst>
      <p:ext uri="{BB962C8B-B14F-4D97-AF65-F5344CB8AC3E}">
        <p14:creationId xmlns:p14="http://schemas.microsoft.com/office/powerpoint/2010/main" val="11844078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D788D5-111B-5C4C-A417-FEB61410B0CE}" type="slidenum">
              <a:rPr lang="en-US" altLang="en-US"/>
              <a:pPr/>
              <a:t>‹#›</a:t>
            </a:fld>
            <a:endParaRPr lang="en-US" altLang="en-US"/>
          </a:p>
        </p:txBody>
      </p:sp>
    </p:spTree>
    <p:extLst>
      <p:ext uri="{BB962C8B-B14F-4D97-AF65-F5344CB8AC3E}">
        <p14:creationId xmlns:p14="http://schemas.microsoft.com/office/powerpoint/2010/main" val="13159705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69347CD-EE75-5741-9754-706C59DCFAE6}" type="slidenum">
              <a:rPr lang="en-US" altLang="en-US"/>
              <a:pPr/>
              <a:t>‹#›</a:t>
            </a:fld>
            <a:endParaRPr lang="en-US" altLang="en-US"/>
          </a:p>
        </p:txBody>
      </p:sp>
    </p:spTree>
    <p:extLst>
      <p:ext uri="{BB962C8B-B14F-4D97-AF65-F5344CB8AC3E}">
        <p14:creationId xmlns:p14="http://schemas.microsoft.com/office/powerpoint/2010/main" val="583071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598F2CB-3ED4-9C40-AA80-B9B90E092ACF}" type="slidenum">
              <a:rPr lang="en-US" altLang="en-US"/>
              <a:pPr/>
              <a:t>‹#›</a:t>
            </a:fld>
            <a:endParaRPr lang="en-US" altLang="en-US"/>
          </a:p>
        </p:txBody>
      </p:sp>
    </p:spTree>
    <p:extLst>
      <p:ext uri="{BB962C8B-B14F-4D97-AF65-F5344CB8AC3E}">
        <p14:creationId xmlns:p14="http://schemas.microsoft.com/office/powerpoint/2010/main" val="7071888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4F85361-8419-C244-9F6B-21D1B80830C2}" type="slidenum">
              <a:rPr lang="en-US" altLang="en-US"/>
              <a:pPr/>
              <a:t>‹#›</a:t>
            </a:fld>
            <a:endParaRPr lang="en-US" altLang="en-US"/>
          </a:p>
        </p:txBody>
      </p:sp>
    </p:spTree>
    <p:extLst>
      <p:ext uri="{BB962C8B-B14F-4D97-AF65-F5344CB8AC3E}">
        <p14:creationId xmlns:p14="http://schemas.microsoft.com/office/powerpoint/2010/main" val="15486843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92F10B7-BF45-1849-BDDC-9756DF3EE5F4}" type="slidenum">
              <a:rPr lang="en-US" altLang="en-US"/>
              <a:pPr/>
              <a:t>‹#›</a:t>
            </a:fld>
            <a:endParaRPr lang="en-US" altLang="en-US"/>
          </a:p>
        </p:txBody>
      </p:sp>
    </p:spTree>
    <p:extLst>
      <p:ext uri="{BB962C8B-B14F-4D97-AF65-F5344CB8AC3E}">
        <p14:creationId xmlns:p14="http://schemas.microsoft.com/office/powerpoint/2010/main" val="12357158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E689E4A-1DB0-8E4E-9653-CDCD365E3EF3}" type="slidenum">
              <a:rPr lang="en-US" altLang="en-US"/>
              <a:pPr/>
              <a:t>‹#›</a:t>
            </a:fld>
            <a:endParaRPr lang="en-US" altLang="en-US"/>
          </a:p>
        </p:txBody>
      </p:sp>
    </p:spTree>
    <p:extLst>
      <p:ext uri="{BB962C8B-B14F-4D97-AF65-F5344CB8AC3E}">
        <p14:creationId xmlns:p14="http://schemas.microsoft.com/office/powerpoint/2010/main" val="3621593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4C93C67-936E-F344-8747-9BEEB907298D}" type="slidenum">
              <a:rPr lang="en-US" altLang="en-US"/>
              <a:pPr/>
              <a:t>‹#›</a:t>
            </a:fld>
            <a:endParaRPr lang="en-US" altLang="en-US"/>
          </a:p>
        </p:txBody>
      </p:sp>
    </p:spTree>
    <p:extLst>
      <p:ext uri="{BB962C8B-B14F-4D97-AF65-F5344CB8AC3E}">
        <p14:creationId xmlns:p14="http://schemas.microsoft.com/office/powerpoint/2010/main" val="842766730"/>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4CD3818-8861-2B40-9567-B30EB95BAB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oleObject" Target="../embeddings/oleObject6.bin"/><Relationship Id="rId6" Type="http://schemas.openxmlformats.org/officeDocument/2006/relationships/image" Target="../media/image15.png"/><Relationship Id="rId7" Type="http://schemas.openxmlformats.org/officeDocument/2006/relationships/image" Target="../media/image18.jpeg"/><Relationship Id="rId8" Type="http://schemas.openxmlformats.org/officeDocument/2006/relationships/image" Target="../media/image19.jpe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oleObject" Target="../embeddings/oleObject7.bin"/><Relationship Id="rId5" Type="http://schemas.openxmlformats.org/officeDocument/2006/relationships/image" Target="../media/image29.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0.jpeg"/><Relationship Id="rId5" Type="http://schemas.openxmlformats.org/officeDocument/2006/relationships/image" Target="../media/image32.png"/><Relationship Id="rId6" Type="http://schemas.openxmlformats.org/officeDocument/2006/relationships/oleObject" Target="../embeddings/oleObject8.bin"/><Relationship Id="rId7" Type="http://schemas.openxmlformats.org/officeDocument/2006/relationships/image" Target="../media/image2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png"/><Relationship Id="rId5" Type="http://schemas.openxmlformats.org/officeDocument/2006/relationships/oleObject" Target="../embeddings/oleObject3.bin"/><Relationship Id="rId6"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oleObject" Target="../embeddings/oleObject5.bin"/><Relationship Id="rId5" Type="http://schemas.openxmlformats.org/officeDocument/2006/relationships/image" Target="../media/image6.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en-US" altLang="en-US" sz="4400"/>
              <a:t>God’s Family Through The Centuries</a:t>
            </a:r>
          </a:p>
        </p:txBody>
      </p:sp>
      <p:sp>
        <p:nvSpPr>
          <p:cNvPr id="2051" name="Rectangle 3"/>
          <p:cNvSpPr>
            <a:spLocks noGrp="1" noChangeArrowheads="1"/>
          </p:cNvSpPr>
          <p:nvPr>
            <p:ph type="subTitle" idx="1"/>
          </p:nvPr>
        </p:nvSpPr>
        <p:spPr>
          <a:xfrm>
            <a:off x="1371600" y="3886200"/>
            <a:ext cx="6400800" cy="1752600"/>
          </a:xfrm>
        </p:spPr>
        <p:txBody>
          <a:bodyPr/>
          <a:lstStyle/>
          <a:p>
            <a:r>
              <a:rPr lang="en-US" altLang="en-US" sz="3200"/>
              <a:t>Daniel 2:44</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685800"/>
            <a:ext cx="3200400" cy="1905000"/>
          </a:xfrm>
        </p:spPr>
        <p:txBody>
          <a:bodyPr/>
          <a:lstStyle/>
          <a:p>
            <a:r>
              <a:rPr lang="en-US" altLang="en-US" sz="2800">
                <a:latin typeface="Tahoma" charset="0"/>
              </a:rPr>
              <a:t>John</a:t>
            </a:r>
            <a:br>
              <a:rPr lang="en-US" altLang="en-US" sz="2800">
                <a:latin typeface="Tahoma" charset="0"/>
              </a:rPr>
            </a:br>
            <a:r>
              <a:rPr lang="en-US" altLang="en-US" sz="2800">
                <a:latin typeface="Tahoma" charset="0"/>
              </a:rPr>
              <a:t>Glas</a:t>
            </a:r>
            <a:br>
              <a:rPr lang="en-US" altLang="en-US" sz="2800">
                <a:latin typeface="Tahoma" charset="0"/>
              </a:rPr>
            </a:br>
            <a:r>
              <a:rPr lang="en-US" altLang="en-US" sz="2800">
                <a:latin typeface="Tahoma" charset="0"/>
              </a:rPr>
              <a:t>1695-1773</a:t>
            </a:r>
          </a:p>
        </p:txBody>
      </p:sp>
      <p:pic>
        <p:nvPicPr>
          <p:cNvPr id="25604" name="Picture 4" descr="John G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352675"/>
            <a:ext cx="3300412" cy="4505325"/>
          </a:xfrm>
          <a:prstGeom prst="rect">
            <a:avLst/>
          </a:prstGeom>
          <a:noFill/>
          <a:extLst>
            <a:ext uri="{909E8E84-426E-40DD-AFC4-6F175D3DCCD1}">
              <a14:hiddenFill xmlns:a14="http://schemas.microsoft.com/office/drawing/2010/main">
                <a:solidFill>
                  <a:srgbClr val="FFFFFF"/>
                </a:solidFill>
              </a14:hiddenFill>
            </a:ext>
          </a:extLst>
        </p:spPr>
      </p:pic>
      <p:sp>
        <p:nvSpPr>
          <p:cNvPr id="25606" name="Rectangle 6"/>
          <p:cNvSpPr>
            <a:spLocks noChangeArrowheads="1"/>
          </p:cNvSpPr>
          <p:nvPr/>
        </p:nvSpPr>
        <p:spPr bwMode="auto">
          <a:xfrm>
            <a:off x="4953000" y="762000"/>
            <a:ext cx="3429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2800">
                <a:latin typeface="Tahoma" charset="0"/>
              </a:rPr>
              <a:t>Robert</a:t>
            </a:r>
            <a:br>
              <a:rPr lang="en-US" altLang="en-US" sz="2800">
                <a:latin typeface="Tahoma" charset="0"/>
              </a:rPr>
            </a:br>
            <a:r>
              <a:rPr lang="en-US" altLang="en-US" sz="2800">
                <a:latin typeface="Tahoma" charset="0"/>
              </a:rPr>
              <a:t>Sandeman</a:t>
            </a:r>
            <a:br>
              <a:rPr lang="en-US" altLang="en-US" sz="2800">
                <a:latin typeface="Tahoma" charset="0"/>
              </a:rPr>
            </a:br>
            <a:r>
              <a:rPr lang="en-US" altLang="en-US" sz="2800">
                <a:latin typeface="Tahoma" charset="0"/>
              </a:rPr>
              <a:t>1718-1771</a:t>
            </a:r>
          </a:p>
        </p:txBody>
      </p:sp>
      <p:pic>
        <p:nvPicPr>
          <p:cNvPr id="25607" name="Picture 7" descr="sandeman"/>
          <p:cNvPicPr>
            <a:picLocks noChangeAspect="1" noChangeArrowheads="1"/>
          </p:cNvPicPr>
          <p:nvPr/>
        </p:nvPicPr>
        <p:blipFill>
          <a:blip r:embed="rId3">
            <a:extLst>
              <a:ext uri="{28A0092B-C50C-407E-A947-70E740481C1C}">
                <a14:useLocalDpi xmlns:a14="http://schemas.microsoft.com/office/drawing/2010/main" val="0"/>
              </a:ext>
            </a:extLst>
          </a:blip>
          <a:srcRect b="21210"/>
          <a:stretch>
            <a:fillRect/>
          </a:stretch>
        </p:blipFill>
        <p:spPr bwMode="auto">
          <a:xfrm>
            <a:off x="4953000" y="2438400"/>
            <a:ext cx="3408363" cy="4419600"/>
          </a:xfrm>
          <a:prstGeom prst="rect">
            <a:avLst/>
          </a:prstGeom>
          <a:noFill/>
          <a:extLst>
            <a:ext uri="{909E8E84-426E-40DD-AFC4-6F175D3DCCD1}">
              <a14:hiddenFill xmlns:a14="http://schemas.microsoft.com/office/drawing/2010/main">
                <a:solidFill>
                  <a:srgbClr val="FFFFFF"/>
                </a:solidFill>
              </a14:hiddenFill>
            </a:ext>
          </a:extLst>
        </p:spPr>
      </p:pic>
      <p:sp>
        <p:nvSpPr>
          <p:cNvPr id="25608" name="Text Box 8"/>
          <p:cNvSpPr txBox="1">
            <a:spLocks noChangeArrowheads="1"/>
          </p:cNvSpPr>
          <p:nvPr/>
        </p:nvSpPr>
        <p:spPr bwMode="auto">
          <a:xfrm>
            <a:off x="762000" y="0"/>
            <a:ext cx="662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a:t>Fathers Of Congregationalism</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cp_726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ctrTitle"/>
          </p:nvPr>
        </p:nvSpPr>
        <p:spPr>
          <a:xfrm>
            <a:off x="838200" y="0"/>
            <a:ext cx="7772400" cy="1470025"/>
          </a:xfrm>
        </p:spPr>
        <p:txBody>
          <a:bodyPr anchor="ctr"/>
          <a:lstStyle/>
          <a:p>
            <a:r>
              <a:rPr lang="en-US" altLang="en-US" sz="5400">
                <a:latin typeface="GothicE" charset="0"/>
              </a:rPr>
              <a:t>Tottlebank Church</a:t>
            </a:r>
          </a:p>
        </p:txBody>
      </p:sp>
      <p:sp>
        <p:nvSpPr>
          <p:cNvPr id="31748" name="Rectangle 4"/>
          <p:cNvSpPr>
            <a:spLocks noGrp="1" noChangeArrowheads="1"/>
          </p:cNvSpPr>
          <p:nvPr>
            <p:ph type="subTitle" idx="1"/>
          </p:nvPr>
        </p:nvSpPr>
        <p:spPr>
          <a:xfrm>
            <a:off x="1295400" y="1524000"/>
            <a:ext cx="7162800" cy="1752600"/>
          </a:xfrm>
        </p:spPr>
        <p:txBody>
          <a:bodyPr/>
          <a:lstStyle/>
          <a:p>
            <a:pPr>
              <a:lnSpc>
                <a:spcPct val="90000"/>
              </a:lnSpc>
              <a:spcBef>
                <a:spcPct val="15000"/>
              </a:spcBef>
            </a:pPr>
            <a:r>
              <a:rPr lang="en-US" altLang="en-US" sz="3200">
                <a:latin typeface="GothicE" charset="0"/>
              </a:rPr>
              <a:t>        A Church of Christ </a:t>
            </a:r>
          </a:p>
          <a:p>
            <a:pPr>
              <a:lnSpc>
                <a:spcPct val="90000"/>
              </a:lnSpc>
              <a:spcBef>
                <a:spcPct val="15000"/>
              </a:spcBef>
            </a:pPr>
            <a:r>
              <a:rPr lang="en-US" altLang="en-US" sz="3200">
                <a:latin typeface="GothicE" charset="0"/>
              </a:rPr>
              <a:t>-Early As 1669</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lstStyle/>
          <a:p>
            <a:r>
              <a:rPr lang="en-US" altLang="en-US">
                <a:latin typeface="Tahoma" charset="0"/>
              </a:rPr>
              <a:t>Robert &amp; James Haldane</a:t>
            </a:r>
          </a:p>
        </p:txBody>
      </p:sp>
      <p:grpSp>
        <p:nvGrpSpPr>
          <p:cNvPr id="27652" name="Group 4"/>
          <p:cNvGrpSpPr>
            <a:grpSpLocks/>
          </p:cNvGrpSpPr>
          <p:nvPr/>
        </p:nvGrpSpPr>
        <p:grpSpPr bwMode="auto">
          <a:xfrm>
            <a:off x="381000" y="1524000"/>
            <a:ext cx="3419475" cy="5197475"/>
            <a:chOff x="240" y="960"/>
            <a:chExt cx="2154" cy="3274"/>
          </a:xfrm>
        </p:grpSpPr>
        <p:pic>
          <p:nvPicPr>
            <p:cNvPr id="27653" name="Picture 5" descr="haldane"/>
            <p:cNvPicPr>
              <a:picLocks noChangeAspect="1" noChangeArrowheads="1"/>
            </p:cNvPicPr>
            <p:nvPr/>
          </p:nvPicPr>
          <p:blipFill>
            <a:blip r:embed="rId2">
              <a:extLst>
                <a:ext uri="{28A0092B-C50C-407E-A947-70E740481C1C}">
                  <a14:useLocalDpi xmlns:a14="http://schemas.microsoft.com/office/drawing/2010/main" val="0"/>
                </a:ext>
              </a:extLst>
            </a:blip>
            <a:srcRect r="9267"/>
            <a:stretch>
              <a:fillRect/>
            </a:stretch>
          </p:blipFill>
          <p:spPr bwMode="auto">
            <a:xfrm>
              <a:off x="240" y="960"/>
              <a:ext cx="2154" cy="2784"/>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 Box 6"/>
            <p:cNvSpPr txBox="1">
              <a:spLocks noChangeArrowheads="1"/>
            </p:cNvSpPr>
            <p:nvPr/>
          </p:nvSpPr>
          <p:spPr bwMode="auto">
            <a:xfrm>
              <a:off x="432" y="3792"/>
              <a:ext cx="172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James Haldane</a:t>
              </a:r>
              <a:br>
                <a:rPr lang="en-US" altLang="en-US" sz="2000">
                  <a:latin typeface="Tahoma" charset="0"/>
                </a:rPr>
              </a:br>
              <a:r>
                <a:rPr lang="en-US" altLang="en-US" sz="2000">
                  <a:latin typeface="Tahoma" charset="0"/>
                </a:rPr>
                <a:t>1768-1851</a:t>
              </a:r>
            </a:p>
          </p:txBody>
        </p:sp>
      </p:grpSp>
      <p:sp>
        <p:nvSpPr>
          <p:cNvPr id="27655" name="Rectangle 7"/>
          <p:cNvSpPr>
            <a:spLocks noGrp="1" noChangeArrowheads="1"/>
          </p:cNvSpPr>
          <p:nvPr>
            <p:ph type="body" sz="half" idx="2"/>
          </p:nvPr>
        </p:nvSpPr>
        <p:spPr>
          <a:xfrm>
            <a:off x="4114800" y="1600200"/>
            <a:ext cx="4572000" cy="4525963"/>
          </a:xfrm>
        </p:spPr>
        <p:txBody>
          <a:bodyPr/>
          <a:lstStyle/>
          <a:p>
            <a:r>
              <a:rPr lang="en-US" altLang="en-US" sz="2800"/>
              <a:t>Baptist Ministers Who Brought About Reform In The British Isles</a:t>
            </a:r>
          </a:p>
        </p:txBody>
      </p:sp>
      <p:pic>
        <p:nvPicPr>
          <p:cNvPr id="27656" name="Picture 8" descr="Airthrey Castle 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221038"/>
            <a:ext cx="5334000" cy="3560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kirkby02"/>
          <p:cNvPicPr>
            <a:picLocks noChangeAspect="1" noChangeArrowheads="1"/>
          </p:cNvPicPr>
          <p:nvPr/>
        </p:nvPicPr>
        <p:blipFill>
          <a:blip r:embed="rId2">
            <a:extLst>
              <a:ext uri="{28A0092B-C50C-407E-A947-70E740481C1C}">
                <a14:useLocalDpi xmlns:a14="http://schemas.microsoft.com/office/drawing/2010/main" val="0"/>
              </a:ext>
            </a:extLst>
          </a:blip>
          <a:srcRect r="11111"/>
          <a:stretch>
            <a:fillRect/>
          </a:stretch>
        </p:blipFill>
        <p:spPr bwMode="auto">
          <a:xfrm>
            <a:off x="0" y="0"/>
            <a:ext cx="9144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32771" name="Rectangle 3"/>
          <p:cNvSpPr>
            <a:spLocks noGrp="1" noChangeArrowheads="1"/>
          </p:cNvSpPr>
          <p:nvPr>
            <p:ph type="title"/>
          </p:nvPr>
        </p:nvSpPr>
        <p:spPr>
          <a:xfrm>
            <a:off x="1676400" y="76200"/>
            <a:ext cx="6400800" cy="838200"/>
          </a:xfrm>
          <a:solidFill>
            <a:schemeClr val="bg2">
              <a:alpha val="17999"/>
            </a:schemeClr>
          </a:solidFill>
        </p:spPr>
        <p:txBody>
          <a:bodyPr/>
          <a:lstStyle/>
          <a:p>
            <a:r>
              <a:rPr lang="en-US" altLang="en-US">
                <a:solidFill>
                  <a:srgbClr val="FFFF00"/>
                </a:solidFill>
                <a:effectLst>
                  <a:outerShdw blurRad="38100" dist="38100" dir="2700000" algn="tl">
                    <a:srgbClr val="000000"/>
                  </a:outerShdw>
                </a:effectLst>
              </a:rPr>
              <a:t>Kirkby Church of Christ</a:t>
            </a:r>
          </a:p>
        </p:txBody>
      </p:sp>
      <p:sp>
        <p:nvSpPr>
          <p:cNvPr id="32772" name="Rectangle 4"/>
          <p:cNvSpPr>
            <a:spLocks noGrp="1" noChangeArrowheads="1"/>
          </p:cNvSpPr>
          <p:nvPr>
            <p:ph type="body" idx="1"/>
          </p:nvPr>
        </p:nvSpPr>
        <p:spPr>
          <a:xfrm>
            <a:off x="533400" y="5105400"/>
            <a:ext cx="8382000" cy="1676400"/>
          </a:xfrm>
          <a:solidFill>
            <a:schemeClr val="bg2">
              <a:alpha val="48000"/>
            </a:schemeClr>
          </a:solidFill>
          <a:ln/>
        </p:spPr>
        <p:txBody>
          <a:bodyPr/>
          <a:lstStyle/>
          <a:p>
            <a:pPr>
              <a:lnSpc>
                <a:spcPct val="80000"/>
              </a:lnSpc>
            </a:pPr>
            <a:r>
              <a:rPr lang="en-US" altLang="en-US" sz="2800">
                <a:solidFill>
                  <a:srgbClr val="FFFF00"/>
                </a:solidFill>
                <a:effectLst>
                  <a:outerShdw blurRad="38100" dist="38100" dir="2700000" algn="tl">
                    <a:srgbClr val="000000"/>
                  </a:outerShdw>
                </a:effectLst>
              </a:rPr>
              <a:t>By 1824 a church after the ancient order was serving the Lord at Kirkby.</a:t>
            </a:r>
          </a:p>
          <a:p>
            <a:pPr>
              <a:lnSpc>
                <a:spcPct val="80000"/>
              </a:lnSpc>
            </a:pPr>
            <a:r>
              <a:rPr lang="en-US" altLang="en-US" sz="2800">
                <a:solidFill>
                  <a:srgbClr val="FFFF00"/>
                </a:solidFill>
                <a:effectLst>
                  <a:outerShdw blurRad="38100" dist="38100" dir="2700000" algn="tl">
                    <a:srgbClr val="000000"/>
                  </a:outerShdw>
                </a:effectLst>
              </a:rPr>
              <a:t>It was 30 years before any hear of Barton W. Stone or Alexander Campbell</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09600" y="152400"/>
            <a:ext cx="7848600" cy="914400"/>
          </a:xfrm>
        </p:spPr>
        <p:txBody>
          <a:bodyPr anchor="ctr"/>
          <a:lstStyle/>
          <a:p>
            <a:r>
              <a:rPr lang="en-US" altLang="en-US" sz="3200">
                <a:latin typeface="Tahoma" charset="0"/>
              </a:rPr>
              <a:t>Movements Independent Of </a:t>
            </a:r>
            <a:br>
              <a:rPr lang="en-US" altLang="en-US" sz="3200">
                <a:latin typeface="Tahoma" charset="0"/>
              </a:rPr>
            </a:br>
            <a:r>
              <a:rPr lang="en-US" altLang="en-US" sz="3200">
                <a:latin typeface="Tahoma" charset="0"/>
              </a:rPr>
              <a:t>Stone &amp; Campbell  Part II</a:t>
            </a:r>
          </a:p>
        </p:txBody>
      </p:sp>
      <p:grpSp>
        <p:nvGrpSpPr>
          <p:cNvPr id="33795" name="Group 3"/>
          <p:cNvGrpSpPr>
            <a:grpSpLocks/>
          </p:cNvGrpSpPr>
          <p:nvPr/>
        </p:nvGrpSpPr>
        <p:grpSpPr bwMode="auto">
          <a:xfrm>
            <a:off x="7069138" y="1219200"/>
            <a:ext cx="1770062" cy="2133600"/>
            <a:chOff x="240" y="1632"/>
            <a:chExt cx="1776" cy="2064"/>
          </a:xfrm>
        </p:grpSpPr>
        <p:pic>
          <p:nvPicPr>
            <p:cNvPr id="33796" name="Picture 4" descr="Photograph of Chester Bull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824"/>
              <a:ext cx="1087" cy="1591"/>
            </a:xfrm>
            <a:prstGeom prst="rect">
              <a:avLst/>
            </a:prstGeom>
            <a:noFill/>
            <a:extLst>
              <a:ext uri="{909E8E84-426E-40DD-AFC4-6F175D3DCCD1}">
                <a14:hiddenFill xmlns:a14="http://schemas.microsoft.com/office/drawing/2010/main">
                  <a:solidFill>
                    <a:srgbClr val="FFFFFF"/>
                  </a:solidFill>
                </a14:hiddenFill>
              </a:ext>
            </a:extLst>
          </p:spPr>
        </p:pic>
        <p:sp>
          <p:nvSpPr>
            <p:cNvPr id="33797" name="WordArt 5"/>
            <p:cNvSpPr>
              <a:spLocks noChangeArrowheads="1" noChangeShapeType="1" noTextEdit="1"/>
            </p:cNvSpPr>
            <p:nvPr/>
          </p:nvSpPr>
          <p:spPr bwMode="auto">
            <a:xfrm>
              <a:off x="240" y="1632"/>
              <a:ext cx="1776" cy="72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Dr. Chester Bullard</a:t>
              </a:r>
            </a:p>
          </p:txBody>
        </p:sp>
        <p:sp>
          <p:nvSpPr>
            <p:cNvPr id="33798" name="WordArt 6"/>
            <p:cNvSpPr>
              <a:spLocks noChangeArrowheads="1" noChangeShapeType="1" noTextEdit="1"/>
            </p:cNvSpPr>
            <p:nvPr/>
          </p:nvSpPr>
          <p:spPr bwMode="auto">
            <a:xfrm>
              <a:off x="480" y="3408"/>
              <a:ext cx="1338" cy="288"/>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1809-1893</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pic>
        <p:nvPicPr>
          <p:cNvPr id="33799" name="Picture 7" descr="5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143000"/>
            <a:ext cx="4545013"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33800" name="Group 8"/>
          <p:cNvGrpSpPr>
            <a:grpSpLocks/>
          </p:cNvGrpSpPr>
          <p:nvPr/>
        </p:nvGrpSpPr>
        <p:grpSpPr bwMode="auto">
          <a:xfrm>
            <a:off x="304800" y="3962400"/>
            <a:ext cx="1676400" cy="2533650"/>
            <a:chOff x="144" y="2592"/>
            <a:chExt cx="1056" cy="1596"/>
          </a:xfrm>
        </p:grpSpPr>
        <p:graphicFrame>
          <p:nvGraphicFramePr>
            <p:cNvPr id="33801" name="Object 9"/>
            <p:cNvGraphicFramePr>
              <a:graphicFrameLocks noChangeAspect="1"/>
            </p:cNvGraphicFramePr>
            <p:nvPr/>
          </p:nvGraphicFramePr>
          <p:xfrm>
            <a:off x="204" y="2754"/>
            <a:ext cx="968" cy="1254"/>
          </p:xfrm>
          <a:graphic>
            <a:graphicData uri="http://schemas.openxmlformats.org/presentationml/2006/ole">
              <mc:AlternateContent xmlns:mc="http://schemas.openxmlformats.org/markup-compatibility/2006">
                <mc:Choice xmlns:v="urn:schemas-microsoft-com:vml" Requires="v">
                  <p:oleObj spid="_x0000_s33816" name="Photo Editor Photo" r:id="rId5" imgW="4067743" imgH="5266667" progId="MSPhotoEd.3">
                    <p:embed/>
                  </p:oleObj>
                </mc:Choice>
                <mc:Fallback>
                  <p:oleObj name="Photo Editor Photo" r:id="rId5" imgW="4067743" imgH="5266667"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 y="2754"/>
                          <a:ext cx="968" cy="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802" name="WordArt 10"/>
            <p:cNvSpPr>
              <a:spLocks noChangeArrowheads="1" noChangeShapeType="1" noTextEdit="1"/>
            </p:cNvSpPr>
            <p:nvPr/>
          </p:nvSpPr>
          <p:spPr bwMode="auto">
            <a:xfrm>
              <a:off x="144" y="2592"/>
              <a:ext cx="1056" cy="384"/>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John Taylor</a:t>
              </a:r>
            </a:p>
          </p:txBody>
        </p:sp>
        <p:sp>
          <p:nvSpPr>
            <p:cNvPr id="33803" name="WordArt 11"/>
            <p:cNvSpPr>
              <a:spLocks noChangeArrowheads="1" noChangeShapeType="1" noTextEdit="1"/>
            </p:cNvSpPr>
            <p:nvPr/>
          </p:nvSpPr>
          <p:spPr bwMode="auto">
            <a:xfrm>
              <a:off x="288" y="3984"/>
              <a:ext cx="768" cy="204"/>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fi-FI" sz="3600" kern="10">
                  <a:ln w="9525">
                    <a:solidFill>
                      <a:srgbClr val="000000"/>
                    </a:solidFill>
                    <a:round/>
                    <a:headEnd/>
                    <a:tailEnd/>
                  </a:ln>
                  <a:solidFill>
                    <a:srgbClr val="000000"/>
                  </a:solidFill>
                  <a:latin typeface="Verdana" charset="0"/>
                  <a:ea typeface="Verdana" charset="0"/>
                  <a:cs typeface="Verdana" charset="0"/>
                </a:rPr>
                <a:t>1807-1895</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grpSp>
        <p:nvGrpSpPr>
          <p:cNvPr id="33804" name="Group 12"/>
          <p:cNvGrpSpPr>
            <a:grpSpLocks/>
          </p:cNvGrpSpPr>
          <p:nvPr/>
        </p:nvGrpSpPr>
        <p:grpSpPr bwMode="auto">
          <a:xfrm>
            <a:off x="7010400" y="4114800"/>
            <a:ext cx="1857375" cy="2452688"/>
            <a:chOff x="96" y="2652"/>
            <a:chExt cx="1170" cy="1545"/>
          </a:xfrm>
        </p:grpSpPr>
        <p:pic>
          <p:nvPicPr>
            <p:cNvPr id="33805" name="Picture 13" descr="dasher08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784"/>
              <a:ext cx="804" cy="1180"/>
            </a:xfrm>
            <a:prstGeom prst="rect">
              <a:avLst/>
            </a:prstGeom>
            <a:noFill/>
            <a:extLst>
              <a:ext uri="{909E8E84-426E-40DD-AFC4-6F175D3DCCD1}">
                <a14:hiddenFill xmlns:a14="http://schemas.microsoft.com/office/drawing/2010/main">
                  <a:solidFill>
                    <a:srgbClr val="FFFFFF"/>
                  </a:solidFill>
                </a14:hiddenFill>
              </a:ext>
            </a:extLst>
          </p:spPr>
        </p:pic>
        <p:sp>
          <p:nvSpPr>
            <p:cNvPr id="33806" name="WordArt 14"/>
            <p:cNvSpPr>
              <a:spLocks noChangeArrowheads="1" noChangeShapeType="1" noTextEdit="1"/>
            </p:cNvSpPr>
            <p:nvPr/>
          </p:nvSpPr>
          <p:spPr bwMode="auto">
            <a:xfrm>
              <a:off x="96" y="2652"/>
              <a:ext cx="1170" cy="852"/>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Christian H. Dasher</a:t>
              </a:r>
            </a:p>
          </p:txBody>
        </p:sp>
        <p:sp>
          <p:nvSpPr>
            <p:cNvPr id="33807" name="WordArt 15"/>
            <p:cNvSpPr>
              <a:spLocks noChangeArrowheads="1" noChangeShapeType="1" noTextEdit="1"/>
            </p:cNvSpPr>
            <p:nvPr/>
          </p:nvSpPr>
          <p:spPr bwMode="auto">
            <a:xfrm>
              <a:off x="342" y="3945"/>
              <a:ext cx="714" cy="252"/>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1789-1866</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grpSp>
        <p:nvGrpSpPr>
          <p:cNvPr id="33808" name="Group 16"/>
          <p:cNvGrpSpPr>
            <a:grpSpLocks/>
          </p:cNvGrpSpPr>
          <p:nvPr/>
        </p:nvGrpSpPr>
        <p:grpSpPr bwMode="auto">
          <a:xfrm>
            <a:off x="152400" y="1295400"/>
            <a:ext cx="2057400" cy="2166938"/>
            <a:chOff x="96" y="816"/>
            <a:chExt cx="1296" cy="1365"/>
          </a:xfrm>
        </p:grpSpPr>
        <p:pic>
          <p:nvPicPr>
            <p:cNvPr id="33809" name="Picture 17" descr="Old_Philadelphia_01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1231"/>
              <a:ext cx="1296" cy="802"/>
            </a:xfrm>
            <a:prstGeom prst="rect">
              <a:avLst/>
            </a:prstGeom>
            <a:noFill/>
            <a:extLst>
              <a:ext uri="{909E8E84-426E-40DD-AFC4-6F175D3DCCD1}">
                <a14:hiddenFill xmlns:a14="http://schemas.microsoft.com/office/drawing/2010/main">
                  <a:solidFill>
                    <a:srgbClr val="FFFFFF"/>
                  </a:solidFill>
                </a14:hiddenFill>
              </a:ext>
            </a:extLst>
          </p:spPr>
        </p:pic>
        <p:sp>
          <p:nvSpPr>
            <p:cNvPr id="33810" name="WordArt 18"/>
            <p:cNvSpPr>
              <a:spLocks noChangeArrowheads="1" noChangeShapeType="1" noTextEdit="1"/>
            </p:cNvSpPr>
            <p:nvPr/>
          </p:nvSpPr>
          <p:spPr bwMode="auto">
            <a:xfrm>
              <a:off x="192" y="816"/>
              <a:ext cx="1008" cy="72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Old Philadelphia</a:t>
              </a:r>
            </a:p>
            <a:p>
              <a:pPr algn="ctr"/>
              <a:r>
                <a:rPr lang="en-US" sz="3600" kern="10">
                  <a:ln w="9525">
                    <a:solidFill>
                      <a:srgbClr val="000000"/>
                    </a:solidFill>
                    <a:round/>
                    <a:headEnd/>
                    <a:tailEnd/>
                  </a:ln>
                  <a:solidFill>
                    <a:srgbClr val="000000"/>
                  </a:solidFill>
                  <a:latin typeface="Verdana" charset="0"/>
                  <a:ea typeface="Verdana" charset="0"/>
                  <a:cs typeface="Verdana" charset="0"/>
                </a:rPr>
                <a:t>Warren Cty. TN</a:t>
              </a:r>
            </a:p>
          </p:txBody>
        </p:sp>
        <p:sp>
          <p:nvSpPr>
            <p:cNvPr id="33811" name="WordArt 19"/>
            <p:cNvSpPr>
              <a:spLocks noChangeArrowheads="1" noChangeShapeType="1" noTextEdit="1"/>
            </p:cNvSpPr>
            <p:nvPr/>
          </p:nvSpPr>
          <p:spPr bwMode="auto">
            <a:xfrm>
              <a:off x="540" y="2037"/>
              <a:ext cx="372" cy="1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is-IS" sz="3600" kern="10">
                  <a:ln w="9525">
                    <a:solidFill>
                      <a:srgbClr val="000000"/>
                    </a:solidFill>
                    <a:round/>
                    <a:headEnd/>
                    <a:tailEnd/>
                  </a:ln>
                  <a:solidFill>
                    <a:srgbClr val="000000"/>
                  </a:solidFill>
                  <a:latin typeface="Verdana" charset="0"/>
                  <a:ea typeface="Verdana" charset="0"/>
                  <a:cs typeface="Verdana" charset="0"/>
                </a:rPr>
                <a:t>1805</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sp>
        <p:nvSpPr>
          <p:cNvPr id="33812" name="AutoShape 20"/>
          <p:cNvSpPr>
            <a:spLocks noChangeArrowheads="1"/>
          </p:cNvSpPr>
          <p:nvPr/>
        </p:nvSpPr>
        <p:spPr bwMode="auto">
          <a:xfrm rot="-3420499">
            <a:off x="2971800" y="2667000"/>
            <a:ext cx="228600" cy="1905000"/>
          </a:xfrm>
          <a:prstGeom prst="downArrow">
            <a:avLst>
              <a:gd name="adj1" fmla="val 50000"/>
              <a:gd name="adj2" fmla="val 20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3" name="AutoShape 21"/>
          <p:cNvSpPr>
            <a:spLocks noChangeArrowheads="1"/>
          </p:cNvSpPr>
          <p:nvPr/>
        </p:nvSpPr>
        <p:spPr bwMode="auto">
          <a:xfrm rot="-7821636">
            <a:off x="2743200" y="4038600"/>
            <a:ext cx="228600" cy="1905000"/>
          </a:xfrm>
          <a:prstGeom prst="downArrow">
            <a:avLst>
              <a:gd name="adj1" fmla="val 50000"/>
              <a:gd name="adj2" fmla="val 20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4" name="AutoShape 22"/>
          <p:cNvSpPr>
            <a:spLocks noChangeArrowheads="1"/>
          </p:cNvSpPr>
          <p:nvPr/>
        </p:nvSpPr>
        <p:spPr bwMode="auto">
          <a:xfrm rot="3394559">
            <a:off x="6210300" y="1943100"/>
            <a:ext cx="228600" cy="2286000"/>
          </a:xfrm>
          <a:prstGeom prst="downArrow">
            <a:avLst>
              <a:gd name="adj1" fmla="val 50000"/>
              <a:gd name="adj2" fmla="val 2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5" name="AutoShape 23"/>
          <p:cNvSpPr>
            <a:spLocks noChangeArrowheads="1"/>
          </p:cNvSpPr>
          <p:nvPr/>
        </p:nvSpPr>
        <p:spPr bwMode="auto">
          <a:xfrm rot="6905164">
            <a:off x="5791200" y="4114800"/>
            <a:ext cx="228600" cy="2667000"/>
          </a:xfrm>
          <a:prstGeom prst="downArrow">
            <a:avLst>
              <a:gd name="adj1" fmla="val 50000"/>
              <a:gd name="adj2" fmla="val 29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strips(downRight)">
                                      <p:cBhvr>
                                        <p:cTn id="7" dur="500"/>
                                        <p:tgtEl>
                                          <p:spTgt spid="33799"/>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3795"/>
                                        </p:tgtEl>
                                        <p:attrNameLst>
                                          <p:attrName>style.visibility</p:attrName>
                                        </p:attrNameLst>
                                      </p:cBhvr>
                                      <p:to>
                                        <p:strVal val="visible"/>
                                      </p:to>
                                    </p:set>
                                    <p:animEffect transition="in" filter="strips(downRight)">
                                      <p:cBhvr>
                                        <p:cTn id="11" dur="500"/>
                                        <p:tgtEl>
                                          <p:spTgt spid="33795"/>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strips(downLeft)">
                                      <p:cBhvr>
                                        <p:cTn id="15" dur="500"/>
                                        <p:tgtEl>
                                          <p:spTgt spid="33814"/>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3800"/>
                                        </p:tgtEl>
                                        <p:attrNameLst>
                                          <p:attrName>style.visibility</p:attrName>
                                        </p:attrNameLst>
                                      </p:cBhvr>
                                      <p:to>
                                        <p:strVal val="visible"/>
                                      </p:to>
                                    </p:set>
                                    <p:animEffect transition="in" filter="strips(downRight)">
                                      <p:cBhvr>
                                        <p:cTn id="19" dur="500"/>
                                        <p:tgtEl>
                                          <p:spTgt spid="33800"/>
                                        </p:tgtEl>
                                      </p:cBhvr>
                                    </p:animEffect>
                                  </p:childTnLst>
                                </p:cTn>
                              </p:par>
                            </p:childTnLst>
                          </p:cTn>
                        </p:par>
                        <p:par>
                          <p:cTn id="20" fill="hold" nodeType="afterGroup">
                            <p:stCondLst>
                              <p:cond delay="2000"/>
                            </p:stCondLst>
                            <p:childTnLst>
                              <p:par>
                                <p:cTn id="21" presetID="18" presetClass="entr" presetSubtype="3" fill="hold" grpId="0" nodeType="afterEffect">
                                  <p:stCondLst>
                                    <p:cond delay="0"/>
                                  </p:stCondLst>
                                  <p:childTnLst>
                                    <p:set>
                                      <p:cBhvr>
                                        <p:cTn id="22" dur="1" fill="hold">
                                          <p:stCondLst>
                                            <p:cond delay="0"/>
                                          </p:stCondLst>
                                        </p:cTn>
                                        <p:tgtEl>
                                          <p:spTgt spid="33813"/>
                                        </p:tgtEl>
                                        <p:attrNameLst>
                                          <p:attrName>style.visibility</p:attrName>
                                        </p:attrNameLst>
                                      </p:cBhvr>
                                      <p:to>
                                        <p:strVal val="visible"/>
                                      </p:to>
                                    </p:set>
                                    <p:animEffect transition="in" filter="strips(upRight)">
                                      <p:cBhvr>
                                        <p:cTn id="23" dur="500"/>
                                        <p:tgtEl>
                                          <p:spTgt spid="33813"/>
                                        </p:tgtEl>
                                      </p:cBhvr>
                                    </p:animEffect>
                                  </p:childTnLst>
                                </p:cTn>
                              </p:par>
                            </p:childTnLst>
                          </p:cTn>
                        </p:par>
                        <p:par>
                          <p:cTn id="24" fill="hold" nodeType="afterGroup">
                            <p:stCondLst>
                              <p:cond delay="2500"/>
                            </p:stCondLst>
                            <p:childTnLst>
                              <p:par>
                                <p:cTn id="25" presetID="18" presetClass="entr" presetSubtype="6" fill="hold" nodeType="afterEffect">
                                  <p:stCondLst>
                                    <p:cond delay="0"/>
                                  </p:stCondLst>
                                  <p:childTnLst>
                                    <p:set>
                                      <p:cBhvr>
                                        <p:cTn id="26" dur="1" fill="hold">
                                          <p:stCondLst>
                                            <p:cond delay="0"/>
                                          </p:stCondLst>
                                        </p:cTn>
                                        <p:tgtEl>
                                          <p:spTgt spid="33804"/>
                                        </p:tgtEl>
                                        <p:attrNameLst>
                                          <p:attrName>style.visibility</p:attrName>
                                        </p:attrNameLst>
                                      </p:cBhvr>
                                      <p:to>
                                        <p:strVal val="visible"/>
                                      </p:to>
                                    </p:set>
                                    <p:animEffect transition="in" filter="strips(downRight)">
                                      <p:cBhvr>
                                        <p:cTn id="27" dur="500"/>
                                        <p:tgtEl>
                                          <p:spTgt spid="33804"/>
                                        </p:tgtEl>
                                      </p:cBhvr>
                                    </p:animEffect>
                                  </p:childTnLst>
                                </p:cTn>
                              </p:par>
                            </p:childTnLst>
                          </p:cTn>
                        </p:par>
                        <p:par>
                          <p:cTn id="28" fill="hold" nodeType="afterGroup">
                            <p:stCondLst>
                              <p:cond delay="3000"/>
                            </p:stCondLst>
                            <p:childTnLst>
                              <p:par>
                                <p:cTn id="29" presetID="18" presetClass="entr" presetSubtype="9" fill="hold" grpId="0" nodeType="afterEffect">
                                  <p:stCondLst>
                                    <p:cond delay="0"/>
                                  </p:stCondLst>
                                  <p:childTnLst>
                                    <p:set>
                                      <p:cBhvr>
                                        <p:cTn id="30" dur="1" fill="hold">
                                          <p:stCondLst>
                                            <p:cond delay="0"/>
                                          </p:stCondLst>
                                        </p:cTn>
                                        <p:tgtEl>
                                          <p:spTgt spid="33815"/>
                                        </p:tgtEl>
                                        <p:attrNameLst>
                                          <p:attrName>style.visibility</p:attrName>
                                        </p:attrNameLst>
                                      </p:cBhvr>
                                      <p:to>
                                        <p:strVal val="visible"/>
                                      </p:to>
                                    </p:set>
                                    <p:animEffect transition="in" filter="strips(upLeft)">
                                      <p:cBhvr>
                                        <p:cTn id="31" dur="500"/>
                                        <p:tgtEl>
                                          <p:spTgt spid="33815"/>
                                        </p:tgtEl>
                                      </p:cBhvr>
                                    </p:animEffect>
                                  </p:childTnLst>
                                </p:cTn>
                              </p:par>
                            </p:childTnLst>
                          </p:cTn>
                        </p:par>
                        <p:par>
                          <p:cTn id="32" fill="hold" nodeType="afterGroup">
                            <p:stCondLst>
                              <p:cond delay="3500"/>
                            </p:stCondLst>
                            <p:childTnLst>
                              <p:par>
                                <p:cTn id="33" presetID="18" presetClass="entr" presetSubtype="6" fill="hold" nodeType="afterEffect">
                                  <p:stCondLst>
                                    <p:cond delay="0"/>
                                  </p:stCondLst>
                                  <p:childTnLst>
                                    <p:set>
                                      <p:cBhvr>
                                        <p:cTn id="34" dur="1" fill="hold">
                                          <p:stCondLst>
                                            <p:cond delay="0"/>
                                          </p:stCondLst>
                                        </p:cTn>
                                        <p:tgtEl>
                                          <p:spTgt spid="33808"/>
                                        </p:tgtEl>
                                        <p:attrNameLst>
                                          <p:attrName>style.visibility</p:attrName>
                                        </p:attrNameLst>
                                      </p:cBhvr>
                                      <p:to>
                                        <p:strVal val="visible"/>
                                      </p:to>
                                    </p:set>
                                    <p:animEffect transition="in" filter="strips(downRight)">
                                      <p:cBhvr>
                                        <p:cTn id="35" dur="500"/>
                                        <p:tgtEl>
                                          <p:spTgt spid="33808"/>
                                        </p:tgtEl>
                                      </p:cBhvr>
                                    </p:animEffect>
                                  </p:childTnLst>
                                </p:cTn>
                              </p:par>
                            </p:childTnLst>
                          </p:cTn>
                        </p:par>
                        <p:par>
                          <p:cTn id="36" fill="hold" nodeType="afterGroup">
                            <p:stCondLst>
                              <p:cond delay="4000"/>
                            </p:stCondLst>
                            <p:childTnLst>
                              <p:par>
                                <p:cTn id="37" presetID="18" presetClass="entr" presetSubtype="6" fill="hold" grpId="0" nodeType="afterEffect">
                                  <p:stCondLst>
                                    <p:cond delay="0"/>
                                  </p:stCondLst>
                                  <p:childTnLst>
                                    <p:set>
                                      <p:cBhvr>
                                        <p:cTn id="38" dur="1" fill="hold">
                                          <p:stCondLst>
                                            <p:cond delay="0"/>
                                          </p:stCondLst>
                                        </p:cTn>
                                        <p:tgtEl>
                                          <p:spTgt spid="33812"/>
                                        </p:tgtEl>
                                        <p:attrNameLst>
                                          <p:attrName>style.visibility</p:attrName>
                                        </p:attrNameLst>
                                      </p:cBhvr>
                                      <p:to>
                                        <p:strVal val="visible"/>
                                      </p:to>
                                    </p:set>
                                    <p:animEffect transition="in" filter="strips(downRight)">
                                      <p:cBhvr>
                                        <p:cTn id="39" dur="500"/>
                                        <p:tgtEl>
                                          <p:spTgt spid="3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2" grpId="0" animBg="1"/>
      <p:bldP spid="33813" grpId="0" animBg="1"/>
      <p:bldP spid="33814" grpId="0" animBg="1"/>
      <p:bldP spid="338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685800" y="0"/>
            <a:ext cx="7772400" cy="1371600"/>
          </a:xfrm>
        </p:spPr>
        <p:txBody>
          <a:bodyPr/>
          <a:lstStyle/>
          <a:p>
            <a:r>
              <a:rPr lang="en-US" altLang="en-US">
                <a:latin typeface="Tahoma" charset="0"/>
              </a:rPr>
              <a:t>The Work And Influence Of Barton W. Stone</a:t>
            </a:r>
          </a:p>
        </p:txBody>
      </p:sp>
      <p:pic>
        <p:nvPicPr>
          <p:cNvPr id="34819" name="Picture 3" descr="Bstone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2868613" cy="4618038"/>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5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92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34821" name="AutoShape 5"/>
          <p:cNvSpPr>
            <a:spLocks noChangeArrowheads="1"/>
          </p:cNvSpPr>
          <p:nvPr/>
        </p:nvSpPr>
        <p:spPr bwMode="auto">
          <a:xfrm rot="-4778156">
            <a:off x="4664869" y="2008982"/>
            <a:ext cx="350837" cy="3276600"/>
          </a:xfrm>
          <a:prstGeom prst="downArrow">
            <a:avLst>
              <a:gd name="adj1" fmla="val 50000"/>
              <a:gd name="adj2" fmla="val 233484"/>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762000" y="76200"/>
            <a:ext cx="7772400" cy="838200"/>
          </a:xfrm>
        </p:spPr>
        <p:txBody>
          <a:bodyPr/>
          <a:lstStyle/>
          <a:p>
            <a:r>
              <a:rPr lang="en-US" altLang="en-US" sz="4000">
                <a:latin typeface="Tahoma" charset="0"/>
              </a:rPr>
              <a:t>Cane Ridge Revival</a:t>
            </a:r>
            <a:br>
              <a:rPr lang="en-US" altLang="en-US" sz="4000">
                <a:latin typeface="Tahoma" charset="0"/>
              </a:rPr>
            </a:br>
            <a:r>
              <a:rPr lang="en-US" altLang="en-US" sz="2400">
                <a:latin typeface="Tahoma" charset="0"/>
              </a:rPr>
              <a:t>August 14-19, 1801</a:t>
            </a:r>
          </a:p>
        </p:txBody>
      </p:sp>
      <p:pic>
        <p:nvPicPr>
          <p:cNvPr id="35843" name="Picture 3" descr="ca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014413"/>
            <a:ext cx="485775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Ca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4888"/>
            <a:ext cx="4216400" cy="2836862"/>
          </a:xfrm>
          <a:prstGeom prst="rect">
            <a:avLst/>
          </a:prstGeom>
          <a:noFill/>
          <a:extLst>
            <a:ext uri="{909E8E84-426E-40DD-AFC4-6F175D3DCCD1}">
              <a14:hiddenFill xmlns:a14="http://schemas.microsoft.com/office/drawing/2010/main">
                <a:solidFill>
                  <a:srgbClr val="FFFFFF"/>
                </a:solidFill>
              </a14:hiddenFill>
            </a:ext>
          </a:extLst>
        </p:spPr>
      </p:pic>
      <p:sp>
        <p:nvSpPr>
          <p:cNvPr id="35845" name="Text Box 5"/>
          <p:cNvSpPr txBox="1">
            <a:spLocks noChangeArrowheads="1"/>
          </p:cNvSpPr>
          <p:nvPr/>
        </p:nvSpPr>
        <p:spPr bwMode="auto">
          <a:xfrm>
            <a:off x="0" y="3944938"/>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defRPr>
            </a:lvl1pPr>
            <a:lvl2pPr marL="51593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20000"/>
              </a:spcBef>
              <a:buFontTx/>
              <a:buChar char="•"/>
            </a:pPr>
            <a:r>
              <a:rPr lang="en-US" altLang="en-US" sz="2000">
                <a:latin typeface="Tahoma" charset="0"/>
              </a:rPr>
              <a:t>Area Settled In The Mid 1700s By Daniel Boone And Group From North Carolina</a:t>
            </a:r>
          </a:p>
          <a:p>
            <a:pPr>
              <a:lnSpc>
                <a:spcPct val="90000"/>
              </a:lnSpc>
              <a:spcBef>
                <a:spcPct val="20000"/>
              </a:spcBef>
              <a:buFontTx/>
              <a:buChar char="•"/>
            </a:pPr>
            <a:r>
              <a:rPr lang="en-US" altLang="en-US" sz="2000">
                <a:latin typeface="Tahoma" charset="0"/>
              </a:rPr>
              <a:t>1791 – Built Largest One–Room Log Cabin In America</a:t>
            </a:r>
          </a:p>
          <a:p>
            <a:pPr>
              <a:lnSpc>
                <a:spcPct val="90000"/>
              </a:lnSpc>
              <a:spcBef>
                <a:spcPct val="20000"/>
              </a:spcBef>
              <a:buFontTx/>
              <a:buChar char="•"/>
            </a:pPr>
            <a:r>
              <a:rPr lang="en-US" altLang="en-US" sz="2000">
                <a:latin typeface="Tahoma" charset="0"/>
              </a:rPr>
              <a:t>Between 15 &amp; 25,000 People Gathered From All Denominations</a:t>
            </a:r>
          </a:p>
          <a:p>
            <a:pPr>
              <a:lnSpc>
                <a:spcPct val="90000"/>
              </a:lnSpc>
              <a:spcBef>
                <a:spcPct val="20000"/>
              </a:spcBef>
              <a:buFontTx/>
              <a:buChar char="•"/>
            </a:pPr>
            <a:r>
              <a:rPr lang="en-US" altLang="en-US" sz="2000">
                <a:latin typeface="Tahoma" charset="0"/>
              </a:rPr>
              <a:t>Many Got Religion, Repented Of Sin And Confessed The Lord</a:t>
            </a:r>
          </a:p>
          <a:p>
            <a:pPr>
              <a:lnSpc>
                <a:spcPct val="90000"/>
              </a:lnSpc>
              <a:spcBef>
                <a:spcPct val="20000"/>
              </a:spcBef>
              <a:buFontTx/>
              <a:buChar char="•"/>
            </a:pPr>
            <a:r>
              <a:rPr lang="en-US" altLang="en-US" sz="2000">
                <a:latin typeface="Tahoma" charset="0"/>
              </a:rPr>
              <a:t>Different Preachers Would Get Up On The Back Of Wagons And Speak To Groups In Their Area</a:t>
            </a:r>
          </a:p>
          <a:p>
            <a:pPr>
              <a:lnSpc>
                <a:spcPct val="90000"/>
              </a:lnSpc>
              <a:spcBef>
                <a:spcPct val="20000"/>
              </a:spcBef>
              <a:buFontTx/>
              <a:buChar char="•"/>
            </a:pPr>
            <a:r>
              <a:rPr lang="en-US" altLang="en-US" sz="2000">
                <a:latin typeface="Tahoma" charset="0"/>
              </a:rPr>
              <a:t>People Left When Food Ran Out At The End Of Six Days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228600" y="152400"/>
            <a:ext cx="7924800" cy="1676400"/>
          </a:xfrm>
        </p:spPr>
        <p:txBody>
          <a:bodyPr anchor="ctr"/>
          <a:lstStyle/>
          <a:p>
            <a:r>
              <a:rPr lang="en-US" altLang="en-US" sz="4400">
                <a:latin typeface="Tahoma" charset="0"/>
              </a:rPr>
              <a:t>The Influence Of Thomas &amp; Alexander Campbell</a:t>
            </a:r>
          </a:p>
        </p:txBody>
      </p:sp>
      <p:pic>
        <p:nvPicPr>
          <p:cNvPr id="37891" name="Picture 3" descr="1800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4441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4"/>
          <p:cNvSpPr>
            <a:spLocks noChangeArrowheads="1"/>
          </p:cNvSpPr>
          <p:nvPr/>
        </p:nvSpPr>
        <p:spPr bwMode="auto">
          <a:xfrm>
            <a:off x="6705600" y="1066800"/>
            <a:ext cx="2209800" cy="2057400"/>
          </a:xfrm>
          <a:prstGeom prst="wedgeRectCallout">
            <a:avLst>
              <a:gd name="adj1" fmla="val -217815"/>
              <a:gd name="adj2" fmla="val 95681"/>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altLang="en-US" sz="2400">
                <a:effectLst>
                  <a:outerShdw blurRad="38100" dist="38100" dir="2700000" algn="tl">
                    <a:srgbClr val="C0C0C0"/>
                  </a:outerShdw>
                </a:effectLst>
                <a:latin typeface="Tahoma" charset="0"/>
              </a:rPr>
              <a:t>1809, Thomas &amp; Alexander Campbell, Bethany, Virginia</a:t>
            </a:r>
          </a:p>
        </p:txBody>
      </p:sp>
      <p:pic>
        <p:nvPicPr>
          <p:cNvPr id="37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124200"/>
            <a:ext cx="23431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894" name="Rectangle 6"/>
          <p:cNvSpPr>
            <a:spLocks noChangeArrowheads="1"/>
          </p:cNvSpPr>
          <p:nvPr/>
        </p:nvSpPr>
        <p:spPr bwMode="auto">
          <a:xfrm>
            <a:off x="5943600" y="5943600"/>
            <a:ext cx="3048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2000">
                <a:latin typeface="Tahoma" charset="0"/>
              </a:rPr>
              <a:t>Thomas</a:t>
            </a:r>
            <a:br>
              <a:rPr lang="en-US" altLang="en-US" sz="2000">
                <a:latin typeface="Tahoma" charset="0"/>
              </a:rPr>
            </a:br>
            <a:r>
              <a:rPr lang="en-US" altLang="en-US" sz="2000">
                <a:latin typeface="Tahoma" charset="0"/>
              </a:rPr>
              <a:t>Campbell</a:t>
            </a:r>
            <a:br>
              <a:rPr lang="en-US" altLang="en-US" sz="2000">
                <a:latin typeface="Tahoma" charset="0"/>
              </a:rPr>
            </a:br>
            <a:r>
              <a:rPr lang="en-US" altLang="en-US" sz="1800">
                <a:latin typeface="Tahoma" charset="0"/>
              </a:rPr>
              <a:t>1763 - 1854</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28600" y="4724400"/>
            <a:ext cx="6096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solidFill>
                  <a:schemeClr val="tx2"/>
                </a:solidFill>
                <a:effectLst>
                  <a:outerShdw blurRad="38100" dist="38100" dir="2700000" algn="tl">
                    <a:srgbClr val="C0C0C0"/>
                  </a:outerShdw>
                </a:effectLst>
                <a:latin typeface="Tahoma" charset="0"/>
              </a:rPr>
              <a:t>Thomas Campbell born February 1, 1763 in Newry, County Down, Ireland. Arrived here May 13, 1807. A Presbyterian preacher who through study of the Bible saw the need to preach it  and live wholly under its authority. Now buried at God’s Acre, Bethany, West Virginia next to his son, Alexander.</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23431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1000"/>
            <a:ext cx="2505075"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917" name="Rectangle 5"/>
          <p:cNvSpPr>
            <a:spLocks noGrp="1" noChangeArrowheads="1"/>
          </p:cNvSpPr>
          <p:nvPr>
            <p:ph type="title" idx="4294967295"/>
          </p:nvPr>
        </p:nvSpPr>
        <p:spPr>
          <a:xfrm>
            <a:off x="2971800" y="381000"/>
            <a:ext cx="3048000" cy="2286000"/>
          </a:xfrm>
        </p:spPr>
        <p:txBody>
          <a:bodyPr/>
          <a:lstStyle/>
          <a:p>
            <a:r>
              <a:rPr lang="en-US" altLang="en-US">
                <a:latin typeface="Tahoma" charset="0"/>
              </a:rPr>
              <a:t>Thomas</a:t>
            </a:r>
            <a:br>
              <a:rPr lang="en-US" altLang="en-US">
                <a:latin typeface="Tahoma" charset="0"/>
              </a:rPr>
            </a:br>
            <a:r>
              <a:rPr lang="en-US" altLang="en-US">
                <a:latin typeface="Tahoma" charset="0"/>
              </a:rPr>
              <a:t>Campbell</a:t>
            </a:r>
            <a:br>
              <a:rPr lang="en-US" altLang="en-US">
                <a:latin typeface="Tahoma" charset="0"/>
              </a:rPr>
            </a:br>
            <a:r>
              <a:rPr lang="en-US" altLang="en-US" sz="4000">
                <a:latin typeface="Tahoma" charset="0"/>
              </a:rPr>
              <a:t>1763 - 1854</a:t>
            </a:r>
          </a:p>
        </p:txBody>
      </p:sp>
      <p:grpSp>
        <p:nvGrpSpPr>
          <p:cNvPr id="38918" name="Group 6"/>
          <p:cNvGrpSpPr>
            <a:grpSpLocks/>
          </p:cNvGrpSpPr>
          <p:nvPr/>
        </p:nvGrpSpPr>
        <p:grpSpPr bwMode="auto">
          <a:xfrm>
            <a:off x="76200" y="2590800"/>
            <a:ext cx="5913438" cy="1989138"/>
            <a:chOff x="48" y="1632"/>
            <a:chExt cx="3725" cy="1253"/>
          </a:xfrm>
        </p:grpSpPr>
        <p:pic>
          <p:nvPicPr>
            <p:cNvPr id="38919" name="Picture 7" descr="Ahorey Church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1632"/>
              <a:ext cx="1901" cy="1253"/>
            </a:xfrm>
            <a:prstGeom prst="rect">
              <a:avLst/>
            </a:prstGeom>
            <a:noFill/>
            <a:extLst>
              <a:ext uri="{909E8E84-426E-40DD-AFC4-6F175D3DCCD1}">
                <a14:hiddenFill xmlns:a14="http://schemas.microsoft.com/office/drawing/2010/main">
                  <a:solidFill>
                    <a:srgbClr val="FFFFFF"/>
                  </a:solidFill>
                </a14:hiddenFill>
              </a:ext>
            </a:extLst>
          </p:spPr>
        </p:pic>
        <p:sp>
          <p:nvSpPr>
            <p:cNvPr id="38920" name="Rectangle 8"/>
            <p:cNvSpPr>
              <a:spLocks noChangeArrowheads="1"/>
            </p:cNvSpPr>
            <p:nvPr/>
          </p:nvSpPr>
          <p:spPr bwMode="auto">
            <a:xfrm>
              <a:off x="48" y="2064"/>
              <a:ext cx="1920"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altLang="en-US" sz="1200" b="1">
                  <a:ea typeface="Arial" charset="0"/>
                  <a:cs typeface="Arial" charset="0"/>
                </a:rPr>
                <a:t>The Presbyterian Church in Ahorey, </a:t>
              </a:r>
              <a:br>
                <a:rPr lang="en-US" altLang="en-US" sz="1200" b="1">
                  <a:ea typeface="Arial" charset="0"/>
                  <a:cs typeface="Arial" charset="0"/>
                </a:rPr>
              </a:br>
              <a:r>
                <a:rPr lang="en-US" altLang="en-US" sz="1200" b="1">
                  <a:ea typeface="Arial" charset="0"/>
                  <a:cs typeface="Arial" charset="0"/>
                </a:rPr>
                <a:t>Northern Ireland where Thomas </a:t>
              </a:r>
              <a:br>
                <a:rPr lang="en-US" altLang="en-US" sz="1200" b="1">
                  <a:ea typeface="Arial" charset="0"/>
                  <a:cs typeface="Arial" charset="0"/>
                </a:rPr>
              </a:br>
              <a:r>
                <a:rPr lang="en-US" altLang="en-US" sz="1200" b="1">
                  <a:ea typeface="Arial" charset="0"/>
                  <a:cs typeface="Arial" charset="0"/>
                </a:rPr>
                <a:t>Campbell preached before </a:t>
              </a:r>
              <a:br>
                <a:rPr lang="en-US" altLang="en-US" sz="1200" b="1">
                  <a:ea typeface="Arial" charset="0"/>
                  <a:cs typeface="Arial" charset="0"/>
                </a:rPr>
              </a:br>
              <a:r>
                <a:rPr lang="en-US" altLang="en-US" sz="1200" b="1">
                  <a:ea typeface="Arial" charset="0"/>
                  <a:cs typeface="Arial" charset="0"/>
                </a:rPr>
                <a:t>moving to the United States. </a:t>
              </a:r>
              <a:br>
                <a:rPr lang="en-US" altLang="en-US" sz="1200" b="1">
                  <a:ea typeface="Arial" charset="0"/>
                  <a:cs typeface="Arial" charset="0"/>
                </a:rPr>
              </a:br>
              <a:r>
                <a:rPr lang="en-US" altLang="en-US" sz="1200" b="1">
                  <a:ea typeface="Arial" charset="0"/>
                  <a:cs typeface="Arial" charset="0"/>
                </a:rPr>
                <a:t>The bell tower is not original. </a:t>
              </a:r>
              <a:endParaRPr lang="en-US" altLang="en-US" sz="1200">
                <a:latin typeface="Times New Roman" charset="0"/>
              </a:endParaRPr>
            </a:p>
          </p:txBody>
        </p: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76200"/>
            <a:ext cx="8610600" cy="914400"/>
          </a:xfrm>
        </p:spPr>
        <p:txBody>
          <a:bodyPr/>
          <a:lstStyle/>
          <a:p>
            <a:r>
              <a:rPr lang="en-US" altLang="en-US" sz="3600"/>
              <a:t>Alexander Campbell</a:t>
            </a:r>
            <a:br>
              <a:rPr lang="en-US" altLang="en-US" sz="3600"/>
            </a:br>
            <a:r>
              <a:rPr lang="en-US" altLang="en-US" sz="3600"/>
              <a:t>1788-1866</a:t>
            </a:r>
          </a:p>
        </p:txBody>
      </p:sp>
      <p:pic>
        <p:nvPicPr>
          <p:cNvPr id="40963" name="Picture 3" descr="Gods_Acre_0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717925" cy="5562600"/>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bishop in study"/>
          <p:cNvPicPr>
            <a:picLocks noChangeAspect="1" noChangeArrowheads="1"/>
          </p:cNvPicPr>
          <p:nvPr/>
        </p:nvPicPr>
        <p:blipFill>
          <a:blip r:embed="rId3">
            <a:extLst>
              <a:ext uri="{28A0092B-C50C-407E-A947-70E740481C1C}">
                <a14:useLocalDpi xmlns:a14="http://schemas.microsoft.com/office/drawing/2010/main" val="0"/>
              </a:ext>
            </a:extLst>
          </a:blip>
          <a:srcRect l="22531" t="17557" r="45143" b="49850"/>
          <a:stretch>
            <a:fillRect/>
          </a:stretch>
        </p:blipFill>
        <p:spPr bwMode="auto">
          <a:xfrm>
            <a:off x="381000" y="1066800"/>
            <a:ext cx="4068763"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Daniel 2:44,45</a:t>
            </a:r>
          </a:p>
        </p:txBody>
      </p:sp>
      <p:sp>
        <p:nvSpPr>
          <p:cNvPr id="3075" name="Rectangle 3"/>
          <p:cNvSpPr>
            <a:spLocks noGrp="1" noChangeArrowheads="1"/>
          </p:cNvSpPr>
          <p:nvPr>
            <p:ph type="body" idx="1"/>
          </p:nvPr>
        </p:nvSpPr>
        <p:spPr/>
        <p:txBody>
          <a:bodyPr/>
          <a:lstStyle/>
          <a:p>
            <a:pPr>
              <a:lnSpc>
                <a:spcPct val="80000"/>
              </a:lnSpc>
            </a:pPr>
            <a:r>
              <a:rPr lang="en-US" altLang="en-US" sz="2800"/>
              <a:t>44“And in the days of these kings the God of heaven will set up a kingdom which shall never be destroyed; and the kingdom shall not be left to other people; it shall break in pieces and consume all these kingdoms, and it shall stand forever. 45“Inasmuch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 - Daniel 2:44,45 NKJV</a:t>
            </a:r>
          </a:p>
          <a:p>
            <a:pPr>
              <a:lnSpc>
                <a:spcPct val="80000"/>
              </a:lnSpc>
            </a:pPr>
            <a:endParaRPr lang="en-US" altLang="en-US" sz="280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228600"/>
            <a:ext cx="5867400" cy="6019800"/>
          </a:xfrm>
        </p:spPr>
        <p:txBody>
          <a:bodyPr/>
          <a:lstStyle/>
          <a:p>
            <a:r>
              <a:rPr lang="en-US" altLang="en-US" sz="4000">
                <a:latin typeface="Tahoma" charset="0"/>
              </a:rPr>
              <a:t>1831 Union Of The Reformers (Disciples of Christ) and Christians Under The Leadership of Barton W. Stone in Kentucky. This United Body Had 10,000 Members In The State.</a:t>
            </a:r>
            <a:r>
              <a:rPr lang="en-US" altLang="en-US">
                <a:latin typeface="Times New Roman" charset="0"/>
              </a:rPr>
              <a:t> </a:t>
            </a:r>
          </a:p>
        </p:txBody>
      </p:sp>
      <p:pic>
        <p:nvPicPr>
          <p:cNvPr id="39939" name="Picture 3" descr="CaneRidgeSG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04800"/>
            <a:ext cx="2506663" cy="3429000"/>
          </a:xfrm>
          <a:prstGeom prst="rect">
            <a:avLst/>
          </a:prstGeom>
          <a:noFill/>
          <a:extLst>
            <a:ext uri="{909E8E84-426E-40DD-AFC4-6F175D3DCCD1}">
              <a14:hiddenFill xmlns:a14="http://schemas.microsoft.com/office/drawing/2010/main">
                <a:solidFill>
                  <a:srgbClr val="FFFFFF"/>
                </a:solidFill>
              </a14:hiddenFill>
            </a:ext>
          </a:extLst>
        </p:spPr>
      </p:pic>
      <p:sp>
        <p:nvSpPr>
          <p:cNvPr id="39940" name="Text Box 4"/>
          <p:cNvSpPr txBox="1">
            <a:spLocks noChangeArrowheads="1"/>
          </p:cNvSpPr>
          <p:nvPr/>
        </p:nvSpPr>
        <p:spPr bwMode="auto">
          <a:xfrm>
            <a:off x="3733800" y="63246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en-US" altLang="en-US"/>
          </a:p>
        </p:txBody>
      </p:sp>
      <p:grpSp>
        <p:nvGrpSpPr>
          <p:cNvPr id="39941" name="Group 5"/>
          <p:cNvGrpSpPr>
            <a:grpSpLocks/>
          </p:cNvGrpSpPr>
          <p:nvPr/>
        </p:nvGrpSpPr>
        <p:grpSpPr bwMode="auto">
          <a:xfrm>
            <a:off x="5991225" y="4038600"/>
            <a:ext cx="2924175" cy="2590800"/>
            <a:chOff x="3696" y="2688"/>
            <a:chExt cx="1842" cy="1632"/>
          </a:xfrm>
        </p:grpSpPr>
        <p:graphicFrame>
          <p:nvGraphicFramePr>
            <p:cNvPr id="39942" name="Object 6"/>
            <p:cNvGraphicFramePr>
              <a:graphicFrameLocks noChangeAspect="1"/>
            </p:cNvGraphicFramePr>
            <p:nvPr/>
          </p:nvGraphicFramePr>
          <p:xfrm>
            <a:off x="3696" y="2688"/>
            <a:ext cx="1842" cy="1277"/>
          </p:xfrm>
          <a:graphic>
            <a:graphicData uri="http://schemas.openxmlformats.org/presentationml/2006/ole">
              <mc:AlternateContent xmlns:mc="http://schemas.openxmlformats.org/markup-compatibility/2006">
                <mc:Choice xmlns:v="urn:schemas-microsoft-com:vml" Requires="v">
                  <p:oleObj spid="_x0000_s39944" name="Photo Editor Photo" r:id="rId4" imgW="7628571" imgH="5285714" progId="MSPhotoEd.3">
                    <p:embed/>
                  </p:oleObj>
                </mc:Choice>
                <mc:Fallback>
                  <p:oleObj name="Photo Editor Photo" r:id="rId4" imgW="7628571" imgH="5285714"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2688"/>
                          <a:ext cx="1842" cy="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943" name="Text Box 7"/>
            <p:cNvSpPr txBox="1">
              <a:spLocks noChangeArrowheads="1"/>
            </p:cNvSpPr>
            <p:nvPr/>
          </p:nvSpPr>
          <p:spPr bwMode="auto">
            <a:xfrm>
              <a:off x="3936" y="3916"/>
              <a:ext cx="13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a:effectLst>
                    <a:outerShdw blurRad="38100" dist="38100" dir="2700000" algn="tl">
                      <a:srgbClr val="C0C0C0"/>
                    </a:outerShdw>
                  </a:effectLst>
                </a:rPr>
                <a:t>Hill Street Church</a:t>
              </a:r>
              <a:br>
                <a:rPr lang="en-US" altLang="en-US">
                  <a:effectLst>
                    <a:outerShdw blurRad="38100" dist="38100" dir="2700000" algn="tl">
                      <a:srgbClr val="C0C0C0"/>
                    </a:outerShdw>
                  </a:effectLst>
                </a:rPr>
              </a:br>
              <a:r>
                <a:rPr lang="en-US" altLang="en-US">
                  <a:effectLst>
                    <a:outerShdw blurRad="38100" dist="38100" dir="2700000" algn="tl">
                      <a:srgbClr val="C0C0C0"/>
                    </a:outerShdw>
                  </a:effectLst>
                </a:rPr>
                <a:t>Lexington, KY</a:t>
              </a:r>
            </a:p>
          </p:txBody>
        </p:sp>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228600"/>
            <a:ext cx="4038600" cy="914400"/>
          </a:xfrm>
        </p:spPr>
        <p:txBody>
          <a:bodyPr/>
          <a:lstStyle/>
          <a:p>
            <a:r>
              <a:rPr lang="en-US" altLang="en-US" sz="2800">
                <a:latin typeface="Tahoma" charset="0"/>
              </a:rPr>
              <a:t>Coming Together Of A Movement   </a:t>
            </a:r>
          </a:p>
        </p:txBody>
      </p:sp>
      <p:sp>
        <p:nvSpPr>
          <p:cNvPr id="36867" name="Rectangle 3"/>
          <p:cNvSpPr>
            <a:spLocks noGrp="1" noChangeArrowheads="1"/>
          </p:cNvSpPr>
          <p:nvPr>
            <p:ph type="body" idx="1"/>
          </p:nvPr>
        </p:nvSpPr>
        <p:spPr>
          <a:xfrm>
            <a:off x="4648200" y="228600"/>
            <a:ext cx="4267200" cy="6477000"/>
          </a:xfrm>
        </p:spPr>
        <p:txBody>
          <a:bodyPr/>
          <a:lstStyle/>
          <a:p>
            <a:pPr>
              <a:lnSpc>
                <a:spcPct val="90000"/>
              </a:lnSpc>
            </a:pPr>
            <a:r>
              <a:rPr lang="en-US" altLang="en-US" sz="2400">
                <a:latin typeface="Tahoma" charset="0"/>
              </a:rPr>
              <a:t>Meeting Of Stone’s Christians &amp; Campbell’s Disciples At Hill Street Church In Lexington, Last Week In 1831</a:t>
            </a:r>
          </a:p>
          <a:p>
            <a:pPr>
              <a:lnSpc>
                <a:spcPct val="90000"/>
              </a:lnSpc>
            </a:pPr>
            <a:r>
              <a:rPr lang="en-US" altLang="en-US" sz="2400">
                <a:latin typeface="Tahoma" charset="0"/>
              </a:rPr>
              <a:t>January 1, 1832 Joined Forces With A. Campbell’s Disciples Movement</a:t>
            </a:r>
          </a:p>
          <a:p>
            <a:pPr>
              <a:lnSpc>
                <a:spcPct val="90000"/>
              </a:lnSpc>
            </a:pPr>
            <a:r>
              <a:rPr lang="en-US" altLang="en-US" sz="2400">
                <a:latin typeface="Tahoma" charset="0"/>
                <a:ea typeface="Times New Roman" charset="0"/>
                <a:cs typeface="Times New Roman" charset="0"/>
              </a:rPr>
              <a:t>“Let us, then my brethren, be no longer Campbellites or Stoneites, New Lights or Old Lights, or any other kind of lights, but let us come to the Bible, and to the Bible alone, as the only book in the world that can give us all the light we need.”</a:t>
            </a:r>
            <a:r>
              <a:rPr lang="en-US" altLang="en-US" sz="2400" b="1">
                <a:latin typeface="Tahoma" charset="0"/>
              </a:rPr>
              <a:t> </a:t>
            </a:r>
            <a:r>
              <a:rPr lang="en-US" altLang="en-US" sz="2400">
                <a:latin typeface="Tahoma" charset="0"/>
              </a:rPr>
              <a:t>— John Smith</a:t>
            </a:r>
          </a:p>
          <a:p>
            <a:pPr>
              <a:lnSpc>
                <a:spcPct val="90000"/>
              </a:lnSpc>
            </a:pPr>
            <a:endParaRPr lang="en-US" altLang="en-US" sz="2400">
              <a:latin typeface="Tahoma" charset="0"/>
            </a:endParaRPr>
          </a:p>
        </p:txBody>
      </p:sp>
      <p:pic>
        <p:nvPicPr>
          <p:cNvPr id="36868" name="Picture 4" descr="Barton Warren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17907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aneRidgeSG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143000"/>
            <a:ext cx="1752600" cy="2397125"/>
          </a:xfrm>
          <a:prstGeom prst="rect">
            <a:avLst/>
          </a:prstGeom>
          <a:noFill/>
          <a:extLst>
            <a:ext uri="{909E8E84-426E-40DD-AFC4-6F175D3DCCD1}">
              <a14:hiddenFill xmlns:a14="http://schemas.microsoft.com/office/drawing/2010/main">
                <a:solidFill>
                  <a:srgbClr val="FFFFFF"/>
                </a:solidFill>
              </a14:hiddenFill>
            </a:ext>
          </a:extLst>
        </p:spPr>
      </p:pic>
      <p:grpSp>
        <p:nvGrpSpPr>
          <p:cNvPr id="36870" name="Group 6"/>
          <p:cNvGrpSpPr>
            <a:grpSpLocks/>
          </p:cNvGrpSpPr>
          <p:nvPr/>
        </p:nvGrpSpPr>
        <p:grpSpPr bwMode="auto">
          <a:xfrm>
            <a:off x="2514600" y="3581400"/>
            <a:ext cx="2133600" cy="3063875"/>
            <a:chOff x="288" y="2112"/>
            <a:chExt cx="1344" cy="1930"/>
          </a:xfrm>
        </p:grpSpPr>
        <p:pic>
          <p:nvPicPr>
            <p:cNvPr id="36871" name="Picture 7" descr="smith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112"/>
              <a:ext cx="1238" cy="1541"/>
            </a:xfrm>
            <a:prstGeom prst="rect">
              <a:avLst/>
            </a:prstGeom>
            <a:noFill/>
            <a:extLst>
              <a:ext uri="{909E8E84-426E-40DD-AFC4-6F175D3DCCD1}">
                <a14:hiddenFill xmlns:a14="http://schemas.microsoft.com/office/drawing/2010/main">
                  <a:solidFill>
                    <a:srgbClr val="FFFFFF"/>
                  </a:solidFill>
                </a14:hiddenFill>
              </a:ext>
            </a:extLst>
          </p:spPr>
        </p:pic>
        <p:sp>
          <p:nvSpPr>
            <p:cNvPr id="36872" name="Text Box 8"/>
            <p:cNvSpPr txBox="1">
              <a:spLocks noChangeArrowheads="1"/>
            </p:cNvSpPr>
            <p:nvPr/>
          </p:nvSpPr>
          <p:spPr bwMode="auto">
            <a:xfrm>
              <a:off x="288" y="3600"/>
              <a:ext cx="134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“Raccoon” </a:t>
              </a:r>
              <a:br>
                <a:rPr lang="en-US" altLang="en-US" sz="2000">
                  <a:latin typeface="Tahoma" charset="0"/>
                </a:rPr>
              </a:br>
              <a:r>
                <a:rPr lang="en-US" altLang="en-US" sz="2000">
                  <a:latin typeface="Tahoma" charset="0"/>
                </a:rPr>
                <a:t>John Smith</a:t>
              </a:r>
            </a:p>
          </p:txBody>
        </p:sp>
      </p:grpSp>
      <p:grpSp>
        <p:nvGrpSpPr>
          <p:cNvPr id="36873" name="Group 9"/>
          <p:cNvGrpSpPr>
            <a:grpSpLocks/>
          </p:cNvGrpSpPr>
          <p:nvPr/>
        </p:nvGrpSpPr>
        <p:grpSpPr bwMode="auto">
          <a:xfrm>
            <a:off x="152400" y="1219200"/>
            <a:ext cx="2590800" cy="2224088"/>
            <a:chOff x="96" y="768"/>
            <a:chExt cx="1632" cy="1401"/>
          </a:xfrm>
        </p:grpSpPr>
        <p:graphicFrame>
          <p:nvGraphicFramePr>
            <p:cNvPr id="36874" name="Object 10"/>
            <p:cNvGraphicFramePr>
              <a:graphicFrameLocks noChangeAspect="1"/>
            </p:cNvGraphicFramePr>
            <p:nvPr/>
          </p:nvGraphicFramePr>
          <p:xfrm>
            <a:off x="144" y="768"/>
            <a:ext cx="1488" cy="1031"/>
          </p:xfrm>
          <a:graphic>
            <a:graphicData uri="http://schemas.openxmlformats.org/presentationml/2006/ole">
              <mc:AlternateContent xmlns:mc="http://schemas.openxmlformats.org/markup-compatibility/2006">
                <mc:Choice xmlns:v="urn:schemas-microsoft-com:vml" Requires="v">
                  <p:oleObj spid="_x0000_s36876" name="Photo Editor Photo" r:id="rId6" imgW="7628571" imgH="5285714" progId="MSPhotoEd.3">
                    <p:embed/>
                  </p:oleObj>
                </mc:Choice>
                <mc:Fallback>
                  <p:oleObj name="Photo Editor Photo" r:id="rId6" imgW="7628571" imgH="5285714"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768"/>
                          <a:ext cx="1488"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875" name="Text Box 11"/>
            <p:cNvSpPr txBox="1">
              <a:spLocks noChangeArrowheads="1"/>
            </p:cNvSpPr>
            <p:nvPr/>
          </p:nvSpPr>
          <p:spPr bwMode="auto">
            <a:xfrm>
              <a:off x="96" y="1765"/>
              <a:ext cx="16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en-US" sz="2000">
                  <a:latin typeface="Tahoma" charset="0"/>
                </a:rPr>
                <a:t>Hill Street Church, Lexington, Kentucky</a:t>
              </a:r>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5800" y="76200"/>
            <a:ext cx="7772400" cy="1143000"/>
          </a:xfrm>
        </p:spPr>
        <p:txBody>
          <a:bodyPr/>
          <a:lstStyle/>
          <a:p>
            <a:r>
              <a:rPr lang="en-US" altLang="en-US">
                <a:latin typeface="Tahoma" charset="0"/>
              </a:rPr>
              <a:t>The Printing Press </a:t>
            </a:r>
            <a:br>
              <a:rPr lang="en-US" altLang="en-US">
                <a:latin typeface="Tahoma" charset="0"/>
              </a:rPr>
            </a:br>
            <a:r>
              <a:rPr lang="en-US" altLang="en-US">
                <a:latin typeface="Tahoma" charset="0"/>
              </a:rPr>
              <a:t>Contributed To Union</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1600"/>
            <a:ext cx="337978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1447800"/>
            <a:ext cx="51816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latin typeface="Tahoma" charset="0"/>
              </a:rPr>
              <a:t>B.W. Stone’s </a:t>
            </a:r>
            <a:br>
              <a:rPr lang="en-US" altLang="en-US" sz="3200">
                <a:latin typeface="Tahoma" charset="0"/>
              </a:rPr>
            </a:br>
            <a:r>
              <a:rPr lang="en-US" altLang="en-US" sz="3200">
                <a:latin typeface="Tahoma" charset="0"/>
              </a:rPr>
              <a:t>1826 </a:t>
            </a:r>
            <a:r>
              <a:rPr lang="en-US" altLang="en-US" sz="3200" i="1">
                <a:latin typeface="Tahoma" charset="0"/>
              </a:rPr>
              <a:t>Christian Messenger</a:t>
            </a:r>
            <a:r>
              <a:rPr lang="en-US" altLang="en-US" sz="3200">
                <a:latin typeface="Tahoma" charset="0"/>
              </a:rPr>
              <a:t>   </a:t>
            </a:r>
            <a:br>
              <a:rPr lang="en-US" altLang="en-US" sz="3200">
                <a:latin typeface="Tahoma" charset="0"/>
              </a:rPr>
            </a:br>
            <a:r>
              <a:rPr lang="en-US" altLang="en-US" sz="3200">
                <a:latin typeface="Tahoma" charset="0"/>
              </a:rPr>
              <a:t>A. Campbell’s </a:t>
            </a:r>
            <a:br>
              <a:rPr lang="en-US" altLang="en-US" sz="3200">
                <a:latin typeface="Tahoma" charset="0"/>
              </a:rPr>
            </a:br>
            <a:r>
              <a:rPr lang="en-US" altLang="en-US" sz="3200">
                <a:latin typeface="Tahoma" charset="0"/>
              </a:rPr>
              <a:t>1830 </a:t>
            </a:r>
            <a:r>
              <a:rPr lang="en-US" altLang="en-US" sz="3200" i="1">
                <a:latin typeface="Tahoma" charset="0"/>
              </a:rPr>
              <a:t>Millennial Harbinger</a:t>
            </a:r>
            <a:r>
              <a:rPr lang="en-US" altLang="en-US" sz="3200">
                <a:latin typeface="Tahoma" charset="0"/>
              </a:rPr>
              <a:t> Distributed The Message Of Union Among Christians, Later Others Like </a:t>
            </a:r>
            <a:br>
              <a:rPr lang="en-US" altLang="en-US" sz="3200">
                <a:latin typeface="Tahoma" charset="0"/>
              </a:rPr>
            </a:br>
            <a:r>
              <a:rPr lang="en-US" altLang="en-US" sz="3200">
                <a:latin typeface="Tahoma" charset="0"/>
              </a:rPr>
              <a:t>1884 </a:t>
            </a:r>
            <a:r>
              <a:rPr lang="en-US" altLang="en-US" sz="3200" i="1">
                <a:latin typeface="Tahoma" charset="0"/>
              </a:rPr>
              <a:t>Firm Foundation</a:t>
            </a:r>
            <a:r>
              <a:rPr lang="en-US" altLang="en-US" sz="3200">
                <a:latin typeface="Tahoma" charset="0"/>
              </a:rPr>
              <a:t> &amp; </a:t>
            </a:r>
            <a:br>
              <a:rPr lang="en-US" altLang="en-US" sz="3200">
                <a:latin typeface="Tahoma" charset="0"/>
              </a:rPr>
            </a:br>
            <a:r>
              <a:rPr lang="en-US" altLang="en-US" sz="3200">
                <a:latin typeface="Tahoma" charset="0"/>
              </a:rPr>
              <a:t>1855 </a:t>
            </a:r>
            <a:r>
              <a:rPr lang="en-US" altLang="en-US" sz="3200" i="1">
                <a:latin typeface="Tahoma" charset="0"/>
              </a:rPr>
              <a:t>Gospel Advocate </a:t>
            </a:r>
            <a:r>
              <a:rPr lang="en-US" altLang="en-US" sz="3200">
                <a:latin typeface="Tahoma" charset="0"/>
              </a:rPr>
              <a:t> Continued The Unity Call</a:t>
            </a:r>
            <a:endParaRPr lang="en-US" altLang="en-US" sz="3200" i="1">
              <a:latin typeface="Tahoma"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Christian Education</a:t>
            </a:r>
          </a:p>
        </p:txBody>
      </p:sp>
      <p:sp>
        <p:nvSpPr>
          <p:cNvPr id="45059" name="Rectangle 3"/>
          <p:cNvSpPr>
            <a:spLocks noGrp="1" noChangeArrowheads="1"/>
          </p:cNvSpPr>
          <p:nvPr>
            <p:ph type="body" idx="1"/>
          </p:nvPr>
        </p:nvSpPr>
        <p:spPr/>
        <p:txBody>
          <a:bodyPr/>
          <a:lstStyle/>
          <a:p>
            <a:r>
              <a:rPr lang="en-US" altLang="en-US" sz="2800">
                <a:latin typeface="Tahoma" charset="0"/>
              </a:rPr>
              <a:t>1834 – Bacon College, Georgetown, Kentucky</a:t>
            </a:r>
          </a:p>
          <a:p>
            <a:r>
              <a:rPr lang="en-US" altLang="en-US" sz="2800">
                <a:latin typeface="Tahoma" charset="0"/>
              </a:rPr>
              <a:t>1840 – Bethany College, Virginia</a:t>
            </a:r>
          </a:p>
          <a:p>
            <a:r>
              <a:rPr lang="en-US" altLang="en-US" sz="2800">
                <a:latin typeface="Tahoma" charset="0"/>
              </a:rPr>
              <a:t>1843 – Franklin College, Tennessee</a:t>
            </a:r>
          </a:p>
          <a:p>
            <a:r>
              <a:rPr lang="en-US" altLang="en-US" sz="2800">
                <a:latin typeface="Tahoma" charset="0"/>
              </a:rPr>
              <a:t>1869 Henderson, Tennessee, Henderson Male &amp; Female Institute Begins, Root School Out Of Which Would Later Come Freed-Hardeman University</a:t>
            </a:r>
          </a:p>
          <a:p>
            <a:r>
              <a:rPr lang="en-US" altLang="en-US" sz="2800">
                <a:latin typeface="Tahoma" charset="0"/>
              </a:rPr>
              <a:t>1891 – Nashville Bible School Begins, Later Lipscomb University</a:t>
            </a:r>
            <a:endParaRPr lang="en-US" altLang="en-US" sz="280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228600" y="76200"/>
            <a:ext cx="8915400" cy="914400"/>
          </a:xfrm>
        </p:spPr>
        <p:txBody>
          <a:bodyPr/>
          <a:lstStyle/>
          <a:p>
            <a:r>
              <a:rPr lang="en-US" altLang="en-US" sz="3600">
                <a:latin typeface="Tahoma" charset="0"/>
              </a:rPr>
              <a:t>1860 — The Incident At Midway, Kentucky</a:t>
            </a:r>
          </a:p>
        </p:txBody>
      </p:sp>
      <p:pic>
        <p:nvPicPr>
          <p:cNvPr id="44035" name="Picture 3" descr="MidwayOriginal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3733800" cy="2740025"/>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Midway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4240213" cy="2789238"/>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Midway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0"/>
            <a:ext cx="1455738" cy="2133600"/>
          </a:xfrm>
          <a:prstGeom prst="rect">
            <a:avLst/>
          </a:prstGeom>
          <a:noFill/>
          <a:extLst>
            <a:ext uri="{909E8E84-426E-40DD-AFC4-6F175D3DCCD1}">
              <a14:hiddenFill xmlns:a14="http://schemas.microsoft.com/office/drawing/2010/main">
                <a:solidFill>
                  <a:srgbClr val="FFFFFF"/>
                </a:solidFill>
              </a14:hiddenFill>
            </a:ext>
          </a:extLst>
        </p:spPr>
      </p:pic>
      <p:sp>
        <p:nvSpPr>
          <p:cNvPr id="44038" name="Rectangle 6"/>
          <p:cNvSpPr>
            <a:spLocks noChangeArrowheads="1"/>
          </p:cNvSpPr>
          <p:nvPr/>
        </p:nvSpPr>
        <p:spPr bwMode="auto">
          <a:xfrm>
            <a:off x="88900" y="2092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44039" name="Picture 7" descr="pinker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066800"/>
            <a:ext cx="1931988" cy="2582863"/>
          </a:xfrm>
          <a:prstGeom prst="rect">
            <a:avLst/>
          </a:prstGeom>
          <a:noFill/>
          <a:extLst>
            <a:ext uri="{909E8E84-426E-40DD-AFC4-6F175D3DCCD1}">
              <a14:hiddenFill xmlns:a14="http://schemas.microsoft.com/office/drawing/2010/main">
                <a:solidFill>
                  <a:srgbClr val="FFFFFF"/>
                </a:solidFill>
              </a14:hiddenFill>
            </a:ext>
          </a:extLst>
        </p:spPr>
      </p:pic>
      <p:sp>
        <p:nvSpPr>
          <p:cNvPr id="44040" name="Rectangle 8"/>
          <p:cNvSpPr>
            <a:spLocks noChangeArrowheads="1"/>
          </p:cNvSpPr>
          <p:nvPr/>
        </p:nvSpPr>
        <p:spPr bwMode="auto">
          <a:xfrm>
            <a:off x="530225" y="314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44041" name="Picture 9" descr="Pinkerton_0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962400"/>
            <a:ext cx="1439863" cy="2154238"/>
          </a:xfrm>
          <a:prstGeom prst="rect">
            <a:avLst/>
          </a:prstGeom>
          <a:noFill/>
          <a:extLst>
            <a:ext uri="{909E8E84-426E-40DD-AFC4-6F175D3DCCD1}">
              <a14:hiddenFill xmlns:a14="http://schemas.microsoft.com/office/drawing/2010/main">
                <a:solidFill>
                  <a:srgbClr val="FFFFFF"/>
                </a:solidFill>
              </a14:hiddenFill>
            </a:ext>
          </a:extLst>
        </p:spPr>
      </p:pic>
      <p:sp>
        <p:nvSpPr>
          <p:cNvPr id="44042" name="Text Box 10"/>
          <p:cNvSpPr txBox="1">
            <a:spLocks noChangeArrowheads="1"/>
          </p:cNvSpPr>
          <p:nvPr/>
        </p:nvSpPr>
        <p:spPr bwMode="auto">
          <a:xfrm>
            <a:off x="381000" y="6003925"/>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Adam Hibler</a:t>
            </a:r>
            <a:br>
              <a:rPr lang="en-US" altLang="en-US" sz="2000">
                <a:latin typeface="Tahoma" charset="0"/>
              </a:rPr>
            </a:br>
            <a:r>
              <a:rPr lang="en-US" altLang="en-US" sz="2000">
                <a:latin typeface="Tahoma" charset="0"/>
              </a:rPr>
              <a:t>Grave</a:t>
            </a:r>
          </a:p>
        </p:txBody>
      </p:sp>
      <p:sp>
        <p:nvSpPr>
          <p:cNvPr id="44043" name="Text Box 11"/>
          <p:cNvSpPr txBox="1">
            <a:spLocks noChangeArrowheads="1"/>
          </p:cNvSpPr>
          <p:nvPr/>
        </p:nvSpPr>
        <p:spPr bwMode="auto">
          <a:xfrm>
            <a:off x="2438400" y="6019800"/>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L.L. Pinkerton</a:t>
            </a:r>
            <a:br>
              <a:rPr lang="en-US" altLang="en-US" sz="2000">
                <a:latin typeface="Tahoma" charset="0"/>
              </a:rPr>
            </a:br>
            <a:r>
              <a:rPr lang="en-US" altLang="en-US" sz="2000">
                <a:latin typeface="Tahoma" charset="0"/>
              </a:rPr>
              <a:t>Grave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z="4800"/>
              <a:t>Other Things Contributing To Division</a:t>
            </a:r>
          </a:p>
        </p:txBody>
      </p:sp>
      <p:sp>
        <p:nvSpPr>
          <p:cNvPr id="47107" name="Rectangle 3"/>
          <p:cNvSpPr>
            <a:spLocks noGrp="1" noChangeArrowheads="1"/>
          </p:cNvSpPr>
          <p:nvPr>
            <p:ph type="body" idx="1"/>
          </p:nvPr>
        </p:nvSpPr>
        <p:spPr>
          <a:xfrm>
            <a:off x="457200" y="1874838"/>
            <a:ext cx="8229600" cy="4525962"/>
          </a:xfrm>
        </p:spPr>
        <p:txBody>
          <a:bodyPr/>
          <a:lstStyle/>
          <a:p>
            <a:r>
              <a:rPr lang="en-US" altLang="en-US" sz="3600">
                <a:latin typeface="Tahoma" charset="0"/>
              </a:rPr>
              <a:t>American Christian Missionary Society – 1849</a:t>
            </a:r>
          </a:p>
          <a:p>
            <a:r>
              <a:rPr lang="en-US" altLang="en-US" sz="3600">
                <a:latin typeface="Tahoma" charset="0"/>
              </a:rPr>
              <a:t>The Civil War – 1861-1865</a:t>
            </a:r>
          </a:p>
          <a:p>
            <a:r>
              <a:rPr lang="en-US" altLang="en-US" sz="3600">
                <a:latin typeface="Tahoma" charset="0"/>
              </a:rPr>
              <a:t>1866 Christian Standard Begins With Isaac Errett As Editor – Devoted To A More Progressive Approach To Christianity</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304800"/>
            <a:ext cx="7772400" cy="1143000"/>
          </a:xfrm>
        </p:spPr>
        <p:txBody>
          <a:bodyPr/>
          <a:lstStyle/>
          <a:p>
            <a:r>
              <a:rPr lang="en-US" altLang="en-US" sz="4000">
                <a:latin typeface="Tahoma" charset="0"/>
              </a:rPr>
              <a:t>Splintering Continues In The </a:t>
            </a:r>
            <a:br>
              <a:rPr lang="en-US" altLang="en-US" sz="4000">
                <a:latin typeface="Tahoma" charset="0"/>
              </a:rPr>
            </a:br>
            <a:r>
              <a:rPr lang="en-US" altLang="en-US" sz="4000">
                <a:latin typeface="Tahoma" charset="0"/>
              </a:rPr>
              <a:t>20</a:t>
            </a:r>
            <a:r>
              <a:rPr lang="en-US" altLang="en-US" sz="4000" baseline="30000">
                <a:latin typeface="Tahoma" charset="0"/>
              </a:rPr>
              <a:t>th</a:t>
            </a:r>
            <a:r>
              <a:rPr lang="en-US" altLang="en-US" sz="4000">
                <a:latin typeface="Tahoma" charset="0"/>
              </a:rPr>
              <a:t> Century</a:t>
            </a:r>
          </a:p>
        </p:txBody>
      </p:sp>
      <p:sp>
        <p:nvSpPr>
          <p:cNvPr id="46083" name="Rectangle 3"/>
          <p:cNvSpPr>
            <a:spLocks noGrp="1" noChangeArrowheads="1"/>
          </p:cNvSpPr>
          <p:nvPr>
            <p:ph type="body" idx="1"/>
          </p:nvPr>
        </p:nvSpPr>
        <p:spPr>
          <a:xfrm>
            <a:off x="381000" y="1600200"/>
            <a:ext cx="8534400" cy="5029200"/>
          </a:xfrm>
        </p:spPr>
        <p:txBody>
          <a:bodyPr/>
          <a:lstStyle/>
          <a:p>
            <a:r>
              <a:rPr lang="en-US" altLang="en-US" sz="2400">
                <a:latin typeface="Tahoma" charset="0"/>
              </a:rPr>
              <a:t>March, 1917 Major Controversy In The College Of The Bible Exists Over The Subject Of Higher Criticism, Leading To A Major Split Among Christians, Enter: The Disciples Of Christ</a:t>
            </a:r>
          </a:p>
          <a:p>
            <a:r>
              <a:rPr lang="en-US" altLang="en-US" sz="2400">
                <a:latin typeface="Tahoma" charset="0"/>
              </a:rPr>
              <a:t>1920s Controversies With R.H. Boll Over Premillennialism</a:t>
            </a:r>
          </a:p>
          <a:p>
            <a:r>
              <a:rPr lang="en-US" altLang="en-US" sz="2400">
                <a:latin typeface="Tahoma" charset="0"/>
              </a:rPr>
              <a:t>1930s &amp; 40s Relative Quietness Due To Economic Depression &amp; War</a:t>
            </a:r>
          </a:p>
          <a:p>
            <a:r>
              <a:rPr lang="en-US" altLang="en-US" sz="2400">
                <a:latin typeface="Tahoma" charset="0"/>
              </a:rPr>
              <a:t>1950s To 1970s Battles Over Support Of Institutions/Sunday School/Located Preachers/Christian Colleges/etc.</a:t>
            </a:r>
          </a:p>
          <a:p>
            <a:r>
              <a:rPr lang="en-US" altLang="en-US" sz="2400">
                <a:latin typeface="Tahoma" charset="0"/>
              </a:rPr>
              <a:t>1980 To Today – The Change Movement – New Hermeneutics/Worship Styles etc.</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1000" y="457200"/>
          <a:ext cx="5108575" cy="5867400"/>
        </p:xfrm>
        <a:graphic>
          <a:graphicData uri="http://schemas.openxmlformats.org/presentationml/2006/ole">
            <mc:AlternateContent xmlns:mc="http://schemas.openxmlformats.org/markup-compatibility/2006">
              <mc:Choice xmlns:v="urn:schemas-microsoft-com:vml" Requires="v">
                <p:oleObj spid="_x0000_s7172" name="Photo Editor Photo" r:id="rId3" imgW="14771429" imgH="16961905" progId="MSPhotoEd.3">
                  <p:embed/>
                </p:oleObj>
              </mc:Choice>
              <mc:Fallback>
                <p:oleObj name="Photo Editor Photo" r:id="rId3" imgW="14771429" imgH="1696190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51085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1" name="Text Box 3"/>
          <p:cNvSpPr txBox="1">
            <a:spLocks noChangeArrowheads="1"/>
          </p:cNvSpPr>
          <p:nvPr/>
        </p:nvSpPr>
        <p:spPr bwMode="auto">
          <a:xfrm>
            <a:off x="5486400" y="457200"/>
            <a:ext cx="3581400"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latin typeface="Tahoma" charset="0"/>
              </a:rPr>
              <a:t>Jesus Taught:</a:t>
            </a:r>
          </a:p>
          <a:p>
            <a:pPr>
              <a:spcBef>
                <a:spcPct val="50000"/>
              </a:spcBef>
            </a:pPr>
            <a:r>
              <a:rPr lang="en-US" altLang="en-US" sz="2800">
                <a:latin typeface="Tahoma" charset="0"/>
              </a:rPr>
              <a:t>Mark 9:1 – Some Standing Here Will Not Taste Death Before The Kingdom Comes</a:t>
            </a:r>
          </a:p>
          <a:p>
            <a:pPr>
              <a:spcBef>
                <a:spcPct val="50000"/>
              </a:spcBef>
            </a:pPr>
            <a:r>
              <a:rPr lang="en-US" altLang="en-US" sz="2800">
                <a:latin typeface="Tahoma" charset="0"/>
              </a:rPr>
              <a:t>Matthew 16:13-19 – “Upon This Rock I Will Build My </a:t>
            </a:r>
            <a:r>
              <a:rPr lang="en-US" altLang="en-US" sz="2800" u="sng">
                <a:latin typeface="Tahoma" charset="0"/>
              </a:rPr>
              <a:t>Church </a:t>
            </a:r>
            <a:r>
              <a:rPr lang="en-US" altLang="en-US" sz="2800">
                <a:latin typeface="Tahoma" charset="0"/>
              </a:rPr>
              <a:t>. . . And I Will Give Unto You The Keys Of The </a:t>
            </a:r>
            <a:r>
              <a:rPr lang="en-US" altLang="en-US" sz="2800" u="sng">
                <a:latin typeface="Tahoma" charset="0"/>
              </a:rPr>
              <a:t>Kingdom</a:t>
            </a:r>
            <a:r>
              <a:rPr lang="en-US" altLang="en-US" sz="2800">
                <a:latin typeface="Tahoma" charset="0"/>
              </a:rPr>
              <a:t> Of Heaven”</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solidFill>
                  <a:srgbClr val="808000"/>
                </a:solidFill>
                <a:latin typeface="Tahoma" charset="0"/>
              </a:rPr>
              <a:t>On That Day Of Pentecost</a:t>
            </a:r>
          </a:p>
        </p:txBody>
      </p:sp>
      <p:sp>
        <p:nvSpPr>
          <p:cNvPr id="8195" name="Rectangle 3"/>
          <p:cNvSpPr>
            <a:spLocks noGrp="1" noChangeArrowheads="1"/>
          </p:cNvSpPr>
          <p:nvPr>
            <p:ph type="body" idx="1"/>
          </p:nvPr>
        </p:nvSpPr>
        <p:spPr>
          <a:xfrm>
            <a:off x="1219200" y="1752600"/>
            <a:ext cx="7239000" cy="4419600"/>
          </a:xfrm>
        </p:spPr>
        <p:txBody>
          <a:bodyPr/>
          <a:lstStyle/>
          <a:p>
            <a:pPr>
              <a:lnSpc>
                <a:spcPct val="90000"/>
              </a:lnSpc>
            </a:pPr>
            <a:r>
              <a:rPr lang="en-US" altLang="en-US">
                <a:latin typeface="Tahoma" charset="0"/>
              </a:rPr>
              <a:t>Prophecy Fulfilled</a:t>
            </a:r>
          </a:p>
          <a:p>
            <a:pPr lvl="1">
              <a:lnSpc>
                <a:spcPct val="90000"/>
              </a:lnSpc>
            </a:pPr>
            <a:r>
              <a:rPr lang="en-US" altLang="en-US" sz="3200">
                <a:latin typeface="Tahoma" charset="0"/>
              </a:rPr>
              <a:t>vv.16-21 – Joel 2 – God’s Great And Notable Day</a:t>
            </a:r>
          </a:p>
          <a:p>
            <a:pPr lvl="1">
              <a:lnSpc>
                <a:spcPct val="90000"/>
              </a:lnSpc>
            </a:pPr>
            <a:r>
              <a:rPr lang="en-US" altLang="en-US" sz="3200">
                <a:latin typeface="Tahoma" charset="0"/>
              </a:rPr>
              <a:t>vv. 25-28 – Psalm 16:8-11 – David’s Prophecy</a:t>
            </a:r>
          </a:p>
          <a:p>
            <a:pPr>
              <a:lnSpc>
                <a:spcPct val="90000"/>
              </a:lnSpc>
            </a:pPr>
            <a:r>
              <a:rPr lang="en-US" altLang="en-US">
                <a:latin typeface="Tahoma" charset="0"/>
              </a:rPr>
              <a:t>Church Starts – v.38-40</a:t>
            </a:r>
          </a:p>
          <a:p>
            <a:pPr>
              <a:lnSpc>
                <a:spcPct val="90000"/>
              </a:lnSpc>
            </a:pPr>
            <a:r>
              <a:rPr lang="en-US" altLang="en-US">
                <a:latin typeface="Tahoma" charset="0"/>
              </a:rPr>
              <a:t>Kingdom Rule Begins Thru Apostles’ Binding Authority, cf. v.42-47 with Matthew 16:18,19</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TS127A"/>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609600" y="0"/>
            <a:ext cx="79248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ChangeArrowheads="1"/>
          </p:cNvSpPr>
          <p:nvPr/>
        </p:nvSpPr>
        <p:spPr bwMode="auto">
          <a:xfrm>
            <a:off x="6096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4400">
                <a:latin typeface="Tahoma" charset="0"/>
              </a:rPr>
              <a:t>Problems In The Church Required Letters</a:t>
            </a:r>
          </a:p>
        </p:txBody>
      </p:sp>
      <p:sp>
        <p:nvSpPr>
          <p:cNvPr id="6148" name="Rectangle 4"/>
          <p:cNvSpPr>
            <a:spLocks noChangeArrowheads="1"/>
          </p:cNvSpPr>
          <p:nvPr/>
        </p:nvSpPr>
        <p:spPr bwMode="auto">
          <a:xfrm>
            <a:off x="457200" y="1752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ct val="20000"/>
              </a:spcBef>
              <a:buFont typeface="Wingdings" charset="2"/>
              <a:buChar char="Ø"/>
            </a:pPr>
            <a:r>
              <a:rPr lang="en-US" altLang="en-US" sz="3200">
                <a:latin typeface="Tahoma" charset="0"/>
              </a:rPr>
              <a:t>1 &amp; 2 Corinthians</a:t>
            </a:r>
          </a:p>
          <a:p>
            <a:pPr lvl="1">
              <a:lnSpc>
                <a:spcPct val="90000"/>
              </a:lnSpc>
              <a:spcBef>
                <a:spcPct val="20000"/>
              </a:spcBef>
              <a:buFont typeface="Wingdings" charset="2"/>
              <a:buChar char="Ø"/>
            </a:pPr>
            <a:r>
              <a:rPr lang="en-US" altLang="en-US" sz="2800">
                <a:latin typeface="Tahoma" charset="0"/>
              </a:rPr>
              <a:t>Disunity Through Partyism</a:t>
            </a:r>
          </a:p>
          <a:p>
            <a:pPr lvl="1">
              <a:lnSpc>
                <a:spcPct val="90000"/>
              </a:lnSpc>
              <a:spcBef>
                <a:spcPct val="20000"/>
              </a:spcBef>
              <a:buFont typeface="Wingdings" charset="2"/>
              <a:buChar char="Ø"/>
            </a:pPr>
            <a:r>
              <a:rPr lang="en-US" altLang="en-US" sz="2800">
                <a:latin typeface="Tahoma" charset="0"/>
              </a:rPr>
              <a:t>Taking Brothers To Law</a:t>
            </a:r>
          </a:p>
          <a:p>
            <a:pPr lvl="1">
              <a:lnSpc>
                <a:spcPct val="90000"/>
              </a:lnSpc>
              <a:spcBef>
                <a:spcPct val="20000"/>
              </a:spcBef>
              <a:buFont typeface="Wingdings" charset="2"/>
              <a:buChar char="Ø"/>
            </a:pPr>
            <a:r>
              <a:rPr lang="en-US" altLang="en-US" sz="2800">
                <a:latin typeface="Tahoma" charset="0"/>
              </a:rPr>
              <a:t>Incest</a:t>
            </a:r>
          </a:p>
          <a:p>
            <a:pPr lvl="1">
              <a:lnSpc>
                <a:spcPct val="90000"/>
              </a:lnSpc>
              <a:spcBef>
                <a:spcPct val="20000"/>
              </a:spcBef>
              <a:buFont typeface="Wingdings" charset="2"/>
              <a:buChar char="Ø"/>
            </a:pPr>
            <a:r>
              <a:rPr lang="en-US" altLang="en-US" sz="2800">
                <a:latin typeface="Tahoma" charset="0"/>
              </a:rPr>
              <a:t>Denial Of The Resurrection, etc.</a:t>
            </a:r>
          </a:p>
          <a:p>
            <a:pPr>
              <a:lnSpc>
                <a:spcPct val="90000"/>
              </a:lnSpc>
              <a:spcBef>
                <a:spcPct val="20000"/>
              </a:spcBef>
              <a:buFont typeface="Wingdings" charset="2"/>
              <a:buChar char="Ø"/>
            </a:pPr>
            <a:r>
              <a:rPr lang="en-US" altLang="en-US" sz="2800">
                <a:latin typeface="Tahoma" charset="0"/>
              </a:rPr>
              <a:t>Colossee – Mysticism, Gnosticism</a:t>
            </a:r>
          </a:p>
          <a:p>
            <a:pPr>
              <a:lnSpc>
                <a:spcPct val="90000"/>
              </a:lnSpc>
              <a:spcBef>
                <a:spcPct val="20000"/>
              </a:spcBef>
              <a:buFont typeface="Wingdings" charset="2"/>
              <a:buChar char="Ø"/>
            </a:pPr>
            <a:r>
              <a:rPr lang="en-US" altLang="en-US" sz="2800">
                <a:latin typeface="Tahoma" charset="0"/>
              </a:rPr>
              <a:t>Revelation – 7 Churches – All With Problems</a:t>
            </a:r>
          </a:p>
          <a:p>
            <a:pPr>
              <a:lnSpc>
                <a:spcPct val="90000"/>
              </a:lnSpc>
              <a:spcBef>
                <a:spcPct val="20000"/>
              </a:spcBef>
              <a:buFont typeface="Wingdings" charset="2"/>
              <a:buChar char="Ø"/>
            </a:pPr>
            <a:r>
              <a:rPr lang="en-US" altLang="en-US" sz="2800">
                <a:latin typeface="Tahoma" charset="0"/>
              </a:rPr>
              <a:t>Acts 20:28ff – Paul’s Warnings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304800"/>
            <a:ext cx="7924800" cy="1447800"/>
          </a:xfrm>
        </p:spPr>
        <p:txBody>
          <a:bodyPr/>
          <a:lstStyle/>
          <a:p>
            <a:r>
              <a:rPr lang="en-US" altLang="en-US">
                <a:latin typeface="Tahoma" charset="0"/>
              </a:rPr>
              <a:t>The Johannes Gutenberg Printing Press - 1454</a:t>
            </a:r>
          </a:p>
        </p:txBody>
      </p:sp>
      <p:graphicFrame>
        <p:nvGraphicFramePr>
          <p:cNvPr id="13315" name="Object 3"/>
          <p:cNvGraphicFramePr>
            <a:graphicFrameLocks noChangeAspect="1"/>
          </p:cNvGraphicFramePr>
          <p:nvPr/>
        </p:nvGraphicFramePr>
        <p:xfrm>
          <a:off x="80963" y="1828800"/>
          <a:ext cx="3424237" cy="4286250"/>
        </p:xfrm>
        <a:graphic>
          <a:graphicData uri="http://schemas.openxmlformats.org/presentationml/2006/ole">
            <mc:AlternateContent xmlns:mc="http://schemas.openxmlformats.org/markup-compatibility/2006">
              <mc:Choice xmlns:v="urn:schemas-microsoft-com:vml" Requires="v">
                <p:oleObj spid="_x0000_s13318" name="Photo Editor Photo" r:id="rId3" imgW="4761905" imgH="5961905" progId="MSPhotoEd.3">
                  <p:embed/>
                </p:oleObj>
              </mc:Choice>
              <mc:Fallback>
                <p:oleObj name="Photo Editor Photo" r:id="rId3" imgW="4761905" imgH="5961905"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828800"/>
                        <a:ext cx="342423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316" name="Object 4"/>
          <p:cNvGraphicFramePr>
            <a:graphicFrameLocks noChangeAspect="1"/>
          </p:cNvGraphicFramePr>
          <p:nvPr/>
        </p:nvGraphicFramePr>
        <p:xfrm>
          <a:off x="5462588" y="1828800"/>
          <a:ext cx="3443287" cy="3886200"/>
        </p:xfrm>
        <a:graphic>
          <a:graphicData uri="http://schemas.openxmlformats.org/presentationml/2006/ole">
            <mc:AlternateContent xmlns:mc="http://schemas.openxmlformats.org/markup-compatibility/2006">
              <mc:Choice xmlns:v="urn:schemas-microsoft-com:vml" Requires="v">
                <p:oleObj spid="_x0000_s13319" name="Photo Editor Photo" r:id="rId5" imgW="7876190" imgH="8888066" progId="MSPhotoEd.3">
                  <p:embed/>
                </p:oleObj>
              </mc:Choice>
              <mc:Fallback>
                <p:oleObj name="Photo Editor Photo" r:id="rId5" imgW="7876190" imgH="8888066"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588" y="1828800"/>
                        <a:ext cx="34432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7" name="Text Box 5"/>
          <p:cNvSpPr txBox="1">
            <a:spLocks noChangeArrowheads="1"/>
          </p:cNvSpPr>
          <p:nvPr/>
        </p:nvSpPr>
        <p:spPr bwMode="auto">
          <a:xfrm>
            <a:off x="3505200" y="1992313"/>
            <a:ext cx="1828800" cy="417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3838" indent="-22383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20000"/>
              </a:spcBef>
              <a:buFontTx/>
              <a:buChar char="•"/>
            </a:pPr>
            <a:r>
              <a:rPr lang="en-US" altLang="en-US" sz="2600">
                <a:latin typeface="Tahoma" charset="0"/>
              </a:rPr>
              <a:t>Arguably History’s Greatest Invention</a:t>
            </a:r>
          </a:p>
          <a:p>
            <a:pPr>
              <a:lnSpc>
                <a:spcPct val="90000"/>
              </a:lnSpc>
              <a:spcBef>
                <a:spcPct val="20000"/>
              </a:spcBef>
              <a:buFontTx/>
              <a:buChar char="•"/>
            </a:pPr>
            <a:r>
              <a:rPr lang="en-US" altLang="en-US" sz="2600">
                <a:latin typeface="Tahoma" charset="0"/>
              </a:rPr>
              <a:t>Produced </a:t>
            </a:r>
            <a:br>
              <a:rPr lang="en-US" altLang="en-US" sz="2600">
                <a:latin typeface="Tahoma" charset="0"/>
              </a:rPr>
            </a:br>
            <a:r>
              <a:rPr lang="en-US" altLang="en-US" sz="2600">
                <a:latin typeface="Tahoma" charset="0"/>
              </a:rPr>
              <a:t>In Mainz, Germany</a:t>
            </a:r>
          </a:p>
          <a:p>
            <a:pPr>
              <a:lnSpc>
                <a:spcPct val="90000"/>
              </a:lnSpc>
              <a:spcBef>
                <a:spcPct val="20000"/>
              </a:spcBef>
              <a:buFontTx/>
              <a:buChar char="•"/>
            </a:pPr>
            <a:r>
              <a:rPr lang="en-US" altLang="en-US" sz="2600">
                <a:latin typeface="Tahoma" charset="0"/>
              </a:rPr>
              <a:t>First </a:t>
            </a:r>
            <a:br>
              <a:rPr lang="en-US" altLang="en-US" sz="2600">
                <a:latin typeface="Tahoma" charset="0"/>
              </a:rPr>
            </a:br>
            <a:r>
              <a:rPr lang="en-US" altLang="en-US" sz="2600">
                <a:latin typeface="Tahoma" charset="0"/>
              </a:rPr>
              <a:t>Produced Book:    The Bible</a:t>
            </a:r>
            <a:endParaRPr lang="en-US" altLang="en-US" sz="2600">
              <a:latin typeface="Times New Roman"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001000" cy="1447800"/>
          </a:xfrm>
        </p:spPr>
        <p:txBody>
          <a:bodyPr/>
          <a:lstStyle/>
          <a:p>
            <a:r>
              <a:rPr lang="en-US" altLang="en-US">
                <a:latin typeface="Tahoma" charset="0"/>
              </a:rPr>
              <a:t>The Age Of Enlightenment</a:t>
            </a:r>
            <a:br>
              <a:rPr lang="en-US" altLang="en-US">
                <a:latin typeface="Tahoma" charset="0"/>
              </a:rPr>
            </a:br>
            <a:r>
              <a:rPr lang="en-US" altLang="en-US">
                <a:latin typeface="Tahoma" charset="0"/>
              </a:rPr>
              <a:t>&amp; The Reformation</a:t>
            </a:r>
          </a:p>
        </p:txBody>
      </p:sp>
      <p:graphicFrame>
        <p:nvGraphicFramePr>
          <p:cNvPr id="14339" name="Object 3"/>
          <p:cNvGraphicFramePr>
            <a:graphicFrameLocks noChangeAspect="1"/>
          </p:cNvGraphicFramePr>
          <p:nvPr/>
        </p:nvGraphicFramePr>
        <p:xfrm>
          <a:off x="5562600" y="1676400"/>
          <a:ext cx="3121025" cy="4572000"/>
        </p:xfrm>
        <a:graphic>
          <a:graphicData uri="http://schemas.openxmlformats.org/presentationml/2006/ole">
            <mc:AlternateContent xmlns:mc="http://schemas.openxmlformats.org/markup-compatibility/2006">
              <mc:Choice xmlns:v="urn:schemas-microsoft-com:vml" Requires="v">
                <p:oleObj spid="_x0000_s14341" name="Image" r:id="rId3" imgW="3809524" imgH="5582429" progId="PSP7.Image">
                  <p:embed/>
                </p:oleObj>
              </mc:Choice>
              <mc:Fallback>
                <p:oleObj name="Image" r:id="rId3" imgW="3809524" imgH="5582429" progId="PSP7.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676400"/>
                        <a:ext cx="31210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340" name="Text Box 4"/>
          <p:cNvSpPr txBox="1">
            <a:spLocks noChangeArrowheads="1"/>
          </p:cNvSpPr>
          <p:nvPr/>
        </p:nvSpPr>
        <p:spPr bwMode="auto">
          <a:xfrm>
            <a:off x="381000" y="1600200"/>
            <a:ext cx="4724400"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3838" indent="-22383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20000"/>
              </a:spcBef>
              <a:buFontTx/>
              <a:buChar char="•"/>
            </a:pPr>
            <a:r>
              <a:rPr lang="en-US" altLang="en-US" sz="2400">
                <a:latin typeface="Tahoma" charset="0"/>
              </a:rPr>
              <a:t>John Wycliffe – English Reformer (1329-1384)</a:t>
            </a:r>
          </a:p>
          <a:p>
            <a:pPr>
              <a:lnSpc>
                <a:spcPct val="90000"/>
              </a:lnSpc>
              <a:spcBef>
                <a:spcPct val="20000"/>
              </a:spcBef>
              <a:buFontTx/>
              <a:buChar char="•"/>
            </a:pPr>
            <a:r>
              <a:rPr lang="en-US" altLang="en-US" sz="2400">
                <a:latin typeface="Tahoma" charset="0"/>
              </a:rPr>
              <a:t>Jan Hus – 1373-1415 — Prague, Czechoslovakia</a:t>
            </a:r>
          </a:p>
          <a:p>
            <a:pPr>
              <a:lnSpc>
                <a:spcPct val="90000"/>
              </a:lnSpc>
              <a:spcBef>
                <a:spcPct val="20000"/>
              </a:spcBef>
              <a:buFontTx/>
              <a:buChar char="•"/>
            </a:pPr>
            <a:r>
              <a:rPr lang="en-US" altLang="en-US" sz="2400">
                <a:latin typeface="Tahoma" charset="0"/>
              </a:rPr>
              <a:t>Martin Luther – 1483-1546 - Germany</a:t>
            </a:r>
          </a:p>
          <a:p>
            <a:pPr>
              <a:lnSpc>
                <a:spcPct val="90000"/>
              </a:lnSpc>
              <a:spcBef>
                <a:spcPct val="20000"/>
              </a:spcBef>
              <a:buFontTx/>
              <a:buChar char="•"/>
            </a:pPr>
            <a:r>
              <a:rPr lang="en-US" altLang="en-US" sz="2400">
                <a:latin typeface="Tahoma" charset="0"/>
              </a:rPr>
              <a:t>Girolamo Savonarola —1452-1498, Florence, Italy</a:t>
            </a:r>
          </a:p>
          <a:p>
            <a:pPr>
              <a:lnSpc>
                <a:spcPct val="90000"/>
              </a:lnSpc>
              <a:spcBef>
                <a:spcPct val="20000"/>
              </a:spcBef>
              <a:buFontTx/>
              <a:buChar char="•"/>
            </a:pPr>
            <a:r>
              <a:rPr lang="en-US" altLang="en-US" sz="2400">
                <a:latin typeface="Tahoma" charset="0"/>
              </a:rPr>
              <a:t>William Tyndale — 1494-1536 English Reformer</a:t>
            </a:r>
          </a:p>
          <a:p>
            <a:pPr>
              <a:lnSpc>
                <a:spcPct val="90000"/>
              </a:lnSpc>
              <a:spcBef>
                <a:spcPct val="20000"/>
              </a:spcBef>
              <a:buFontTx/>
              <a:buChar char="•"/>
            </a:pPr>
            <a:r>
              <a:rPr lang="en-US" altLang="en-US" sz="2400">
                <a:latin typeface="Tahoma" charset="0"/>
              </a:rPr>
              <a:t>Ulrich Zwingli – (1484-1531) — Geneva, Switzerland</a:t>
            </a:r>
          </a:p>
          <a:p>
            <a:pPr>
              <a:lnSpc>
                <a:spcPct val="90000"/>
              </a:lnSpc>
              <a:spcBef>
                <a:spcPct val="20000"/>
              </a:spcBef>
              <a:buFontTx/>
              <a:buChar char="•"/>
            </a:pPr>
            <a:r>
              <a:rPr lang="en-US" altLang="en-US" sz="2400">
                <a:latin typeface="Tahoma" charset="0"/>
              </a:rPr>
              <a:t>John Calvin – 1509-1564 — Another Swiss Reformer</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381000"/>
            <a:ext cx="3048000" cy="1066800"/>
          </a:xfrm>
        </p:spPr>
        <p:txBody>
          <a:bodyPr/>
          <a:lstStyle/>
          <a:p>
            <a:r>
              <a:rPr lang="en-US" altLang="en-US">
                <a:latin typeface="Tahoma" charset="0"/>
              </a:rPr>
              <a:t>John Knox</a:t>
            </a:r>
            <a:br>
              <a:rPr lang="en-US" altLang="en-US">
                <a:latin typeface="Tahoma" charset="0"/>
              </a:rPr>
            </a:br>
            <a:r>
              <a:rPr lang="en-US" altLang="en-US" sz="2400">
                <a:latin typeface="Tahoma" charset="0"/>
              </a:rPr>
              <a:t>1505-1572</a:t>
            </a:r>
          </a:p>
        </p:txBody>
      </p:sp>
      <p:pic>
        <p:nvPicPr>
          <p:cNvPr id="24580" name="Picture 4" descr="John Kn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733800" cy="4648200"/>
          </a:xfrm>
          <a:prstGeom prst="rect">
            <a:avLst/>
          </a:prstGeom>
          <a:noFill/>
          <a:extLst>
            <a:ext uri="{909E8E84-426E-40DD-AFC4-6F175D3DCCD1}">
              <a14:hiddenFill xmlns:a14="http://schemas.microsoft.com/office/drawing/2010/main">
                <a:solidFill>
                  <a:srgbClr val="FFFFFF"/>
                </a:solidFill>
              </a14:hiddenFill>
            </a:ext>
          </a:extLst>
        </p:spPr>
      </p:pic>
      <p:sp>
        <p:nvSpPr>
          <p:cNvPr id="24582" name="Rectangle 6"/>
          <p:cNvSpPr>
            <a:spLocks noChangeArrowheads="1"/>
          </p:cNvSpPr>
          <p:nvPr/>
        </p:nvSpPr>
        <p:spPr bwMode="auto">
          <a:xfrm>
            <a:off x="5029200" y="304800"/>
            <a:ext cx="2895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a:latin typeface="Tahoma" charset="0"/>
              </a:rPr>
              <a:t>George </a:t>
            </a:r>
            <a:br>
              <a:rPr lang="en-US" altLang="en-US">
                <a:latin typeface="Tahoma" charset="0"/>
              </a:rPr>
            </a:br>
            <a:r>
              <a:rPr lang="en-US" altLang="en-US">
                <a:latin typeface="Tahoma" charset="0"/>
              </a:rPr>
              <a:t>Wishart</a:t>
            </a:r>
            <a:br>
              <a:rPr lang="en-US" altLang="en-US">
                <a:latin typeface="Tahoma" charset="0"/>
              </a:rPr>
            </a:br>
            <a:r>
              <a:rPr lang="en-US" altLang="en-US" sz="2000">
                <a:latin typeface="Tahoma" charset="0"/>
              </a:rPr>
              <a:t>1513-1546</a:t>
            </a:r>
          </a:p>
        </p:txBody>
      </p:sp>
      <p:graphicFrame>
        <p:nvGraphicFramePr>
          <p:cNvPr id="24583" name="Object 7"/>
          <p:cNvGraphicFramePr>
            <a:graphicFrameLocks noChangeAspect="1"/>
          </p:cNvGraphicFramePr>
          <p:nvPr/>
        </p:nvGraphicFramePr>
        <p:xfrm>
          <a:off x="5105400" y="2047875"/>
          <a:ext cx="3178175" cy="4352925"/>
        </p:xfrm>
        <a:graphic>
          <a:graphicData uri="http://schemas.openxmlformats.org/presentationml/2006/ole">
            <mc:AlternateContent xmlns:mc="http://schemas.openxmlformats.org/markup-compatibility/2006">
              <mc:Choice xmlns:v="urn:schemas-microsoft-com:vml" Requires="v">
                <p:oleObj spid="_x0000_s24584" name="Photo Editor Photo" r:id="rId4" imgW="2734057" imgH="3742857" progId="MSPhotoEd.3">
                  <p:embed/>
                </p:oleObj>
              </mc:Choice>
              <mc:Fallback>
                <p:oleObj name="Photo Editor Photo" r:id="rId4" imgW="2734057" imgH="3742857"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047875"/>
                        <a:ext cx="317817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24400" y="274638"/>
            <a:ext cx="3962400" cy="1143000"/>
          </a:xfrm>
        </p:spPr>
        <p:txBody>
          <a:bodyPr/>
          <a:lstStyle/>
          <a:p>
            <a:r>
              <a:rPr lang="en-US" altLang="en-US" sz="4000"/>
              <a:t>Death of </a:t>
            </a:r>
            <a:br>
              <a:rPr lang="en-US" altLang="en-US" sz="4000"/>
            </a:br>
            <a:r>
              <a:rPr lang="en-US" altLang="en-US" sz="4000"/>
              <a:t>George Wishart</a:t>
            </a:r>
          </a:p>
        </p:txBody>
      </p:sp>
      <p:sp>
        <p:nvSpPr>
          <p:cNvPr id="29699" name="Rectangle 3"/>
          <p:cNvSpPr>
            <a:spLocks noGrp="1" noChangeArrowheads="1"/>
          </p:cNvSpPr>
          <p:nvPr>
            <p:ph type="body" idx="1"/>
          </p:nvPr>
        </p:nvSpPr>
        <p:spPr>
          <a:xfrm>
            <a:off x="5181600" y="2286000"/>
            <a:ext cx="3505200" cy="3840163"/>
          </a:xfrm>
        </p:spPr>
        <p:txBody>
          <a:bodyPr/>
          <a:lstStyle/>
          <a:p>
            <a:r>
              <a:rPr lang="en-US" altLang="en-US" sz="4000"/>
              <a:t>Burned At This Place By Cardinal Beaton March 1, 1546</a:t>
            </a:r>
          </a:p>
        </p:txBody>
      </p:sp>
      <p:pic>
        <p:nvPicPr>
          <p:cNvPr id="29700" name="Picture 4" descr="Wishart03"/>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4627563" cy="693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939</Words>
  <Application>Microsoft Macintosh PowerPoint</Application>
  <PresentationFormat>On-screen Show (4:3)</PresentationFormat>
  <Paragraphs>104</Paragraphs>
  <Slides>26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4" baseType="lpstr">
      <vt:lpstr>Arial</vt:lpstr>
      <vt:lpstr>Tahoma</vt:lpstr>
      <vt:lpstr>Times New Roman</vt:lpstr>
      <vt:lpstr>Wingdings</vt:lpstr>
      <vt:lpstr>GothicE</vt:lpstr>
      <vt:lpstr>Default Design</vt:lpstr>
      <vt:lpstr>Microsoft Photo Editor 3.0 Photo</vt:lpstr>
      <vt:lpstr>Paint Shop Pro 7 Image</vt:lpstr>
      <vt:lpstr>God’s Family Through The Centuries</vt:lpstr>
      <vt:lpstr>Daniel 2:44,45</vt:lpstr>
      <vt:lpstr>PowerPoint Presentation</vt:lpstr>
      <vt:lpstr>On That Day Of Pentecost</vt:lpstr>
      <vt:lpstr>PowerPoint Presentation</vt:lpstr>
      <vt:lpstr>The Johannes Gutenberg Printing Press - 1454</vt:lpstr>
      <vt:lpstr>The Age Of Enlightenment &amp; The Reformation</vt:lpstr>
      <vt:lpstr>John Knox 1505-1572</vt:lpstr>
      <vt:lpstr>Death of  George Wishart</vt:lpstr>
      <vt:lpstr>John Glas 1695-1773</vt:lpstr>
      <vt:lpstr>Tottlebank Church</vt:lpstr>
      <vt:lpstr>Robert &amp; James Haldane</vt:lpstr>
      <vt:lpstr>Kirkby Church of Christ</vt:lpstr>
      <vt:lpstr>Movements Independent Of  Stone &amp; Campbell  Part II</vt:lpstr>
      <vt:lpstr>The Work And Influence Of Barton W. Stone</vt:lpstr>
      <vt:lpstr>Cane Ridge Revival August 14-19, 1801</vt:lpstr>
      <vt:lpstr>The Influence Of Thomas &amp; Alexander Campbell</vt:lpstr>
      <vt:lpstr>Thomas Campbell 1763 - 1854</vt:lpstr>
      <vt:lpstr>Alexander Campbell 1788-1866</vt:lpstr>
      <vt:lpstr>1831 Union Of The Reformers (Disciples of Christ) and Christians Under The Leadership of Barton W. Stone in Kentucky. This United Body Had 10,000 Members In The State. </vt:lpstr>
      <vt:lpstr>Coming Together Of A Movement   </vt:lpstr>
      <vt:lpstr>The Printing Press  Contributed To Union</vt:lpstr>
      <vt:lpstr>Christian Education</vt:lpstr>
      <vt:lpstr>1860 — The Incident At Midway, Kentucky</vt:lpstr>
      <vt:lpstr>Other Things Contributing To Division</vt:lpstr>
      <vt:lpstr>Splintering Continues In The  20th Century</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Kingdom of Christ Through The Centuries</dc:title>
  <dc:creator>Scott Harp</dc:creator>
  <cp:lastModifiedBy>Scott Harp</cp:lastModifiedBy>
  <cp:revision>5</cp:revision>
  <dcterms:created xsi:type="dcterms:W3CDTF">2007-05-05T18:02:40Z</dcterms:created>
  <dcterms:modified xsi:type="dcterms:W3CDTF">2018-01-15T14:16:13Z</dcterms:modified>
</cp:coreProperties>
</file>