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handoutMasterIdLst>
    <p:handoutMasterId r:id="rId31"/>
  </p:handoutMasterIdLst>
  <p:sldIdLst>
    <p:sldId id="256" r:id="rId2"/>
    <p:sldId id="311" r:id="rId3"/>
    <p:sldId id="312" r:id="rId4"/>
    <p:sldId id="313" r:id="rId5"/>
    <p:sldId id="257" r:id="rId6"/>
    <p:sldId id="314" r:id="rId7"/>
    <p:sldId id="259" r:id="rId8"/>
    <p:sldId id="289" r:id="rId9"/>
    <p:sldId id="292" r:id="rId10"/>
    <p:sldId id="261" r:id="rId11"/>
    <p:sldId id="284" r:id="rId12"/>
    <p:sldId id="293" r:id="rId13"/>
    <p:sldId id="260" r:id="rId14"/>
    <p:sldId id="285" r:id="rId15"/>
    <p:sldId id="315" r:id="rId16"/>
    <p:sldId id="316" r:id="rId17"/>
    <p:sldId id="295" r:id="rId18"/>
    <p:sldId id="296" r:id="rId19"/>
    <p:sldId id="307" r:id="rId20"/>
    <p:sldId id="299" r:id="rId21"/>
    <p:sldId id="300" r:id="rId22"/>
    <p:sldId id="308" r:id="rId23"/>
    <p:sldId id="317" r:id="rId24"/>
    <p:sldId id="302" r:id="rId25"/>
    <p:sldId id="303" r:id="rId26"/>
    <p:sldId id="318" r:id="rId27"/>
    <p:sldId id="305" r:id="rId28"/>
    <p:sldId id="306" r:id="rId29"/>
    <p:sldId id="304" r:id="rId30"/>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94304" autoAdjust="0"/>
  </p:normalViewPr>
  <p:slideViewPr>
    <p:cSldViewPr>
      <p:cViewPr>
        <p:scale>
          <a:sx n="66" d="100"/>
          <a:sy n="66" d="100"/>
        </p:scale>
        <p:origin x="1960" y="28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image" Target="../media/image16.png"/><Relationship Id="rId2" Type="http://schemas.openxmlformats.org/officeDocument/2006/relationships/image" Target="../media/image1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image" Target="../media/image59.png"/><Relationship Id="rId2"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defTabSz="931863">
              <a:defRPr sz="1200"/>
            </a:lvl1pPr>
          </a:lstStyle>
          <a:p>
            <a:endParaRPr lang="en-US" altLang="en-US"/>
          </a:p>
        </p:txBody>
      </p:sp>
      <p:sp>
        <p:nvSpPr>
          <p:cNvPr id="25603" name="Rectangle 3"/>
          <p:cNvSpPr>
            <a:spLocks noGrp="1" noChangeArrowheads="1"/>
          </p:cNvSpPr>
          <p:nvPr>
            <p:ph type="dt" sz="quarter" idx="1"/>
          </p:nvPr>
        </p:nvSpPr>
        <p:spPr bwMode="auto">
          <a:xfrm>
            <a:off x="3973513"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algn="r" defTabSz="931863">
              <a:defRPr sz="1200"/>
            </a:lvl1pPr>
          </a:lstStyle>
          <a:p>
            <a:endParaRPr lang="en-US" altLang="en-US"/>
          </a:p>
        </p:txBody>
      </p:sp>
      <p:sp>
        <p:nvSpPr>
          <p:cNvPr id="25604" name="Rectangle 4"/>
          <p:cNvSpPr>
            <a:spLocks noGrp="1" noChangeArrowheads="1"/>
          </p:cNvSpPr>
          <p:nvPr>
            <p:ph type="ftr" sz="quarter" idx="2"/>
          </p:nvPr>
        </p:nvSpPr>
        <p:spPr bwMode="auto">
          <a:xfrm>
            <a:off x="0"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defTabSz="931863">
              <a:defRPr sz="1200"/>
            </a:lvl1pPr>
          </a:lstStyle>
          <a:p>
            <a:endParaRPr lang="en-US" altLang="en-US"/>
          </a:p>
        </p:txBody>
      </p:sp>
      <p:sp>
        <p:nvSpPr>
          <p:cNvPr id="25605" name="Rectangle 5"/>
          <p:cNvSpPr>
            <a:spLocks noGrp="1" noChangeArrowheads="1"/>
          </p:cNvSpPr>
          <p:nvPr>
            <p:ph type="sldNum" sz="quarter" idx="3"/>
          </p:nvPr>
        </p:nvSpPr>
        <p:spPr bwMode="auto">
          <a:xfrm>
            <a:off x="3973513"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algn="r" defTabSz="931863">
              <a:defRPr sz="1200"/>
            </a:lvl1pPr>
          </a:lstStyle>
          <a:p>
            <a:fld id="{40B679F4-B271-C949-9184-53F023CABCA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3782F61-022A-5242-A147-3A4F2DC8906A}" type="slidenum">
              <a:rPr lang="en-US" altLang="en-US"/>
              <a:pPr/>
              <a:t>‹#›</a:t>
            </a:fld>
            <a:endParaRPr lang="en-US" altLang="en-US"/>
          </a:p>
        </p:txBody>
      </p:sp>
    </p:spTree>
    <p:extLst>
      <p:ext uri="{BB962C8B-B14F-4D97-AF65-F5344CB8AC3E}">
        <p14:creationId xmlns:p14="http://schemas.microsoft.com/office/powerpoint/2010/main" val="508735742"/>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E20E97-DCC9-5F4F-BDD5-D08549201CF0}" type="slidenum">
              <a:rPr lang="en-US" altLang="en-US"/>
              <a:pPr/>
              <a:t>‹#›</a:t>
            </a:fld>
            <a:endParaRPr lang="en-US" altLang="en-US"/>
          </a:p>
        </p:txBody>
      </p:sp>
    </p:spTree>
    <p:extLst>
      <p:ext uri="{BB962C8B-B14F-4D97-AF65-F5344CB8AC3E}">
        <p14:creationId xmlns:p14="http://schemas.microsoft.com/office/powerpoint/2010/main" val="131473299"/>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D08B032-ECB2-E640-B9A6-1D95D03A74B2}" type="slidenum">
              <a:rPr lang="en-US" altLang="en-US"/>
              <a:pPr/>
              <a:t>‹#›</a:t>
            </a:fld>
            <a:endParaRPr lang="en-US" altLang="en-US"/>
          </a:p>
        </p:txBody>
      </p:sp>
    </p:spTree>
    <p:extLst>
      <p:ext uri="{BB962C8B-B14F-4D97-AF65-F5344CB8AC3E}">
        <p14:creationId xmlns:p14="http://schemas.microsoft.com/office/powerpoint/2010/main" val="2058547177"/>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Pictur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D3EFD7D-1606-0540-9AFF-19E3B2E8C6D6}" type="slidenum">
              <a:rPr lang="en-US" altLang="en-US"/>
              <a:pPr/>
              <a:t>‹#›</a:t>
            </a:fld>
            <a:endParaRPr lang="en-US" altLang="en-US"/>
          </a:p>
        </p:txBody>
      </p:sp>
    </p:spTree>
    <p:extLst>
      <p:ext uri="{BB962C8B-B14F-4D97-AF65-F5344CB8AC3E}">
        <p14:creationId xmlns:p14="http://schemas.microsoft.com/office/powerpoint/2010/main" val="204085066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7C20812-DBA1-D94D-8736-4C1A8B867C39}" type="slidenum">
              <a:rPr lang="en-US" altLang="en-US"/>
              <a:pPr/>
              <a:t>‹#›</a:t>
            </a:fld>
            <a:endParaRPr lang="en-US" altLang="en-US"/>
          </a:p>
        </p:txBody>
      </p:sp>
    </p:spTree>
    <p:extLst>
      <p:ext uri="{BB962C8B-B14F-4D97-AF65-F5344CB8AC3E}">
        <p14:creationId xmlns:p14="http://schemas.microsoft.com/office/powerpoint/2010/main" val="118921708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9D9FB0-50C2-754D-BDFE-44D9EFF151BB}" type="slidenum">
              <a:rPr lang="en-US" altLang="en-US"/>
              <a:pPr/>
              <a:t>‹#›</a:t>
            </a:fld>
            <a:endParaRPr lang="en-US" altLang="en-US"/>
          </a:p>
        </p:txBody>
      </p:sp>
    </p:spTree>
    <p:extLst>
      <p:ext uri="{BB962C8B-B14F-4D97-AF65-F5344CB8AC3E}">
        <p14:creationId xmlns:p14="http://schemas.microsoft.com/office/powerpoint/2010/main" val="54127858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D09BE5A-CF43-0F4A-BCCD-F3F8C179A093}" type="slidenum">
              <a:rPr lang="en-US" altLang="en-US"/>
              <a:pPr/>
              <a:t>‹#›</a:t>
            </a:fld>
            <a:endParaRPr lang="en-US" altLang="en-US"/>
          </a:p>
        </p:txBody>
      </p:sp>
    </p:spTree>
    <p:extLst>
      <p:ext uri="{BB962C8B-B14F-4D97-AF65-F5344CB8AC3E}">
        <p14:creationId xmlns:p14="http://schemas.microsoft.com/office/powerpoint/2010/main" val="52836536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716D0E2-1A9A-8A42-8714-0FADF2BCA9E5}" type="slidenum">
              <a:rPr lang="en-US" altLang="en-US"/>
              <a:pPr/>
              <a:t>‹#›</a:t>
            </a:fld>
            <a:endParaRPr lang="en-US" altLang="en-US"/>
          </a:p>
        </p:txBody>
      </p:sp>
    </p:spTree>
    <p:extLst>
      <p:ext uri="{BB962C8B-B14F-4D97-AF65-F5344CB8AC3E}">
        <p14:creationId xmlns:p14="http://schemas.microsoft.com/office/powerpoint/2010/main" val="391859631"/>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72DC2DF-6444-C444-8689-26A2606BFBDD}" type="slidenum">
              <a:rPr lang="en-US" altLang="en-US"/>
              <a:pPr/>
              <a:t>‹#›</a:t>
            </a:fld>
            <a:endParaRPr lang="en-US" altLang="en-US"/>
          </a:p>
        </p:txBody>
      </p:sp>
    </p:spTree>
    <p:extLst>
      <p:ext uri="{BB962C8B-B14F-4D97-AF65-F5344CB8AC3E}">
        <p14:creationId xmlns:p14="http://schemas.microsoft.com/office/powerpoint/2010/main" val="1799956515"/>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FD7E0D7-30F1-8242-BF8C-B0EAB62208DA}" type="slidenum">
              <a:rPr lang="en-US" altLang="en-US"/>
              <a:pPr/>
              <a:t>‹#›</a:t>
            </a:fld>
            <a:endParaRPr lang="en-US" altLang="en-US"/>
          </a:p>
        </p:txBody>
      </p:sp>
    </p:spTree>
    <p:extLst>
      <p:ext uri="{BB962C8B-B14F-4D97-AF65-F5344CB8AC3E}">
        <p14:creationId xmlns:p14="http://schemas.microsoft.com/office/powerpoint/2010/main" val="267012316"/>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3EF705-ECF8-354A-BCBB-714C115EC908}" type="slidenum">
              <a:rPr lang="en-US" altLang="en-US"/>
              <a:pPr/>
              <a:t>‹#›</a:t>
            </a:fld>
            <a:endParaRPr lang="en-US" altLang="en-US"/>
          </a:p>
        </p:txBody>
      </p:sp>
    </p:spTree>
    <p:extLst>
      <p:ext uri="{BB962C8B-B14F-4D97-AF65-F5344CB8AC3E}">
        <p14:creationId xmlns:p14="http://schemas.microsoft.com/office/powerpoint/2010/main" val="1582656429"/>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75FC357-7D0F-8D4B-B548-C99DC7B52DF5}" type="slidenum">
              <a:rPr lang="en-US" altLang="en-US"/>
              <a:pPr/>
              <a:t>‹#›</a:t>
            </a:fld>
            <a:endParaRPr lang="en-US" altLang="en-US"/>
          </a:p>
        </p:txBody>
      </p:sp>
    </p:spTree>
    <p:extLst>
      <p:ext uri="{BB962C8B-B14F-4D97-AF65-F5344CB8AC3E}">
        <p14:creationId xmlns:p14="http://schemas.microsoft.com/office/powerpoint/2010/main" val="974150461"/>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868C52C-8DC2-2346-B39F-255B2272F275}" type="slidenum">
              <a:rPr lang="en-US" altLang="en-US"/>
              <a:pPr/>
              <a:t>‹#›</a:t>
            </a:fld>
            <a:endParaRPr lang="en-US" altLang="en-US"/>
          </a:p>
        </p:txBody>
      </p:sp>
      <p:sp>
        <p:nvSpPr>
          <p:cNvPr id="1031" name="Text Box 7"/>
          <p:cNvSpPr txBox="1">
            <a:spLocks noChangeArrowheads="1"/>
          </p:cNvSpPr>
          <p:nvPr userDrawn="1"/>
        </p:nvSpPr>
        <p:spPr bwMode="auto">
          <a:xfrm>
            <a:off x="1371600" y="64770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solidFill>
                  <a:srgbClr val="0033CC"/>
                </a:solidFill>
              </a:rPr>
              <a:t>http://www.TheRestorationMovement.com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png"/><Relationship Id="rId5" Type="http://schemas.openxmlformats.org/officeDocument/2006/relationships/oleObject" Target="../embeddings/oleObject2.bin"/><Relationship Id="rId6" Type="http://schemas.openxmlformats.org/officeDocument/2006/relationships/image" Target="../media/image17.png"/><Relationship Id="rId7" Type="http://schemas.openxmlformats.org/officeDocument/2006/relationships/oleObject" Target="../embeddings/oleObject3.bin"/><Relationship Id="rId8" Type="http://schemas.openxmlformats.org/officeDocument/2006/relationships/image" Target="../media/image18.png"/><Relationship Id="rId9" Type="http://schemas.openxmlformats.org/officeDocument/2006/relationships/oleObject" Target="../embeddings/oleObject4.bin"/><Relationship Id="rId10"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0.png"/><Relationship Id="rId5" Type="http://schemas.openxmlformats.org/officeDocument/2006/relationships/oleObject" Target="../embeddings/oleObject6.bin"/><Relationship Id="rId6"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2.png"/><Relationship Id="rId5" Type="http://schemas.openxmlformats.org/officeDocument/2006/relationships/hyperlink" Target="http://images.google.com/imgres?imgurl=http://faith.propadeutic.com/authors/StoneBarton.jpg&amp;imgrefurl=http://faith.propadeutic.com/authors/&amp;h=125&amp;w=100&amp;sz=14&amp;tbnid=-aeJTg7EeTwJ:&amp;tbnh=84&amp;tbnw=67&amp;hl=en&amp;start=15&amp;prev=/images%3Fq%3DBarton%2BW.%2BStone%26hl%3Den%26lr%3D" TargetMode="External"/><Relationship Id="rId6" Type="http://schemas.openxmlformats.org/officeDocument/2006/relationships/image" Target="../media/image23.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5.png"/><Relationship Id="rId5" Type="http://schemas.openxmlformats.org/officeDocument/2006/relationships/oleObject" Target="../embeddings/oleObject9.bin"/><Relationship Id="rId6" Type="http://schemas.openxmlformats.org/officeDocument/2006/relationships/image" Target="../media/image26.png"/><Relationship Id="rId7" Type="http://schemas.openxmlformats.org/officeDocument/2006/relationships/oleObject" Target="../embeddings/oleObject10.bin"/><Relationship Id="rId8" Type="http://schemas.openxmlformats.org/officeDocument/2006/relationships/image" Target="../media/image2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oleObject" Target="../embeddings/oleObject11.bin"/><Relationship Id="rId5" Type="http://schemas.openxmlformats.org/officeDocument/2006/relationships/image" Target="../media/image39.png"/><Relationship Id="rId6" Type="http://schemas.openxmlformats.org/officeDocument/2006/relationships/image" Target="../media/image40.jpe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oleObject" Target="../embeddings/oleObject12.bin"/><Relationship Id="rId7" Type="http://schemas.openxmlformats.org/officeDocument/2006/relationships/image" Target="../media/image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4.png"/><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wmf"/><Relationship Id="rId3"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52.png"/><Relationship Id="rId5" Type="http://schemas.openxmlformats.org/officeDocument/2006/relationships/oleObject" Target="../embeddings/oleObject14.bin"/><Relationship Id="rId6" Type="http://schemas.openxmlformats.org/officeDocument/2006/relationships/image" Target="../media/image53.png"/><Relationship Id="rId7" Type="http://schemas.openxmlformats.org/officeDocument/2006/relationships/image" Target="../media/image55.png"/><Relationship Id="rId8" Type="http://schemas.openxmlformats.org/officeDocument/2006/relationships/oleObject" Target="../embeddings/oleObject15.bin"/><Relationship Id="rId9" Type="http://schemas.openxmlformats.org/officeDocument/2006/relationships/image" Target="../media/image54.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oleObject" Target="../embeddings/oleObject16.bin"/><Relationship Id="rId5" Type="http://schemas.openxmlformats.org/officeDocument/2006/relationships/image" Target="../media/image56.png"/><Relationship Id="rId6" Type="http://schemas.openxmlformats.org/officeDocument/2006/relationships/oleObject" Target="../embeddings/oleObject17.bin"/><Relationship Id="rId7" Type="http://schemas.openxmlformats.org/officeDocument/2006/relationships/image" Target="../media/image57.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59.png"/><Relationship Id="rId5" Type="http://schemas.openxmlformats.org/officeDocument/2006/relationships/oleObject" Target="../embeddings/oleObject19.bin"/><Relationship Id="rId6" Type="http://schemas.openxmlformats.org/officeDocument/2006/relationships/image" Target="../media/image60.png"/><Relationship Id="rId7" Type="http://schemas.openxmlformats.org/officeDocument/2006/relationships/oleObject" Target="../embeddings/oleObject20.bin"/><Relationship Id="rId8" Type="http://schemas.openxmlformats.org/officeDocument/2006/relationships/image" Target="../media/image61.png"/><Relationship Id="rId9" Type="http://schemas.openxmlformats.org/officeDocument/2006/relationships/oleObject" Target="../embeddings/oleObject21.bin"/><Relationship Id="rId10" Type="http://schemas.openxmlformats.org/officeDocument/2006/relationships/image" Target="../media/image62.png"/><Relationship Id="rId11" Type="http://schemas.openxmlformats.org/officeDocument/2006/relationships/image" Target="../media/image63.jpe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64.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685800" y="0"/>
            <a:ext cx="7772400" cy="1371600"/>
          </a:xfrm>
        </p:spPr>
        <p:txBody>
          <a:bodyPr/>
          <a:lstStyle/>
          <a:p>
            <a:r>
              <a:rPr lang="en-US" altLang="en-US">
                <a:latin typeface="Tahoma" charset="0"/>
              </a:rPr>
              <a:t>The Work And Influence Of Barton W. Stone In Kentucky</a:t>
            </a:r>
          </a:p>
        </p:txBody>
      </p:sp>
      <p:pic>
        <p:nvPicPr>
          <p:cNvPr id="2052" name="Picture 4" descr="Bstone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62125"/>
            <a:ext cx="2868613" cy="46180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5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04925"/>
            <a:ext cx="4292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054" name="AutoShape 6"/>
          <p:cNvSpPr>
            <a:spLocks noChangeArrowheads="1"/>
          </p:cNvSpPr>
          <p:nvPr/>
        </p:nvSpPr>
        <p:spPr bwMode="auto">
          <a:xfrm rot="-4778156">
            <a:off x="4434681" y="2148682"/>
            <a:ext cx="350837" cy="2819400"/>
          </a:xfrm>
          <a:prstGeom prst="downArrow">
            <a:avLst>
              <a:gd name="adj1" fmla="val 50000"/>
              <a:gd name="adj2" fmla="val 200905"/>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76200"/>
            <a:ext cx="7772400" cy="1295400"/>
          </a:xfrm>
        </p:spPr>
        <p:txBody>
          <a:bodyPr/>
          <a:lstStyle/>
          <a:p>
            <a:r>
              <a:rPr lang="en-US" altLang="en-US" sz="2800">
                <a:latin typeface="Tahoma" charset="0"/>
              </a:rPr>
              <a:t>Red River Meetinghouse</a:t>
            </a:r>
            <a:br>
              <a:rPr lang="en-US" altLang="en-US" sz="2800">
                <a:latin typeface="Tahoma" charset="0"/>
              </a:rPr>
            </a:br>
            <a:r>
              <a:rPr lang="en-US" altLang="en-US" sz="2800">
                <a:latin typeface="Tahoma" charset="0"/>
              </a:rPr>
              <a:t>Logan County, Kentucky</a:t>
            </a:r>
            <a:br>
              <a:rPr lang="en-US" altLang="en-US" sz="2800">
                <a:latin typeface="Tahoma" charset="0"/>
              </a:rPr>
            </a:br>
            <a:r>
              <a:rPr lang="en-US" altLang="en-US" sz="2800">
                <a:latin typeface="Tahoma" charset="0"/>
              </a:rPr>
              <a:t>Birthplace Of The Kentucky Revival</a:t>
            </a:r>
          </a:p>
        </p:txBody>
      </p:sp>
      <p:graphicFrame>
        <p:nvGraphicFramePr>
          <p:cNvPr id="7171" name="Object 3"/>
          <p:cNvGraphicFramePr>
            <a:graphicFrameLocks noChangeAspect="1"/>
          </p:cNvGraphicFramePr>
          <p:nvPr/>
        </p:nvGraphicFramePr>
        <p:xfrm>
          <a:off x="1066800" y="4038600"/>
          <a:ext cx="3048000" cy="2476500"/>
        </p:xfrm>
        <a:graphic>
          <a:graphicData uri="http://schemas.openxmlformats.org/presentationml/2006/ole">
            <mc:AlternateContent xmlns:mc="http://schemas.openxmlformats.org/markup-compatibility/2006">
              <mc:Choice xmlns:v="urn:schemas-microsoft-com:vml" Requires="v">
                <p:oleObj spid="_x0000_s7175" name="Photo Editor Photo" r:id="rId3" imgW="5990476" imgH="4866667" progId="MSPhotoEd.3">
                  <p:embed/>
                </p:oleObj>
              </mc:Choice>
              <mc:Fallback>
                <p:oleObj name="Photo Editor Photo" r:id="rId3" imgW="5990476" imgH="4866667"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38600"/>
                        <a:ext cx="3048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2" name="Object 4"/>
          <p:cNvGraphicFramePr>
            <a:graphicFrameLocks noChangeAspect="1"/>
          </p:cNvGraphicFramePr>
          <p:nvPr/>
        </p:nvGraphicFramePr>
        <p:xfrm>
          <a:off x="4876800" y="3986213"/>
          <a:ext cx="3581400" cy="2566987"/>
        </p:xfrm>
        <a:graphic>
          <a:graphicData uri="http://schemas.openxmlformats.org/presentationml/2006/ole">
            <mc:AlternateContent xmlns:mc="http://schemas.openxmlformats.org/markup-compatibility/2006">
              <mc:Choice xmlns:v="urn:schemas-microsoft-com:vml" Requires="v">
                <p:oleObj spid="_x0000_s7176" name="Photo Editor Photo" r:id="rId5" imgW="6935168" imgH="4971429" progId="MSPhotoEd.3">
                  <p:embed/>
                </p:oleObj>
              </mc:Choice>
              <mc:Fallback>
                <p:oleObj name="Photo Editor Photo" r:id="rId5" imgW="6935168" imgH="4971429"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986213"/>
                        <a:ext cx="3581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4876800" y="1447800"/>
          <a:ext cx="3429000" cy="2463800"/>
        </p:xfrm>
        <a:graphic>
          <a:graphicData uri="http://schemas.openxmlformats.org/presentationml/2006/ole">
            <mc:AlternateContent xmlns:mc="http://schemas.openxmlformats.org/markup-compatibility/2006">
              <mc:Choice xmlns:v="urn:schemas-microsoft-com:vml" Requires="v">
                <p:oleObj spid="_x0000_s7177" name="Photo Editor Photo" r:id="rId7" imgW="6935168" imgH="4982270" progId="MSPhotoEd.3">
                  <p:embed/>
                </p:oleObj>
              </mc:Choice>
              <mc:Fallback>
                <p:oleObj name="Photo Editor Photo" r:id="rId7" imgW="6935168" imgH="4982270"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1447800"/>
                        <a:ext cx="3429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762000" y="1447800"/>
          <a:ext cx="3505200" cy="2522538"/>
        </p:xfrm>
        <a:graphic>
          <a:graphicData uri="http://schemas.openxmlformats.org/presentationml/2006/ole">
            <mc:AlternateContent xmlns:mc="http://schemas.openxmlformats.org/markup-compatibility/2006">
              <mc:Choice xmlns:v="urn:schemas-microsoft-com:vml" Requires="v">
                <p:oleObj spid="_x0000_s7178" name="Photo Editor Photo" r:id="rId9" imgW="6935168" imgH="4990476" progId="MSPhotoEd.3">
                  <p:embed/>
                </p:oleObj>
              </mc:Choice>
              <mc:Fallback>
                <p:oleObj name="Photo Editor Photo" r:id="rId9" imgW="6935168" imgH="4990476"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447800"/>
                        <a:ext cx="35052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762000" y="-76200"/>
            <a:ext cx="7772400" cy="838200"/>
          </a:xfrm>
        </p:spPr>
        <p:txBody>
          <a:bodyPr/>
          <a:lstStyle/>
          <a:p>
            <a:r>
              <a:rPr lang="en-US" altLang="en-US" sz="4000">
                <a:latin typeface="Tahoma" charset="0"/>
              </a:rPr>
              <a:t>B.W. Stone Battle With Calvinism</a:t>
            </a:r>
            <a:endParaRPr lang="en-US" altLang="en-US" sz="2400">
              <a:latin typeface="Tahoma" charset="0"/>
            </a:endParaRPr>
          </a:p>
        </p:txBody>
      </p:sp>
      <p:graphicFrame>
        <p:nvGraphicFramePr>
          <p:cNvPr id="38918" name="Object 6"/>
          <p:cNvGraphicFramePr>
            <a:graphicFrameLocks noChangeAspect="1"/>
          </p:cNvGraphicFramePr>
          <p:nvPr/>
        </p:nvGraphicFramePr>
        <p:xfrm>
          <a:off x="1360488" y="762000"/>
          <a:ext cx="3346450" cy="5715000"/>
        </p:xfrm>
        <a:graphic>
          <a:graphicData uri="http://schemas.openxmlformats.org/presentationml/2006/ole">
            <mc:AlternateContent xmlns:mc="http://schemas.openxmlformats.org/markup-compatibility/2006">
              <mc:Choice xmlns:v="urn:schemas-microsoft-com:vml" Requires="v">
                <p:oleObj spid="_x0000_s38928" name="Photo Editor Photo" r:id="rId3" imgW="6028571" imgH="10295238" progId="MSPhotoEd.3">
                  <p:embed/>
                </p:oleObj>
              </mc:Choice>
              <mc:Fallback>
                <p:oleObj name="Photo Editor Photo" r:id="rId3" imgW="6028571" imgH="10295238"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762000"/>
                        <a:ext cx="33464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919" name="Object 7"/>
          <p:cNvGraphicFramePr>
            <a:graphicFrameLocks noChangeAspect="1"/>
          </p:cNvGraphicFramePr>
          <p:nvPr/>
        </p:nvGraphicFramePr>
        <p:xfrm>
          <a:off x="4941888" y="762000"/>
          <a:ext cx="3287712" cy="5715000"/>
        </p:xfrm>
        <a:graphic>
          <a:graphicData uri="http://schemas.openxmlformats.org/presentationml/2006/ole">
            <mc:AlternateContent xmlns:mc="http://schemas.openxmlformats.org/markup-compatibility/2006">
              <mc:Choice xmlns:v="urn:schemas-microsoft-com:vml" Requires="v">
                <p:oleObj spid="_x0000_s38929" name="Photo Editor Photo" r:id="rId5" imgW="6028571" imgH="10476190" progId="MSPhotoEd.3">
                  <p:embed/>
                </p:oleObj>
              </mc:Choice>
              <mc:Fallback>
                <p:oleObj name="Photo Editor Photo" r:id="rId5" imgW="6028571" imgH="10476190"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888" y="762000"/>
                        <a:ext cx="32877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24" name="Text Box 12"/>
          <p:cNvSpPr txBox="1">
            <a:spLocks noChangeArrowheads="1"/>
          </p:cNvSpPr>
          <p:nvPr/>
        </p:nvSpPr>
        <p:spPr bwMode="auto">
          <a:xfrm>
            <a:off x="5867400" y="6308725"/>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t>Continued On Next Slide</a:t>
            </a:r>
          </a:p>
        </p:txBody>
      </p:sp>
      <p:sp>
        <p:nvSpPr>
          <p:cNvPr id="38925" name="Rectangle 13"/>
          <p:cNvSpPr>
            <a:spLocks noChangeArrowheads="1"/>
          </p:cNvSpPr>
          <p:nvPr/>
        </p:nvSpPr>
        <p:spPr bwMode="auto">
          <a:xfrm>
            <a:off x="1371600" y="4038600"/>
            <a:ext cx="3352800" cy="24384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6" name="Rectangle 14"/>
          <p:cNvSpPr>
            <a:spLocks noChangeArrowheads="1"/>
          </p:cNvSpPr>
          <p:nvPr/>
        </p:nvSpPr>
        <p:spPr bwMode="auto">
          <a:xfrm>
            <a:off x="5029200" y="990600"/>
            <a:ext cx="3200400" cy="12954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7" name="Rectangle 15"/>
          <p:cNvSpPr>
            <a:spLocks noChangeArrowheads="1"/>
          </p:cNvSpPr>
          <p:nvPr/>
        </p:nvSpPr>
        <p:spPr bwMode="auto">
          <a:xfrm>
            <a:off x="5000625" y="3852863"/>
            <a:ext cx="3200400" cy="24669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2667000" y="1219200"/>
            <a:ext cx="5867400" cy="2057400"/>
          </a:xfrm>
        </p:spPr>
        <p:txBody>
          <a:bodyPr/>
          <a:lstStyle/>
          <a:p>
            <a:r>
              <a:rPr lang="en-US" altLang="en-US" sz="4000">
                <a:latin typeface="Tahoma" charset="0"/>
              </a:rPr>
              <a:t>B.W. Stone Battle With Calvinism</a:t>
            </a:r>
            <a:endParaRPr lang="en-US" altLang="en-US" sz="2400">
              <a:latin typeface="Tahoma" charset="0"/>
            </a:endParaRPr>
          </a:p>
        </p:txBody>
      </p:sp>
      <p:graphicFrame>
        <p:nvGraphicFramePr>
          <p:cNvPr id="48136" name="Object 8"/>
          <p:cNvGraphicFramePr>
            <a:graphicFrameLocks noChangeAspect="1"/>
          </p:cNvGraphicFramePr>
          <p:nvPr/>
        </p:nvGraphicFramePr>
        <p:xfrm>
          <a:off x="990600" y="3733800"/>
          <a:ext cx="7467600" cy="2536825"/>
        </p:xfrm>
        <a:graphic>
          <a:graphicData uri="http://schemas.openxmlformats.org/presentationml/2006/ole">
            <mc:AlternateContent xmlns:mc="http://schemas.openxmlformats.org/markup-compatibility/2006">
              <mc:Choice xmlns:v="urn:schemas-microsoft-com:vml" Requires="v">
                <p:oleObj spid="_x0000_s48140" name="Photo Editor Photo" r:id="rId3" imgW="6028571" imgH="2048161" progId="MSPhotoEd.3">
                  <p:embed/>
                </p:oleObj>
              </mc:Choice>
              <mc:Fallback>
                <p:oleObj name="Photo Editor Photo" r:id="rId3" imgW="6028571" imgH="2048161"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3800"/>
                        <a:ext cx="74676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8138" name="Picture 10" descr="StoneBart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66800"/>
            <a:ext cx="1820863" cy="2286000"/>
          </a:xfrm>
          <a:prstGeom prst="rect">
            <a:avLst/>
          </a:prstGeom>
          <a:noFill/>
          <a:extLst>
            <a:ext uri="{909E8E84-426E-40DD-AFC4-6F175D3DCCD1}">
              <a14:hiddenFill xmlns:a14="http://schemas.microsoft.com/office/drawing/2010/main">
                <a:solidFill>
                  <a:srgbClr val="FFFFFF"/>
                </a:solidFill>
              </a14:hiddenFill>
            </a:ext>
          </a:extLst>
        </p:spPr>
      </p:pic>
      <p:sp>
        <p:nvSpPr>
          <p:cNvPr id="48139" name="Rectangle 11"/>
          <p:cNvSpPr>
            <a:spLocks noChangeArrowheads="1"/>
          </p:cNvSpPr>
          <p:nvPr/>
        </p:nvSpPr>
        <p:spPr bwMode="auto">
          <a:xfrm>
            <a:off x="1066800" y="4343400"/>
            <a:ext cx="7010400" cy="1981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l="1709" t="4706" r="3419" b="11765"/>
          <a:stretch>
            <a:fillRect/>
          </a:stretch>
        </p:blipFill>
        <p:spPr bwMode="auto">
          <a:xfrm>
            <a:off x="0" y="0"/>
            <a:ext cx="9144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9" name="Rectangle 5"/>
          <p:cNvSpPr>
            <a:spLocks noGrp="1" noChangeArrowheads="1"/>
          </p:cNvSpPr>
          <p:nvPr>
            <p:ph type="title" idx="4294967295"/>
          </p:nvPr>
        </p:nvSpPr>
        <p:spPr>
          <a:xfrm>
            <a:off x="609600" y="76200"/>
            <a:ext cx="7772400" cy="762000"/>
          </a:xfrm>
          <a:solidFill>
            <a:schemeClr val="bg2">
              <a:alpha val="39999"/>
            </a:schemeClr>
          </a:solidFill>
        </p:spPr>
        <p:txBody>
          <a:bodyPr/>
          <a:lstStyle/>
          <a:p>
            <a:r>
              <a:rPr lang="en-US" altLang="en-US" sz="3600">
                <a:solidFill>
                  <a:schemeClr val="bg1"/>
                </a:solidFill>
                <a:latin typeface="Tahoma" charset="0"/>
              </a:rPr>
              <a:t>The Cane Ridge Revival</a:t>
            </a:r>
          </a:p>
        </p:txBody>
      </p:sp>
      <p:sp>
        <p:nvSpPr>
          <p:cNvPr id="6150" name="Text Box 6"/>
          <p:cNvSpPr txBox="1">
            <a:spLocks noChangeArrowheads="1"/>
          </p:cNvSpPr>
          <p:nvPr/>
        </p:nvSpPr>
        <p:spPr bwMode="auto">
          <a:xfrm>
            <a:off x="4419600" y="3810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k</a:t>
            </a:r>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9944" name="Object 8"/>
          <p:cNvGraphicFramePr>
            <a:graphicFrameLocks noChangeAspect="1"/>
          </p:cNvGraphicFramePr>
          <p:nvPr/>
        </p:nvGraphicFramePr>
        <p:xfrm>
          <a:off x="4500563" y="3179763"/>
          <a:ext cx="4038600" cy="3068637"/>
        </p:xfrm>
        <a:graphic>
          <a:graphicData uri="http://schemas.openxmlformats.org/presentationml/2006/ole">
            <mc:AlternateContent xmlns:mc="http://schemas.openxmlformats.org/markup-compatibility/2006">
              <mc:Choice xmlns:v="urn:schemas-microsoft-com:vml" Requires="v">
                <p:oleObj spid="_x0000_s39955" name="Photo Editor Photo" r:id="rId3" imgW="6028571" imgH="4580952" progId="MSPhotoEd.3">
                  <p:embed/>
                </p:oleObj>
              </mc:Choice>
              <mc:Fallback>
                <p:oleObj name="Photo Editor Photo" r:id="rId3" imgW="6028571" imgH="4580952"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179763"/>
                        <a:ext cx="40386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38" name="Rectangle 2"/>
          <p:cNvSpPr>
            <a:spLocks noGrp="1" noChangeArrowheads="1"/>
          </p:cNvSpPr>
          <p:nvPr>
            <p:ph type="title" idx="4294967295"/>
          </p:nvPr>
        </p:nvSpPr>
        <p:spPr>
          <a:xfrm>
            <a:off x="2819400" y="76200"/>
            <a:ext cx="6019800" cy="609600"/>
          </a:xfrm>
        </p:spPr>
        <p:txBody>
          <a:bodyPr/>
          <a:lstStyle/>
          <a:p>
            <a:r>
              <a:rPr lang="en-US" altLang="en-US" sz="4000">
                <a:latin typeface="Tahoma" charset="0"/>
              </a:rPr>
              <a:t>The Focus Of The Revival</a:t>
            </a:r>
            <a:endParaRPr lang="en-US" altLang="en-US" sz="2400">
              <a:latin typeface="Tahoma" charset="0"/>
            </a:endParaRPr>
          </a:p>
        </p:txBody>
      </p:sp>
      <p:sp>
        <p:nvSpPr>
          <p:cNvPr id="39939" name="Text Box 3"/>
          <p:cNvSpPr txBox="1">
            <a:spLocks noChangeArrowheads="1"/>
          </p:cNvSpPr>
          <p:nvPr/>
        </p:nvSpPr>
        <p:spPr bwMode="auto">
          <a:xfrm>
            <a:off x="152400" y="152400"/>
            <a:ext cx="25908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latin typeface="Tahoma" charset="0"/>
              </a:rPr>
              <a:t>Some Falsely Claim That The Focus Of The Cane Ridge Revival Was To Achieve A Religious Experience. See Stone’s Purpose In The Revival From His Autobiography</a:t>
            </a:r>
          </a:p>
        </p:txBody>
      </p:sp>
      <p:graphicFrame>
        <p:nvGraphicFramePr>
          <p:cNvPr id="39942" name="Object 6"/>
          <p:cNvGraphicFramePr>
            <a:graphicFrameLocks noChangeAspect="1"/>
          </p:cNvGraphicFramePr>
          <p:nvPr/>
        </p:nvGraphicFramePr>
        <p:xfrm>
          <a:off x="2895600" y="838200"/>
          <a:ext cx="1547813" cy="2209800"/>
        </p:xfrm>
        <a:graphic>
          <a:graphicData uri="http://schemas.openxmlformats.org/presentationml/2006/ole">
            <mc:AlternateContent xmlns:mc="http://schemas.openxmlformats.org/markup-compatibility/2006">
              <mc:Choice xmlns:v="urn:schemas-microsoft-com:vml" Requires="v">
                <p:oleObj spid="_x0000_s39956" name="Photo Editor Photo" r:id="rId5" imgW="3828571" imgH="5466667" progId="MSPhotoEd.3">
                  <p:embed/>
                </p:oleObj>
              </mc:Choice>
              <mc:Fallback>
                <p:oleObj name="Photo Editor Photo" r:id="rId5" imgW="3828571" imgH="5466667"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838200"/>
                        <a:ext cx="15478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4500563" y="969963"/>
          <a:ext cx="4038600" cy="2146300"/>
        </p:xfrm>
        <a:graphic>
          <a:graphicData uri="http://schemas.openxmlformats.org/presentationml/2006/ole">
            <mc:AlternateContent xmlns:mc="http://schemas.openxmlformats.org/markup-compatibility/2006">
              <mc:Choice xmlns:v="urn:schemas-microsoft-com:vml" Requires="v">
                <p:oleObj spid="_x0000_s39957" name="Photo Editor Photo" r:id="rId7" imgW="5858693" imgH="3115110" progId="MSPhotoEd.3">
                  <p:embed/>
                </p:oleObj>
              </mc:Choice>
              <mc:Fallback>
                <p:oleObj name="Photo Editor Photo" r:id="rId7" imgW="5858693" imgH="3115110"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969963"/>
                        <a:ext cx="40386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9954" name="Group 18"/>
          <p:cNvGrpSpPr>
            <a:grpSpLocks/>
          </p:cNvGrpSpPr>
          <p:nvPr/>
        </p:nvGrpSpPr>
        <p:grpSpPr bwMode="auto">
          <a:xfrm>
            <a:off x="4191000" y="2514600"/>
            <a:ext cx="4724400" cy="3657600"/>
            <a:chOff x="2640" y="1680"/>
            <a:chExt cx="2976" cy="2304"/>
          </a:xfrm>
        </p:grpSpPr>
        <p:sp>
          <p:nvSpPr>
            <p:cNvPr id="39945" name="Oval 9"/>
            <p:cNvSpPr>
              <a:spLocks noChangeArrowheads="1"/>
            </p:cNvSpPr>
            <p:nvPr/>
          </p:nvSpPr>
          <p:spPr bwMode="auto">
            <a:xfrm>
              <a:off x="2640" y="2291"/>
              <a:ext cx="2976" cy="877"/>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7" name="Oval 11"/>
            <p:cNvSpPr>
              <a:spLocks noChangeArrowheads="1"/>
            </p:cNvSpPr>
            <p:nvPr/>
          </p:nvSpPr>
          <p:spPr bwMode="auto">
            <a:xfrm>
              <a:off x="3552" y="1680"/>
              <a:ext cx="1056" cy="19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2" name="Oval 16"/>
            <p:cNvSpPr>
              <a:spLocks noChangeArrowheads="1"/>
            </p:cNvSpPr>
            <p:nvPr/>
          </p:nvSpPr>
          <p:spPr bwMode="auto">
            <a:xfrm>
              <a:off x="2736" y="3120"/>
              <a:ext cx="2832" cy="86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10000"/>
                                  </p:stCondLst>
                                  <p:childTnLst>
                                    <p:set>
                                      <p:cBhvr>
                                        <p:cTn id="6" dur="1" fill="hold">
                                          <p:stCondLst>
                                            <p:cond delay="0"/>
                                          </p:stCondLst>
                                        </p:cTn>
                                        <p:tgtEl>
                                          <p:spTgt spid="39954"/>
                                        </p:tgtEl>
                                        <p:attrNameLst>
                                          <p:attrName>style.visibility</p:attrName>
                                        </p:attrNameLst>
                                      </p:cBhvr>
                                      <p:to>
                                        <p:strVal val="visible"/>
                                      </p:to>
                                    </p:set>
                                    <p:anim calcmode="lin" valueType="num">
                                      <p:cBhvr>
                                        <p:cTn id="7" dur="5000" fill="hold"/>
                                        <p:tgtEl>
                                          <p:spTgt spid="39954"/>
                                        </p:tgtEl>
                                        <p:attrNameLst>
                                          <p:attrName>ppt_w</p:attrName>
                                        </p:attrNameLst>
                                      </p:cBhvr>
                                      <p:tavLst>
                                        <p:tav tm="0" fmla="#ppt_w*sin(2.5*pi*$)">
                                          <p:val>
                                            <p:fltVal val="0"/>
                                          </p:val>
                                        </p:tav>
                                        <p:tav tm="100000">
                                          <p:val>
                                            <p:fltVal val="1"/>
                                          </p:val>
                                        </p:tav>
                                      </p:tavLst>
                                    </p:anim>
                                    <p:anim calcmode="lin" valueType="num">
                                      <p:cBhvr>
                                        <p:cTn id="8" dur="5000" fill="hold"/>
                                        <p:tgtEl>
                                          <p:spTgt spid="399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228600"/>
            <a:ext cx="7772400" cy="1143000"/>
          </a:xfrm>
        </p:spPr>
        <p:txBody>
          <a:bodyPr/>
          <a:lstStyle/>
          <a:p>
            <a:r>
              <a:rPr lang="en-US" altLang="en-US" sz="4000"/>
              <a:t>The Last Will &amp; Testament Of The Springfield Presbytery</a:t>
            </a:r>
          </a:p>
        </p:txBody>
      </p:sp>
      <p:sp>
        <p:nvSpPr>
          <p:cNvPr id="84995" name="Rectangle 3"/>
          <p:cNvSpPr>
            <a:spLocks noGrp="1" noChangeArrowheads="1"/>
          </p:cNvSpPr>
          <p:nvPr>
            <p:ph type="body" idx="1"/>
          </p:nvPr>
        </p:nvSpPr>
        <p:spPr/>
        <p:txBody>
          <a:bodyPr/>
          <a:lstStyle/>
          <a:p>
            <a:endParaRPr lang="en-US" altLang="en-US"/>
          </a:p>
        </p:txBody>
      </p:sp>
      <p:pic>
        <p:nvPicPr>
          <p:cNvPr id="84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922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579120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9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4724400"/>
            <a:ext cx="3122612"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152400"/>
            <a:ext cx="7772400" cy="1143000"/>
          </a:xfrm>
        </p:spPr>
        <p:txBody>
          <a:bodyPr/>
          <a:lstStyle/>
          <a:p>
            <a:r>
              <a:rPr lang="en-US" altLang="en-US">
                <a:latin typeface="Tahoma" charset="0"/>
              </a:rPr>
              <a:t>Growth Of A Movement</a:t>
            </a:r>
          </a:p>
        </p:txBody>
      </p:sp>
      <p:sp>
        <p:nvSpPr>
          <p:cNvPr id="86019" name="Rectangle 3"/>
          <p:cNvSpPr>
            <a:spLocks noGrp="1" noChangeArrowheads="1"/>
          </p:cNvSpPr>
          <p:nvPr>
            <p:ph type="body" idx="1"/>
          </p:nvPr>
        </p:nvSpPr>
        <p:spPr>
          <a:xfrm>
            <a:off x="381000" y="1371600"/>
            <a:ext cx="4038600" cy="4953000"/>
          </a:xfrm>
        </p:spPr>
        <p:txBody>
          <a:bodyPr/>
          <a:lstStyle/>
          <a:p>
            <a:pPr>
              <a:lnSpc>
                <a:spcPct val="80000"/>
              </a:lnSpc>
            </a:pPr>
            <a:r>
              <a:rPr lang="en-US" altLang="en-US" sz="2800">
                <a:latin typeface="Tahoma" charset="0"/>
              </a:rPr>
              <a:t>1805 Trouble With The Shakers Movement, McNemar &amp; Dunlavy Defect</a:t>
            </a:r>
          </a:p>
          <a:p>
            <a:pPr>
              <a:lnSpc>
                <a:spcPct val="80000"/>
              </a:lnSpc>
            </a:pPr>
            <a:r>
              <a:rPr lang="en-US" altLang="en-US" sz="2800">
                <a:latin typeface="Tahoma" charset="0"/>
              </a:rPr>
              <a:t>Thompson &amp; Marshall Return To Presbyterianism</a:t>
            </a:r>
          </a:p>
          <a:p>
            <a:pPr>
              <a:lnSpc>
                <a:spcPct val="80000"/>
              </a:lnSpc>
            </a:pPr>
            <a:r>
              <a:rPr lang="en-US" altLang="en-US" sz="2800">
                <a:latin typeface="Tahoma" charset="0"/>
              </a:rPr>
              <a:t>His 1</a:t>
            </a:r>
            <a:r>
              <a:rPr lang="en-US" altLang="en-US" sz="2800" baseline="30000">
                <a:latin typeface="Tahoma" charset="0"/>
              </a:rPr>
              <a:t>st</a:t>
            </a:r>
            <a:r>
              <a:rPr lang="en-US" altLang="en-US" sz="2800">
                <a:latin typeface="Tahoma" charset="0"/>
              </a:rPr>
              <a:t> wife, Eliza Passes Away</a:t>
            </a:r>
          </a:p>
          <a:p>
            <a:pPr>
              <a:lnSpc>
                <a:spcPct val="80000"/>
              </a:lnSpc>
            </a:pPr>
            <a:r>
              <a:rPr lang="en-US" altLang="en-US" sz="2800">
                <a:latin typeface="Tahoma" charset="0"/>
              </a:rPr>
              <a:t>Even With Setback, The Movement Grows Rapidly</a:t>
            </a:r>
          </a:p>
        </p:txBody>
      </p:sp>
      <p:grpSp>
        <p:nvGrpSpPr>
          <p:cNvPr id="86022" name="Group 6"/>
          <p:cNvGrpSpPr>
            <a:grpSpLocks/>
          </p:cNvGrpSpPr>
          <p:nvPr/>
        </p:nvGrpSpPr>
        <p:grpSpPr bwMode="auto">
          <a:xfrm>
            <a:off x="4876800" y="2057400"/>
            <a:ext cx="3962400" cy="2859088"/>
            <a:chOff x="3264" y="912"/>
            <a:chExt cx="2208" cy="1706"/>
          </a:xfrm>
        </p:grpSpPr>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912"/>
              <a:ext cx="2208" cy="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21" name="Text Box 5"/>
            <p:cNvSpPr txBox="1">
              <a:spLocks noChangeArrowheads="1"/>
            </p:cNvSpPr>
            <p:nvPr/>
          </p:nvSpPr>
          <p:spPr bwMode="auto">
            <a:xfrm>
              <a:off x="3456" y="2381"/>
              <a:ext cx="1824"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latin typeface="Tahoma" charset="0"/>
                </a:rPr>
                <a:t>The Shakers In Kentucky</a:t>
              </a:r>
            </a:p>
          </p:txBody>
        </p:sp>
      </p:gr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685800" y="76200"/>
            <a:ext cx="7772400" cy="914400"/>
          </a:xfrm>
        </p:spPr>
        <p:txBody>
          <a:bodyPr/>
          <a:lstStyle/>
          <a:p>
            <a:r>
              <a:rPr lang="en-US" altLang="en-US" sz="4000">
                <a:latin typeface="Tahoma" charset="0"/>
              </a:rPr>
              <a:t>While At Gallatin, Tennessee</a:t>
            </a:r>
          </a:p>
        </p:txBody>
      </p:sp>
      <p:pic>
        <p:nvPicPr>
          <p:cNvPr id="51203" name="Picture 3" descr="Celia Bowen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2960688"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4" name="Group 4"/>
          <p:cNvGrpSpPr>
            <a:grpSpLocks/>
          </p:cNvGrpSpPr>
          <p:nvPr/>
        </p:nvGrpSpPr>
        <p:grpSpPr bwMode="auto">
          <a:xfrm>
            <a:off x="3124200" y="3200400"/>
            <a:ext cx="2743200" cy="3417888"/>
            <a:chOff x="192" y="960"/>
            <a:chExt cx="2976" cy="3463"/>
          </a:xfrm>
        </p:grpSpPr>
        <p:pic>
          <p:nvPicPr>
            <p:cNvPr id="51205" name="Picture 5" descr="Stone- Bowen 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960"/>
              <a:ext cx="2976" cy="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6"/>
            <p:cNvSpPr txBox="1">
              <a:spLocks noChangeArrowheads="1"/>
            </p:cNvSpPr>
            <p:nvPr/>
          </p:nvSpPr>
          <p:spPr bwMode="auto">
            <a:xfrm>
              <a:off x="192" y="3773"/>
              <a:ext cx="2976"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a:latin typeface="Tahoma" charset="0"/>
                </a:rPr>
                <a:t>Copy Of Marriage Bond, Gallatin, Tennessee</a:t>
              </a:r>
            </a:p>
          </p:txBody>
        </p:sp>
      </p:grpSp>
      <p:sp>
        <p:nvSpPr>
          <p:cNvPr id="51207" name="Text Box 7"/>
          <p:cNvSpPr txBox="1">
            <a:spLocks noChangeArrowheads="1"/>
          </p:cNvSpPr>
          <p:nvPr/>
        </p:nvSpPr>
        <p:spPr bwMode="auto">
          <a:xfrm>
            <a:off x="1905000" y="8382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latin typeface="Tahoma" charset="0"/>
              </a:rPr>
              <a:t>Married Celia Bowen October 31, 1811</a:t>
            </a:r>
          </a:p>
        </p:txBody>
      </p:sp>
      <p:grpSp>
        <p:nvGrpSpPr>
          <p:cNvPr id="51208" name="Group 8"/>
          <p:cNvGrpSpPr>
            <a:grpSpLocks/>
          </p:cNvGrpSpPr>
          <p:nvPr/>
        </p:nvGrpSpPr>
        <p:grpSpPr bwMode="auto">
          <a:xfrm>
            <a:off x="381000" y="1371600"/>
            <a:ext cx="2649538" cy="3667125"/>
            <a:chOff x="240" y="864"/>
            <a:chExt cx="1669" cy="2310"/>
          </a:xfrm>
        </p:grpSpPr>
        <p:pic>
          <p:nvPicPr>
            <p:cNvPr id="51209" name="Picture 9" descr="9295295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864"/>
              <a:ext cx="1669" cy="1728"/>
            </a:xfrm>
            <a:prstGeom prst="rect">
              <a:avLst/>
            </a:prstGeom>
            <a:noFill/>
            <a:extLst>
              <a:ext uri="{909E8E84-426E-40DD-AFC4-6F175D3DCCD1}">
                <a14:hiddenFill xmlns:a14="http://schemas.microsoft.com/office/drawing/2010/main">
                  <a:solidFill>
                    <a:srgbClr val="FFFFFF"/>
                  </a:solidFill>
                </a14:hiddenFill>
              </a:ext>
            </a:extLst>
          </p:spPr>
        </p:pic>
        <p:sp>
          <p:nvSpPr>
            <p:cNvPr id="51210" name="Text Box 10"/>
            <p:cNvSpPr txBox="1">
              <a:spLocks noChangeArrowheads="1"/>
            </p:cNvSpPr>
            <p:nvPr/>
          </p:nvSpPr>
          <p:spPr bwMode="auto">
            <a:xfrm>
              <a:off x="270" y="2540"/>
              <a:ext cx="158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Bowen Home</a:t>
              </a:r>
              <a:br>
                <a:rPr lang="en-US" altLang="en-US" sz="2000">
                  <a:latin typeface="Tahoma" charset="0"/>
                </a:rPr>
              </a:br>
              <a:r>
                <a:rPr lang="en-US" altLang="en-US" sz="2000">
                  <a:latin typeface="Tahoma" charset="0"/>
                </a:rPr>
                <a:t>Mansker’s Station, Tennessee</a:t>
              </a:r>
            </a:p>
          </p:txBody>
        </p:sp>
      </p:gr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 y="76200"/>
            <a:ext cx="8915400" cy="762000"/>
          </a:xfrm>
        </p:spPr>
        <p:txBody>
          <a:bodyPr/>
          <a:lstStyle/>
          <a:p>
            <a:r>
              <a:rPr lang="en-US" altLang="en-US" sz="3600">
                <a:latin typeface="Tahoma" charset="0"/>
              </a:rPr>
              <a:t>Stone At Rittenhouse Academy   </a:t>
            </a:r>
          </a:p>
        </p:txBody>
      </p:sp>
      <p:sp>
        <p:nvSpPr>
          <p:cNvPr id="52227" name="Rectangle 3"/>
          <p:cNvSpPr>
            <a:spLocks noGrp="1" noChangeArrowheads="1"/>
          </p:cNvSpPr>
          <p:nvPr>
            <p:ph type="body" idx="1"/>
          </p:nvPr>
        </p:nvSpPr>
        <p:spPr>
          <a:xfrm>
            <a:off x="76200" y="762000"/>
            <a:ext cx="5715000" cy="1905000"/>
          </a:xfrm>
        </p:spPr>
        <p:txBody>
          <a:bodyPr/>
          <a:lstStyle/>
          <a:p>
            <a:pPr marL="203200" indent="-203200">
              <a:lnSpc>
                <a:spcPct val="90000"/>
              </a:lnSpc>
              <a:spcBef>
                <a:spcPct val="0"/>
              </a:spcBef>
              <a:buClr>
                <a:schemeClr val="tx1"/>
              </a:buClr>
              <a:buFont typeface="Wingdings" charset="2"/>
              <a:buChar char="§"/>
            </a:pPr>
            <a:r>
              <a:rPr lang="en-US" altLang="en-US" sz="2400">
                <a:latin typeface="Arial" charset="0"/>
              </a:rPr>
              <a:t>1816 Stone Was Invited To Come And Be Headmaster</a:t>
            </a:r>
          </a:p>
          <a:p>
            <a:pPr marL="203200" indent="-203200">
              <a:lnSpc>
                <a:spcPct val="90000"/>
              </a:lnSpc>
              <a:spcBef>
                <a:spcPct val="0"/>
              </a:spcBef>
              <a:buClr>
                <a:schemeClr val="tx1"/>
              </a:buClr>
              <a:buFont typeface="Wingdings" charset="2"/>
              <a:buChar char="§"/>
            </a:pPr>
            <a:r>
              <a:rPr lang="en-US" altLang="en-US" sz="2400">
                <a:latin typeface="Arial" charset="0"/>
              </a:rPr>
              <a:t>He continued until 1819</a:t>
            </a:r>
          </a:p>
          <a:p>
            <a:pPr marL="203200" indent="-203200">
              <a:lnSpc>
                <a:spcPct val="90000"/>
              </a:lnSpc>
              <a:spcBef>
                <a:spcPct val="0"/>
              </a:spcBef>
              <a:buClr>
                <a:schemeClr val="tx1"/>
              </a:buClr>
              <a:buFont typeface="Wingdings" charset="2"/>
              <a:buChar char="§"/>
            </a:pPr>
            <a:r>
              <a:rPr lang="en-US" altLang="en-US" sz="2400">
                <a:latin typeface="Arial" charset="0"/>
              </a:rPr>
              <a:t>Note: In 1829 It Became Absorbed Into The Georgetown College (Baptist) – Continues To This Day	</a:t>
            </a:r>
            <a:endParaRPr lang="en-US" altLang="en-US">
              <a:latin typeface="Tahoma" charset="0"/>
            </a:endParaRPr>
          </a:p>
        </p:txBody>
      </p:sp>
      <p:pic>
        <p:nvPicPr>
          <p:cNvPr id="52228" name="Picture 4" descr="Georgetown Coll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6934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oup 7"/>
          <p:cNvGrpSpPr>
            <a:grpSpLocks/>
          </p:cNvGrpSpPr>
          <p:nvPr/>
        </p:nvGrpSpPr>
        <p:grpSpPr bwMode="auto">
          <a:xfrm>
            <a:off x="6019800" y="927100"/>
            <a:ext cx="3048000" cy="2882900"/>
            <a:chOff x="3840" y="1584"/>
            <a:chExt cx="1920" cy="1816"/>
          </a:xfrm>
        </p:grpSpPr>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1584"/>
              <a:ext cx="1920" cy="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2230" name="Text Box 6"/>
            <p:cNvSpPr txBox="1">
              <a:spLocks noChangeArrowheads="1"/>
            </p:cNvSpPr>
            <p:nvPr/>
          </p:nvSpPr>
          <p:spPr bwMode="auto">
            <a:xfrm>
              <a:off x="4848" y="2880"/>
              <a:ext cx="86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1600">
                  <a:latin typeface="Tahoma" charset="0"/>
                </a:rPr>
                <a:t>Stone Home In Georgetown</a:t>
              </a:r>
            </a:p>
          </p:txBody>
        </p:sp>
      </p:gr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sz="4000"/>
              <a:t>1824 — First Meeting Of Stone &amp; Alexander Campbell</a:t>
            </a:r>
          </a:p>
        </p:txBody>
      </p:sp>
      <p:pic>
        <p:nvPicPr>
          <p:cNvPr id="64517" name="Picture 5" descr="sto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057400"/>
            <a:ext cx="297656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descr="campal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1981200"/>
            <a:ext cx="3205162"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8610" name="Rectangle 2"/>
          <p:cNvSpPr>
            <a:spLocks noGrp="1" noChangeArrowheads="1"/>
          </p:cNvSpPr>
          <p:nvPr>
            <p:ph type="title"/>
          </p:nvPr>
        </p:nvSpPr>
        <p:spPr>
          <a:xfrm>
            <a:off x="685800" y="228600"/>
            <a:ext cx="7772400" cy="685800"/>
          </a:xfrm>
          <a:solidFill>
            <a:schemeClr val="bg2">
              <a:alpha val="50999"/>
            </a:schemeClr>
          </a:solidFill>
        </p:spPr>
        <p:txBody>
          <a:bodyPr/>
          <a:lstStyle/>
          <a:p>
            <a:r>
              <a:rPr lang="en-US" altLang="en-US">
                <a:solidFill>
                  <a:schemeClr val="bg1"/>
                </a:solidFill>
              </a:rPr>
              <a:t>Going To The Americas</a:t>
            </a:r>
          </a:p>
        </p:txBody>
      </p:sp>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52400"/>
            <a:ext cx="6400800" cy="914400"/>
          </a:xfrm>
        </p:spPr>
        <p:txBody>
          <a:bodyPr/>
          <a:lstStyle/>
          <a:p>
            <a:r>
              <a:rPr lang="en-US" altLang="en-US">
                <a:latin typeface="Tahoma" charset="0"/>
              </a:rPr>
              <a:t>The Christian Messenger</a:t>
            </a:r>
          </a:p>
        </p:txBody>
      </p:sp>
      <p:sp>
        <p:nvSpPr>
          <p:cNvPr id="55299" name="Rectangle 3"/>
          <p:cNvSpPr>
            <a:spLocks noGrp="1" noChangeArrowheads="1"/>
          </p:cNvSpPr>
          <p:nvPr>
            <p:ph type="body" sz="half" idx="2"/>
          </p:nvPr>
        </p:nvSpPr>
        <p:spPr>
          <a:xfrm>
            <a:off x="4038600" y="1676400"/>
            <a:ext cx="3429000" cy="4419600"/>
          </a:xfrm>
        </p:spPr>
        <p:txBody>
          <a:bodyPr/>
          <a:lstStyle/>
          <a:p>
            <a:r>
              <a:rPr lang="en-US" altLang="en-US" sz="2800">
                <a:latin typeface="Tahoma" charset="0"/>
              </a:rPr>
              <a:t>The Christian Messenger Ran From 1826-1844</a:t>
            </a:r>
          </a:p>
          <a:p>
            <a:r>
              <a:rPr lang="en-US" altLang="en-US" sz="2800">
                <a:latin typeface="Tahoma" charset="0"/>
              </a:rPr>
              <a:t>John T. Johnson Helped Produce It</a:t>
            </a:r>
          </a:p>
          <a:p>
            <a:r>
              <a:rPr lang="en-US" altLang="en-US" sz="2800">
                <a:latin typeface="Tahoma" charset="0"/>
              </a:rPr>
              <a:t>Kept The Brotherhood Connected</a:t>
            </a:r>
          </a:p>
        </p:txBody>
      </p:sp>
      <p:pic>
        <p:nvPicPr>
          <p:cNvPr id="55300" name="Picture 4" descr="stonebw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519238" cy="2057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5301" name="Object 5"/>
          <p:cNvGraphicFramePr>
            <a:graphicFrameLocks noChangeAspect="1"/>
          </p:cNvGraphicFramePr>
          <p:nvPr/>
        </p:nvGraphicFramePr>
        <p:xfrm>
          <a:off x="609600" y="914400"/>
          <a:ext cx="3209925" cy="5562600"/>
        </p:xfrm>
        <a:graphic>
          <a:graphicData uri="http://schemas.openxmlformats.org/presentationml/2006/ole">
            <mc:AlternateContent xmlns:mc="http://schemas.openxmlformats.org/markup-compatibility/2006">
              <mc:Choice xmlns:v="urn:schemas-microsoft-com:vml" Requires="v">
                <p:oleObj spid="_x0000_s55305" name="Photo Editor Photo" r:id="rId4" imgW="4361905" imgH="7561905" progId="MSPhotoEd.3">
                  <p:embed/>
                </p:oleObj>
              </mc:Choice>
              <mc:Fallback>
                <p:oleObj name="Photo Editor Photo" r:id="rId4" imgW="4361905" imgH="7561905"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32099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55302" name="Group 6"/>
          <p:cNvGrpSpPr>
            <a:grpSpLocks/>
          </p:cNvGrpSpPr>
          <p:nvPr/>
        </p:nvGrpSpPr>
        <p:grpSpPr bwMode="auto">
          <a:xfrm>
            <a:off x="7235825" y="3994150"/>
            <a:ext cx="1908175" cy="2863850"/>
            <a:chOff x="480" y="0"/>
            <a:chExt cx="1728" cy="2593"/>
          </a:xfrm>
        </p:grpSpPr>
        <p:pic>
          <p:nvPicPr>
            <p:cNvPr id="55303" name="Picture 7" descr="Portrait of John T. Joh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0"/>
              <a:ext cx="1484" cy="2047"/>
            </a:xfrm>
            <a:prstGeom prst="rect">
              <a:avLst/>
            </a:prstGeom>
            <a:noFill/>
            <a:extLst>
              <a:ext uri="{909E8E84-426E-40DD-AFC4-6F175D3DCCD1}">
                <a14:hiddenFill xmlns:a14="http://schemas.microsoft.com/office/drawing/2010/main">
                  <a:solidFill>
                    <a:srgbClr val="FFFFFF"/>
                  </a:solidFill>
                </a14:hiddenFill>
              </a:ext>
            </a:extLst>
          </p:spPr>
        </p:pic>
        <p:sp>
          <p:nvSpPr>
            <p:cNvPr id="55304" name="Text Box 8"/>
            <p:cNvSpPr txBox="1">
              <a:spLocks noChangeArrowheads="1"/>
            </p:cNvSpPr>
            <p:nvPr/>
          </p:nvSpPr>
          <p:spPr bwMode="auto">
            <a:xfrm>
              <a:off x="480" y="1958"/>
              <a:ext cx="1728" cy="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John T. Johnson</a:t>
              </a:r>
            </a:p>
          </p:txBody>
        </p:sp>
      </p:gr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228600"/>
            <a:ext cx="4038600" cy="914400"/>
          </a:xfrm>
        </p:spPr>
        <p:txBody>
          <a:bodyPr/>
          <a:lstStyle/>
          <a:p>
            <a:r>
              <a:rPr lang="en-US" altLang="en-US" sz="2800">
                <a:latin typeface="Tahoma" charset="0"/>
              </a:rPr>
              <a:t>Coming Together Of A Movement   </a:t>
            </a:r>
          </a:p>
        </p:txBody>
      </p:sp>
      <p:sp>
        <p:nvSpPr>
          <p:cNvPr id="56323" name="Rectangle 3"/>
          <p:cNvSpPr>
            <a:spLocks noGrp="1" noChangeArrowheads="1"/>
          </p:cNvSpPr>
          <p:nvPr>
            <p:ph type="body" idx="1"/>
          </p:nvPr>
        </p:nvSpPr>
        <p:spPr>
          <a:xfrm>
            <a:off x="4648200" y="228600"/>
            <a:ext cx="4267200" cy="6477000"/>
          </a:xfrm>
        </p:spPr>
        <p:txBody>
          <a:bodyPr/>
          <a:lstStyle/>
          <a:p>
            <a:pPr>
              <a:lnSpc>
                <a:spcPct val="90000"/>
              </a:lnSpc>
            </a:pPr>
            <a:r>
              <a:rPr lang="en-US" altLang="en-US" sz="2400">
                <a:latin typeface="Tahoma" charset="0"/>
              </a:rPr>
              <a:t>Meeting Of Stone’s Christians &amp; Campbell’s Disciples At Hill Street Church In Lexington, Last Week In 1831</a:t>
            </a:r>
          </a:p>
          <a:p>
            <a:pPr>
              <a:lnSpc>
                <a:spcPct val="90000"/>
              </a:lnSpc>
            </a:pPr>
            <a:r>
              <a:rPr lang="en-US" altLang="en-US" sz="2400">
                <a:latin typeface="Tahoma" charset="0"/>
              </a:rPr>
              <a:t>January 1, 1832 Joined Forces With A. Campbell’s Disciples Movement</a:t>
            </a:r>
          </a:p>
          <a:p>
            <a:pPr>
              <a:lnSpc>
                <a:spcPct val="90000"/>
              </a:lnSpc>
            </a:pPr>
            <a:r>
              <a:rPr lang="en-US" altLang="en-US" sz="2400">
                <a:latin typeface="Tahoma" charset="0"/>
                <a:ea typeface="Times New Roman" charset="0"/>
                <a:cs typeface="Times New Roman" charset="0"/>
              </a:rPr>
              <a:t>“Let us, then my brethren, be no longer Campbellites or Stoneites, New Lights or Old Lights, or any other kind of lights, but let us come to the Bible, and to the Bible alone, as the only book in the world that can give us all the light we need.”</a:t>
            </a:r>
            <a:r>
              <a:rPr lang="en-US" altLang="en-US" sz="2400" b="1">
                <a:latin typeface="Tahoma" charset="0"/>
              </a:rPr>
              <a:t> </a:t>
            </a:r>
            <a:r>
              <a:rPr lang="en-US" altLang="en-US" sz="2400">
                <a:latin typeface="Tahoma" charset="0"/>
              </a:rPr>
              <a:t>— John Smith</a:t>
            </a:r>
          </a:p>
          <a:p>
            <a:pPr>
              <a:lnSpc>
                <a:spcPct val="90000"/>
              </a:lnSpc>
            </a:pPr>
            <a:endParaRPr lang="en-US" altLang="en-US" sz="2400">
              <a:latin typeface="Tahoma" charset="0"/>
            </a:endParaRPr>
          </a:p>
        </p:txBody>
      </p:sp>
      <p:pic>
        <p:nvPicPr>
          <p:cNvPr id="56324" name="Picture 4" descr="Barton Warren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17907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CaneRidgeSG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43000"/>
            <a:ext cx="1752600" cy="2397125"/>
          </a:xfrm>
          <a:prstGeom prst="rect">
            <a:avLst/>
          </a:prstGeom>
          <a:noFill/>
          <a:extLst>
            <a:ext uri="{909E8E84-426E-40DD-AFC4-6F175D3DCCD1}">
              <a14:hiddenFill xmlns:a14="http://schemas.microsoft.com/office/drawing/2010/main">
                <a:solidFill>
                  <a:srgbClr val="FFFFFF"/>
                </a:solidFill>
              </a14:hiddenFill>
            </a:ext>
          </a:extLst>
        </p:spPr>
      </p:pic>
      <p:grpSp>
        <p:nvGrpSpPr>
          <p:cNvPr id="56326" name="Group 6"/>
          <p:cNvGrpSpPr>
            <a:grpSpLocks/>
          </p:cNvGrpSpPr>
          <p:nvPr/>
        </p:nvGrpSpPr>
        <p:grpSpPr bwMode="auto">
          <a:xfrm>
            <a:off x="2514600" y="3581400"/>
            <a:ext cx="2133600" cy="3063875"/>
            <a:chOff x="288" y="2112"/>
            <a:chExt cx="1344" cy="1930"/>
          </a:xfrm>
        </p:grpSpPr>
        <p:pic>
          <p:nvPicPr>
            <p:cNvPr id="56327" name="Picture 7" descr="smith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12"/>
              <a:ext cx="1238" cy="1541"/>
            </a:xfrm>
            <a:prstGeom prst="rect">
              <a:avLst/>
            </a:prstGeom>
            <a:noFill/>
            <a:extLst>
              <a:ext uri="{909E8E84-426E-40DD-AFC4-6F175D3DCCD1}">
                <a14:hiddenFill xmlns:a14="http://schemas.microsoft.com/office/drawing/2010/main">
                  <a:solidFill>
                    <a:srgbClr val="FFFFFF"/>
                  </a:solidFill>
                </a14:hiddenFill>
              </a:ext>
            </a:extLst>
          </p:spPr>
        </p:pic>
        <p:sp>
          <p:nvSpPr>
            <p:cNvPr id="56328" name="Text Box 8"/>
            <p:cNvSpPr txBox="1">
              <a:spLocks noChangeArrowheads="1"/>
            </p:cNvSpPr>
            <p:nvPr/>
          </p:nvSpPr>
          <p:spPr bwMode="auto">
            <a:xfrm>
              <a:off x="288" y="3600"/>
              <a:ext cx="134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“Raccoon” </a:t>
              </a:r>
              <a:br>
                <a:rPr lang="en-US" altLang="en-US" sz="2000">
                  <a:latin typeface="Tahoma" charset="0"/>
                </a:rPr>
              </a:br>
              <a:r>
                <a:rPr lang="en-US" altLang="en-US" sz="2000">
                  <a:latin typeface="Tahoma" charset="0"/>
                </a:rPr>
                <a:t>John Smith</a:t>
              </a:r>
            </a:p>
          </p:txBody>
        </p:sp>
      </p:grpSp>
      <p:grpSp>
        <p:nvGrpSpPr>
          <p:cNvPr id="56329" name="Group 9"/>
          <p:cNvGrpSpPr>
            <a:grpSpLocks/>
          </p:cNvGrpSpPr>
          <p:nvPr/>
        </p:nvGrpSpPr>
        <p:grpSpPr bwMode="auto">
          <a:xfrm>
            <a:off x="152400" y="1219200"/>
            <a:ext cx="2590800" cy="2224088"/>
            <a:chOff x="96" y="768"/>
            <a:chExt cx="1632" cy="1401"/>
          </a:xfrm>
        </p:grpSpPr>
        <p:graphicFrame>
          <p:nvGraphicFramePr>
            <p:cNvPr id="56330"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spid="_x0000_s56332" name="Photo Editor Photo" r:id="rId6" imgW="7628571" imgH="5285714" progId="MSPhotoEd.3">
                    <p:embed/>
                  </p:oleObj>
                </mc:Choice>
                <mc:Fallback>
                  <p:oleObj name="Photo Editor Photo" r:id="rId6" imgW="7628571" imgH="5285714"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331" name="Text Box 11"/>
            <p:cNvSpPr txBox="1">
              <a:spLocks noChangeArrowheads="1"/>
            </p:cNvSpPr>
            <p:nvPr/>
          </p:nvSpPr>
          <p:spPr bwMode="auto">
            <a:xfrm>
              <a:off x="96" y="1765"/>
              <a:ext cx="16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sz="2000">
                  <a:latin typeface="Tahoma" charset="0"/>
                </a:rPr>
                <a:t>Hill Street Church, Lexington, Kentucky</a:t>
              </a:r>
            </a:p>
          </p:txBody>
        </p:sp>
      </p:gr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685800" y="0"/>
            <a:ext cx="7772400" cy="533400"/>
          </a:xfrm>
        </p:spPr>
        <p:txBody>
          <a:bodyPr/>
          <a:lstStyle/>
          <a:p>
            <a:r>
              <a:rPr lang="en-US" altLang="en-US">
                <a:latin typeface="Tahoma" charset="0"/>
              </a:rPr>
              <a:t>The Good New Spreads</a:t>
            </a:r>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075" y="838200"/>
            <a:ext cx="34131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5541" name="Rectangle 5"/>
          <p:cNvSpPr>
            <a:spLocks noChangeArrowheads="1"/>
          </p:cNvSpPr>
          <p:nvPr/>
        </p:nvSpPr>
        <p:spPr bwMode="auto">
          <a:xfrm>
            <a:off x="115888" y="1997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65542" name="Picture 6" descr="rogersj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762000"/>
            <a:ext cx="1635125" cy="2468563"/>
          </a:xfrm>
          <a:prstGeom prst="rect">
            <a:avLst/>
          </a:prstGeom>
          <a:noFill/>
          <a:extLst>
            <a:ext uri="{909E8E84-426E-40DD-AFC4-6F175D3DCCD1}">
              <a14:hiddenFill xmlns:a14="http://schemas.microsoft.com/office/drawing/2010/main">
                <a:solidFill>
                  <a:srgbClr val="FFFFFF"/>
                </a:solidFill>
              </a14:hiddenFill>
            </a:ext>
          </a:extLst>
        </p:spPr>
      </p:pic>
      <p:pic>
        <p:nvPicPr>
          <p:cNvPr id="65543" name="Picture 7" descr="smith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762000"/>
            <a:ext cx="1965325" cy="2446338"/>
          </a:xfrm>
          <a:prstGeom prst="rect">
            <a:avLst/>
          </a:prstGeom>
          <a:noFill/>
          <a:extLst>
            <a:ext uri="{909E8E84-426E-40DD-AFC4-6F175D3DCCD1}">
              <a14:hiddenFill xmlns:a14="http://schemas.microsoft.com/office/drawing/2010/main">
                <a:solidFill>
                  <a:srgbClr val="FFFFFF"/>
                </a:solidFill>
              </a14:hiddenFill>
            </a:ext>
          </a:extLst>
        </p:spPr>
      </p:pic>
      <p:sp>
        <p:nvSpPr>
          <p:cNvPr id="65545" name="AutoShape 9"/>
          <p:cNvSpPr>
            <a:spLocks noChangeArrowheads="1"/>
          </p:cNvSpPr>
          <p:nvPr/>
        </p:nvSpPr>
        <p:spPr bwMode="auto">
          <a:xfrm rot="10800000" flipH="1">
            <a:off x="1219200" y="3262313"/>
            <a:ext cx="1143000" cy="213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5546" name="Group 10"/>
          <p:cNvGrpSpPr>
            <a:grpSpLocks/>
          </p:cNvGrpSpPr>
          <p:nvPr/>
        </p:nvGrpSpPr>
        <p:grpSpPr bwMode="auto">
          <a:xfrm>
            <a:off x="7408863" y="4114800"/>
            <a:ext cx="1735137" cy="2667000"/>
            <a:chOff x="480" y="0"/>
            <a:chExt cx="1728" cy="2656"/>
          </a:xfrm>
        </p:grpSpPr>
        <p:pic>
          <p:nvPicPr>
            <p:cNvPr id="65547" name="Picture 11" descr="Portrait of John T. Joh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0"/>
              <a:ext cx="1484" cy="2047"/>
            </a:xfrm>
            <a:prstGeom prst="rect">
              <a:avLst/>
            </a:prstGeom>
            <a:noFill/>
            <a:extLst>
              <a:ext uri="{909E8E84-426E-40DD-AFC4-6F175D3DCCD1}">
                <a14:hiddenFill xmlns:a14="http://schemas.microsoft.com/office/drawing/2010/main">
                  <a:solidFill>
                    <a:srgbClr val="FFFFFF"/>
                  </a:solidFill>
                </a14:hiddenFill>
              </a:ext>
            </a:extLst>
          </p:spPr>
        </p:pic>
        <p:sp>
          <p:nvSpPr>
            <p:cNvPr id="65548" name="Text Box 12"/>
            <p:cNvSpPr txBox="1">
              <a:spLocks noChangeArrowheads="1"/>
            </p:cNvSpPr>
            <p:nvPr/>
          </p:nvSpPr>
          <p:spPr bwMode="auto">
            <a:xfrm>
              <a:off x="480" y="1957"/>
              <a:ext cx="1728" cy="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John T. Johnson</a:t>
              </a:r>
            </a:p>
          </p:txBody>
        </p:sp>
      </p:grpSp>
      <p:sp>
        <p:nvSpPr>
          <p:cNvPr id="65544" name="AutoShape 8"/>
          <p:cNvSpPr>
            <a:spLocks noChangeArrowheads="1"/>
          </p:cNvSpPr>
          <p:nvPr/>
        </p:nvSpPr>
        <p:spPr bwMode="auto">
          <a:xfrm rot="10800000">
            <a:off x="6519863" y="3233738"/>
            <a:ext cx="1143000" cy="213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685800" y="1447800"/>
            <a:ext cx="4343400" cy="4953000"/>
          </a:xfrm>
        </p:spPr>
        <p:txBody>
          <a:bodyPr/>
          <a:lstStyle/>
          <a:p>
            <a:r>
              <a:rPr lang="en-US" altLang="en-US" sz="2800">
                <a:latin typeface="Tahoma" charset="0"/>
              </a:rPr>
              <a:t>Campbell Influence Overshadows Stone</a:t>
            </a:r>
          </a:p>
          <a:p>
            <a:r>
              <a:rPr lang="en-US" altLang="en-US" sz="2800">
                <a:latin typeface="Tahoma" charset="0"/>
              </a:rPr>
              <a:t>1834 Stone Moves To Jacksonville, Illinois</a:t>
            </a:r>
          </a:p>
          <a:p>
            <a:r>
              <a:rPr lang="en-US" altLang="en-US" sz="2800">
                <a:latin typeface="Tahoma" charset="0"/>
              </a:rPr>
              <a:t>1835 Hymn Book Is Produced</a:t>
            </a:r>
          </a:p>
          <a:p>
            <a:r>
              <a:rPr lang="en-US" altLang="en-US" sz="2800">
                <a:latin typeface="Tahoma" charset="0"/>
              </a:rPr>
              <a:t>1841 Stone Suffers A Stroke But Improves</a:t>
            </a:r>
          </a:p>
          <a:p>
            <a:r>
              <a:rPr lang="en-US" altLang="en-US" sz="2800">
                <a:latin typeface="Tahoma" charset="0"/>
              </a:rPr>
              <a:t>1843 Write His Autobiography</a:t>
            </a:r>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267075" cy="548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7045" name="Picture 5" descr="Bstone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13" y="76200"/>
            <a:ext cx="1182687" cy="1905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228600" y="152400"/>
            <a:ext cx="7391400" cy="1143000"/>
          </a:xfrm>
        </p:spPr>
        <p:txBody>
          <a:bodyPr/>
          <a:lstStyle/>
          <a:p>
            <a:r>
              <a:rPr lang="en-US" altLang="en-US" sz="4000">
                <a:latin typeface="Tahoma" charset="0"/>
              </a:rPr>
              <a:t>Last Years Of The Life </a:t>
            </a:r>
            <a:br>
              <a:rPr lang="en-US" altLang="en-US" sz="4000">
                <a:latin typeface="Tahoma" charset="0"/>
              </a:rPr>
            </a:br>
            <a:r>
              <a:rPr lang="en-US" altLang="en-US" sz="4000">
                <a:latin typeface="Tahoma" charset="0"/>
              </a:rPr>
              <a:t>Of B.W. Stone</a:t>
            </a: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1371600" y="0"/>
            <a:ext cx="7772400" cy="609600"/>
          </a:xfrm>
        </p:spPr>
        <p:txBody>
          <a:bodyPr/>
          <a:lstStyle/>
          <a:p>
            <a:r>
              <a:rPr lang="en-US" altLang="en-US">
                <a:latin typeface="Tahoma" charset="0"/>
              </a:rPr>
              <a:t>Cane Ridge Cemetery</a:t>
            </a:r>
          </a:p>
        </p:txBody>
      </p:sp>
      <p:pic>
        <p:nvPicPr>
          <p:cNvPr id="58371" name="Picture 3" descr="Bston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92338"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Cane_Ridge_0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685800"/>
            <a:ext cx="2505075" cy="5867400"/>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2133600" y="762000"/>
            <a:ext cx="4495800"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40000"/>
              </a:spcBef>
            </a:pPr>
            <a:r>
              <a:rPr lang="en-US" altLang="en-US" sz="2000" b="1">
                <a:latin typeface="Tahoma" charset="0"/>
                <a:ea typeface="Tahoma" charset="0"/>
                <a:cs typeface="Tahoma" charset="0"/>
              </a:rPr>
              <a:t>The Church of Christ</a:t>
            </a:r>
            <a:endParaRPr lang="en-US" altLang="en-US" sz="2000"/>
          </a:p>
          <a:p>
            <a:pPr algn="ctr">
              <a:lnSpc>
                <a:spcPct val="90000"/>
              </a:lnSpc>
              <a:spcBef>
                <a:spcPct val="40000"/>
              </a:spcBef>
            </a:pPr>
            <a:r>
              <a:rPr lang="en-US" altLang="en-US" sz="2000" b="1">
                <a:latin typeface="Tahoma" charset="0"/>
                <a:ea typeface="Tahoma" charset="0"/>
                <a:cs typeface="Tahoma" charset="0"/>
              </a:rPr>
              <a:t>at Caneridge &amp; other</a:t>
            </a:r>
            <a:endParaRPr lang="en-US" altLang="en-US" sz="2000"/>
          </a:p>
          <a:p>
            <a:pPr algn="ctr">
              <a:lnSpc>
                <a:spcPct val="90000"/>
              </a:lnSpc>
              <a:spcBef>
                <a:spcPct val="40000"/>
              </a:spcBef>
            </a:pPr>
            <a:r>
              <a:rPr lang="en-US" altLang="en-US" sz="2000" b="1">
                <a:latin typeface="Tahoma" charset="0"/>
                <a:ea typeface="Tahoma" charset="0"/>
                <a:cs typeface="Tahoma" charset="0"/>
              </a:rPr>
              <a:t>generous friends in Kentucky</a:t>
            </a:r>
            <a:endParaRPr lang="en-US" altLang="en-US" sz="2000"/>
          </a:p>
          <a:p>
            <a:pPr algn="ctr">
              <a:lnSpc>
                <a:spcPct val="90000"/>
              </a:lnSpc>
              <a:spcBef>
                <a:spcPct val="40000"/>
              </a:spcBef>
            </a:pPr>
            <a:r>
              <a:rPr lang="en-US" altLang="en-US" sz="2000" b="1">
                <a:latin typeface="Tahoma" charset="0"/>
                <a:ea typeface="Tahoma" charset="0"/>
                <a:cs typeface="Tahoma" charset="0"/>
              </a:rPr>
              <a:t>have caused this monument</a:t>
            </a:r>
            <a:endParaRPr lang="en-US" altLang="en-US" sz="2000"/>
          </a:p>
          <a:p>
            <a:pPr algn="ctr">
              <a:lnSpc>
                <a:spcPct val="90000"/>
              </a:lnSpc>
              <a:spcBef>
                <a:spcPct val="40000"/>
              </a:spcBef>
            </a:pPr>
            <a:r>
              <a:rPr lang="en-US" altLang="en-US" sz="2000" b="1">
                <a:latin typeface="Tahoma" charset="0"/>
                <a:ea typeface="Tahoma" charset="0"/>
                <a:cs typeface="Tahoma" charset="0"/>
              </a:rPr>
              <a:t>to be erected as a tribute of</a:t>
            </a:r>
            <a:endParaRPr lang="en-US" altLang="en-US" sz="2000"/>
          </a:p>
          <a:p>
            <a:pPr algn="ctr">
              <a:lnSpc>
                <a:spcPct val="90000"/>
              </a:lnSpc>
              <a:spcBef>
                <a:spcPct val="40000"/>
              </a:spcBef>
            </a:pPr>
            <a:r>
              <a:rPr lang="en-US" altLang="en-US" sz="2000" b="1">
                <a:latin typeface="Tahoma" charset="0"/>
                <a:ea typeface="Tahoma" charset="0"/>
                <a:cs typeface="Tahoma" charset="0"/>
              </a:rPr>
              <a:t>affection &amp; gratitude to</a:t>
            </a:r>
            <a:endParaRPr lang="en-US" altLang="en-US" sz="2000"/>
          </a:p>
          <a:p>
            <a:pPr algn="ctr">
              <a:lnSpc>
                <a:spcPct val="90000"/>
              </a:lnSpc>
              <a:spcBef>
                <a:spcPct val="40000"/>
              </a:spcBef>
            </a:pPr>
            <a:r>
              <a:rPr lang="en-US" altLang="en-US" sz="2000" b="1">
                <a:latin typeface="Tahoma" charset="0"/>
                <a:ea typeface="Tahoma" charset="0"/>
                <a:cs typeface="Tahoma" charset="0"/>
              </a:rPr>
              <a:t>BARTON W. STONE</a:t>
            </a:r>
            <a:endParaRPr lang="en-US" altLang="en-US" sz="2000"/>
          </a:p>
          <a:p>
            <a:pPr algn="ctr">
              <a:lnSpc>
                <a:spcPct val="90000"/>
              </a:lnSpc>
              <a:spcBef>
                <a:spcPct val="40000"/>
              </a:spcBef>
            </a:pPr>
            <a:r>
              <a:rPr lang="en-US" altLang="en-US" sz="2000" b="1">
                <a:latin typeface="Tahoma" charset="0"/>
                <a:ea typeface="Tahoma" charset="0"/>
                <a:cs typeface="Tahoma" charset="0"/>
              </a:rPr>
              <a:t>Minister of the gospel of</a:t>
            </a:r>
            <a:endParaRPr lang="en-US" altLang="en-US" sz="2000"/>
          </a:p>
          <a:p>
            <a:pPr algn="ctr">
              <a:lnSpc>
                <a:spcPct val="90000"/>
              </a:lnSpc>
              <a:spcBef>
                <a:spcPct val="40000"/>
              </a:spcBef>
            </a:pPr>
            <a:r>
              <a:rPr lang="en-US" altLang="en-US" sz="2000" b="1">
                <a:latin typeface="Tahoma" charset="0"/>
                <a:ea typeface="Tahoma" charset="0"/>
                <a:cs typeface="Tahoma" charset="0"/>
              </a:rPr>
              <a:t>Christ and the distinguished</a:t>
            </a:r>
            <a:endParaRPr lang="en-US" altLang="en-US" sz="2000"/>
          </a:p>
          <a:p>
            <a:pPr algn="ctr">
              <a:lnSpc>
                <a:spcPct val="90000"/>
              </a:lnSpc>
              <a:spcBef>
                <a:spcPct val="40000"/>
              </a:spcBef>
            </a:pPr>
            <a:r>
              <a:rPr lang="en-US" altLang="en-US" sz="2000" b="1">
                <a:latin typeface="Tahoma" charset="0"/>
                <a:ea typeface="Tahoma" charset="0"/>
                <a:cs typeface="Tahoma" charset="0"/>
              </a:rPr>
              <a:t>reformer of the 19 Century.</a:t>
            </a:r>
            <a:endParaRPr lang="en-US" altLang="en-US" sz="2000"/>
          </a:p>
          <a:p>
            <a:pPr algn="ctr">
              <a:lnSpc>
                <a:spcPct val="90000"/>
              </a:lnSpc>
              <a:spcBef>
                <a:spcPct val="40000"/>
              </a:spcBef>
            </a:pPr>
            <a:r>
              <a:rPr lang="en-US" altLang="en-US" sz="2000" b="1">
                <a:latin typeface="Tahoma" charset="0"/>
                <a:ea typeface="Tahoma" charset="0"/>
                <a:cs typeface="Tahoma" charset="0"/>
              </a:rPr>
              <a:t>BORN  Dec. 21, 1772</a:t>
            </a:r>
            <a:endParaRPr lang="en-US" altLang="en-US" sz="2000"/>
          </a:p>
          <a:p>
            <a:pPr algn="ctr">
              <a:lnSpc>
                <a:spcPct val="90000"/>
              </a:lnSpc>
              <a:spcBef>
                <a:spcPct val="40000"/>
              </a:spcBef>
            </a:pPr>
            <a:r>
              <a:rPr lang="en-US" altLang="en-US" sz="2000" b="1">
                <a:latin typeface="Tahoma" charset="0"/>
                <a:ea typeface="Tahoma" charset="0"/>
                <a:cs typeface="Tahoma" charset="0"/>
              </a:rPr>
              <a:t>DIED  Nov. 9, 1844</a:t>
            </a:r>
            <a:endParaRPr lang="en-US" altLang="en-US" sz="2000"/>
          </a:p>
          <a:p>
            <a:pPr algn="ctr">
              <a:lnSpc>
                <a:spcPct val="90000"/>
              </a:lnSpc>
              <a:spcBef>
                <a:spcPct val="40000"/>
              </a:spcBef>
            </a:pPr>
            <a:r>
              <a:rPr lang="en-US" altLang="en-US" sz="2000" b="1">
                <a:latin typeface="Tahoma" charset="0"/>
                <a:ea typeface="Tahoma" charset="0"/>
                <a:cs typeface="Tahoma" charset="0"/>
              </a:rPr>
              <a:t>His remains lie here.</a:t>
            </a:r>
            <a:endParaRPr lang="en-US" altLang="en-US" sz="2000"/>
          </a:p>
          <a:p>
            <a:pPr algn="ctr">
              <a:lnSpc>
                <a:spcPct val="90000"/>
              </a:lnSpc>
              <a:spcBef>
                <a:spcPct val="40000"/>
              </a:spcBef>
            </a:pPr>
            <a:r>
              <a:rPr lang="en-US" altLang="en-US" sz="2000" b="1">
                <a:latin typeface="Tahoma" charset="0"/>
                <a:ea typeface="Tahoma" charset="0"/>
                <a:cs typeface="Tahoma" charset="0"/>
              </a:rPr>
              <a:t>This monument was erected in 1847</a:t>
            </a:r>
            <a:endParaRPr lang="en-US" altLang="en-US" sz="2000"/>
          </a:p>
        </p:txBody>
      </p:sp>
      <p:pic>
        <p:nvPicPr>
          <p:cNvPr id="58374" name="Picture 6" descr="Bstone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687763"/>
            <a:ext cx="1779587" cy="2865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533400" y="228600"/>
            <a:ext cx="6172200" cy="1066800"/>
          </a:xfrm>
        </p:spPr>
        <p:txBody>
          <a:bodyPr/>
          <a:lstStyle/>
          <a:p>
            <a:r>
              <a:rPr lang="en-US" altLang="en-US">
                <a:latin typeface="Tahoma" charset="0"/>
              </a:rPr>
              <a:t>Campbell’s Visit</a:t>
            </a:r>
          </a:p>
        </p:txBody>
      </p:sp>
      <p:pic>
        <p:nvPicPr>
          <p:cNvPr id="59395" name="Picture 3" descr="Stone's In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371600"/>
            <a:ext cx="3875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campb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733800"/>
            <a:ext cx="1657350" cy="1981200"/>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p:cNvSpPr txBox="1">
            <a:spLocks noChangeArrowheads="1"/>
          </p:cNvSpPr>
          <p:nvPr/>
        </p:nvSpPr>
        <p:spPr bwMode="auto">
          <a:xfrm>
            <a:off x="381000" y="1220788"/>
            <a:ext cx="2438400" cy="403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700">
                <a:latin typeface="Tahoma" charset="0"/>
              </a:rPr>
              <a:t>Campbell’s Reaction Upon His Visit To The Grave Of Barton W. Stone</a:t>
            </a:r>
          </a:p>
        </p:txBody>
      </p:sp>
      <p:pic>
        <p:nvPicPr>
          <p:cNvPr id="59398" name="Picture 6" descr="Bstone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04800"/>
            <a:ext cx="1779588" cy="2865438"/>
          </a:xfrm>
          <a:prstGeom prst="rect">
            <a:avLst/>
          </a:prstGeom>
          <a:noFill/>
          <a:extLst>
            <a:ext uri="{909E8E84-426E-40DD-AFC4-6F175D3DCCD1}">
              <a14:hiddenFill xmlns:a14="http://schemas.microsoft.com/office/drawing/2010/main">
                <a:solidFill>
                  <a:srgbClr val="FFFFFF"/>
                </a:solidFill>
              </a14:hiddenFill>
            </a:ext>
          </a:extLst>
        </p:spPr>
      </p:pic>
      <p:sp>
        <p:nvSpPr>
          <p:cNvPr id="59399" name="Oval 7"/>
          <p:cNvSpPr>
            <a:spLocks noChangeArrowheads="1"/>
          </p:cNvSpPr>
          <p:nvPr/>
        </p:nvSpPr>
        <p:spPr bwMode="auto">
          <a:xfrm>
            <a:off x="4191000" y="3962400"/>
            <a:ext cx="457200" cy="3048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7" name="Object 3"/>
          <p:cNvGraphicFramePr>
            <a:graphicFrameLocks noChangeAspect="1"/>
          </p:cNvGraphicFramePr>
          <p:nvPr/>
        </p:nvGraphicFramePr>
        <p:xfrm>
          <a:off x="1676400" y="609600"/>
          <a:ext cx="7086600" cy="4465638"/>
        </p:xfrm>
        <a:graphic>
          <a:graphicData uri="http://schemas.openxmlformats.org/presentationml/2006/ole">
            <mc:AlternateContent xmlns:mc="http://schemas.openxmlformats.org/markup-compatibility/2006">
              <mc:Choice xmlns:v="urn:schemas-microsoft-com:vml" Requires="v">
                <p:oleObj spid="_x0000_s88076" name="Photo Editor Photo" r:id="rId3" imgW="9933333" imgH="6257143" progId="MSPhotoEd.3">
                  <p:embed/>
                </p:oleObj>
              </mc:Choice>
              <mc:Fallback>
                <p:oleObj name="Photo Editor Photo" r:id="rId3" imgW="9933333" imgH="6257143"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9600"/>
                        <a:ext cx="7086600" cy="446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66" name="Rectangle 2"/>
          <p:cNvSpPr>
            <a:spLocks noGrp="1" noChangeArrowheads="1"/>
          </p:cNvSpPr>
          <p:nvPr>
            <p:ph type="title"/>
          </p:nvPr>
        </p:nvSpPr>
        <p:spPr>
          <a:xfrm>
            <a:off x="685800" y="76200"/>
            <a:ext cx="7772400" cy="533400"/>
          </a:xfrm>
        </p:spPr>
        <p:txBody>
          <a:bodyPr/>
          <a:lstStyle/>
          <a:p>
            <a:r>
              <a:rPr lang="en-US" altLang="en-US" sz="4000">
                <a:latin typeface="Tahoma" charset="0"/>
              </a:rPr>
              <a:t>Bacon College 1836</a:t>
            </a:r>
          </a:p>
        </p:txBody>
      </p:sp>
      <p:graphicFrame>
        <p:nvGraphicFramePr>
          <p:cNvPr id="88068" name="Object 4"/>
          <p:cNvGraphicFramePr>
            <a:graphicFrameLocks noChangeAspect="1"/>
          </p:cNvGraphicFramePr>
          <p:nvPr>
            <p:ph idx="1"/>
          </p:nvPr>
        </p:nvGraphicFramePr>
        <p:xfrm>
          <a:off x="1676400" y="5119688"/>
          <a:ext cx="7086600" cy="1281112"/>
        </p:xfrm>
        <a:graphic>
          <a:graphicData uri="http://schemas.openxmlformats.org/presentationml/2006/ole">
            <mc:AlternateContent xmlns:mc="http://schemas.openxmlformats.org/markup-compatibility/2006">
              <mc:Choice xmlns:v="urn:schemas-microsoft-com:vml" Requires="v">
                <p:oleObj spid="_x0000_s88077" name="Image" r:id="rId5" imgW="12695238" imgH="2295238" progId="PSP7.Image">
                  <p:embed/>
                </p:oleObj>
              </mc:Choice>
              <mc:Fallback>
                <p:oleObj name="Image" r:id="rId5" imgW="12695238" imgH="2295238" progId="PSP7.Image">
                  <p:embed/>
                  <p:pic>
                    <p:nvPicPr>
                      <p:cNvPr id="0" name="Object 4"/>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1676400" y="5119688"/>
                        <a:ext cx="7086600" cy="12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88072" name="Group 8"/>
          <p:cNvGrpSpPr>
            <a:grpSpLocks/>
          </p:cNvGrpSpPr>
          <p:nvPr/>
        </p:nvGrpSpPr>
        <p:grpSpPr bwMode="auto">
          <a:xfrm>
            <a:off x="136525" y="3717925"/>
            <a:ext cx="1503363" cy="2835275"/>
            <a:chOff x="86" y="2208"/>
            <a:chExt cx="947" cy="1786"/>
          </a:xfrm>
        </p:grpSpPr>
        <p:pic>
          <p:nvPicPr>
            <p:cNvPr id="88070" name="Picture 6"/>
            <p:cNvPicPr>
              <a:picLocks noChangeAspect="1" noChangeArrowheads="1"/>
            </p:cNvPicPr>
            <p:nvPr/>
          </p:nvPicPr>
          <p:blipFill>
            <a:blip r:embed="rId7">
              <a:extLst>
                <a:ext uri="{28A0092B-C50C-407E-A947-70E740481C1C}">
                  <a14:useLocalDpi xmlns:a14="http://schemas.microsoft.com/office/drawing/2010/main" val="0"/>
                </a:ext>
              </a:extLst>
            </a:blip>
            <a:srcRect l="9999" r="52000"/>
            <a:stretch>
              <a:fillRect/>
            </a:stretch>
          </p:blipFill>
          <p:spPr bwMode="auto">
            <a:xfrm>
              <a:off x="96" y="2208"/>
              <a:ext cx="912" cy="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71" name="Text Box 7"/>
            <p:cNvSpPr txBox="1">
              <a:spLocks noChangeArrowheads="1"/>
            </p:cNvSpPr>
            <p:nvPr/>
          </p:nvSpPr>
          <p:spPr bwMode="auto">
            <a:xfrm>
              <a:off x="86" y="3744"/>
              <a:ext cx="9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t>T.F. Johnson</a:t>
              </a:r>
            </a:p>
          </p:txBody>
        </p:sp>
      </p:grpSp>
      <p:grpSp>
        <p:nvGrpSpPr>
          <p:cNvPr id="88073" name="Group 9"/>
          <p:cNvGrpSpPr>
            <a:grpSpLocks/>
          </p:cNvGrpSpPr>
          <p:nvPr/>
        </p:nvGrpSpPr>
        <p:grpSpPr bwMode="auto">
          <a:xfrm>
            <a:off x="76200" y="1041400"/>
            <a:ext cx="1752600" cy="2159000"/>
            <a:chOff x="2100" y="2880"/>
            <a:chExt cx="1104" cy="1360"/>
          </a:xfrm>
        </p:grpSpPr>
        <p:graphicFrame>
          <p:nvGraphicFramePr>
            <p:cNvPr id="88074" name="Object 10"/>
            <p:cNvGraphicFramePr>
              <a:graphicFrameLocks noChangeAspect="1"/>
            </p:cNvGraphicFramePr>
            <p:nvPr/>
          </p:nvGraphicFramePr>
          <p:xfrm>
            <a:off x="2112" y="2880"/>
            <a:ext cx="900" cy="1188"/>
          </p:xfrm>
          <a:graphic>
            <a:graphicData uri="http://schemas.openxmlformats.org/presentationml/2006/ole">
              <mc:AlternateContent xmlns:mc="http://schemas.openxmlformats.org/markup-compatibility/2006">
                <mc:Choice xmlns:v="urn:schemas-microsoft-com:vml" Requires="v">
                  <p:oleObj spid="_x0000_s88078" name="Photo Editor Photo" r:id="rId8" imgW="1428949" imgH="1886213" progId="MSPhotoEd.3">
                    <p:embed/>
                  </p:oleObj>
                </mc:Choice>
                <mc:Fallback>
                  <p:oleObj name="Photo Editor Photo" r:id="rId8" imgW="1428949" imgH="1886213" progId="MSPhotoEd.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2" y="2880"/>
                          <a:ext cx="900" cy="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75" name="Text Box 11"/>
            <p:cNvSpPr txBox="1">
              <a:spLocks noChangeArrowheads="1"/>
            </p:cNvSpPr>
            <p:nvPr/>
          </p:nvSpPr>
          <p:spPr bwMode="auto">
            <a:xfrm>
              <a:off x="2100" y="3990"/>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latin typeface="Tahoma" charset="0"/>
                </a:rPr>
                <a:t>Walter Scott</a:t>
              </a:r>
            </a:p>
          </p:txBody>
        </p:sp>
      </p:gr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685800" y="0"/>
            <a:ext cx="7772400" cy="838200"/>
          </a:xfrm>
        </p:spPr>
        <p:txBody>
          <a:bodyPr/>
          <a:lstStyle/>
          <a:p>
            <a:r>
              <a:rPr lang="en-US" altLang="en-US">
                <a:latin typeface="Tahoma" charset="0"/>
              </a:rPr>
              <a:t>Around Cane Ridge</a:t>
            </a:r>
          </a:p>
        </p:txBody>
      </p:sp>
      <p:pic>
        <p:nvPicPr>
          <p:cNvPr id="61443" name="Picture 3" descr="Barton Stone's Monumentat Cane 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6877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4" name="Object 4"/>
          <p:cNvGraphicFramePr>
            <a:graphicFrameLocks noChangeAspect="1"/>
          </p:cNvGraphicFramePr>
          <p:nvPr/>
        </p:nvGraphicFramePr>
        <p:xfrm>
          <a:off x="5181600" y="4343400"/>
          <a:ext cx="3295650" cy="2190750"/>
        </p:xfrm>
        <a:graphic>
          <a:graphicData uri="http://schemas.openxmlformats.org/presentationml/2006/ole">
            <mc:AlternateContent xmlns:mc="http://schemas.openxmlformats.org/markup-compatibility/2006">
              <mc:Choice xmlns:v="urn:schemas-microsoft-com:vml" Requires="v">
                <p:oleObj spid="_x0000_s61446" name="Photo Editor Photo" r:id="rId4" imgW="3296110" imgH="2190476" progId="MSPhotoEd.3">
                  <p:embed/>
                </p:oleObj>
              </mc:Choice>
              <mc:Fallback>
                <p:oleObj name="Photo Editor Photo" r:id="rId4" imgW="3296110" imgH="2190476"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343400"/>
                        <a:ext cx="32956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1445" name="Object 5"/>
          <p:cNvGraphicFramePr>
            <a:graphicFrameLocks noChangeAspect="1"/>
          </p:cNvGraphicFramePr>
          <p:nvPr/>
        </p:nvGraphicFramePr>
        <p:xfrm>
          <a:off x="4572000" y="1066800"/>
          <a:ext cx="4391025" cy="2924175"/>
        </p:xfrm>
        <a:graphic>
          <a:graphicData uri="http://schemas.openxmlformats.org/presentationml/2006/ole">
            <mc:AlternateContent xmlns:mc="http://schemas.openxmlformats.org/markup-compatibility/2006">
              <mc:Choice xmlns:v="urn:schemas-microsoft-com:vml" Requires="v">
                <p:oleObj spid="_x0000_s61447" name="Photo Editor Photo" r:id="rId6" imgW="4390476" imgH="2924583" progId="MSPhotoEd.3">
                  <p:embed/>
                </p:oleObj>
              </mc:Choice>
              <mc:Fallback>
                <p:oleObj name="Photo Editor Photo" r:id="rId6" imgW="4390476" imgH="2924583"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066800"/>
                        <a:ext cx="43910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28600" y="0"/>
            <a:ext cx="7772400" cy="838200"/>
          </a:xfrm>
        </p:spPr>
        <p:txBody>
          <a:bodyPr/>
          <a:lstStyle/>
          <a:p>
            <a:r>
              <a:rPr lang="en-US" altLang="en-US">
                <a:latin typeface="Tahoma" charset="0"/>
              </a:rPr>
              <a:t>Around Cane Ridge</a:t>
            </a:r>
            <a:endParaRPr lang="en-US" altLang="en-US"/>
          </a:p>
        </p:txBody>
      </p:sp>
      <p:graphicFrame>
        <p:nvGraphicFramePr>
          <p:cNvPr id="62467" name="Object 3"/>
          <p:cNvGraphicFramePr>
            <a:graphicFrameLocks noChangeAspect="1"/>
          </p:cNvGraphicFramePr>
          <p:nvPr/>
        </p:nvGraphicFramePr>
        <p:xfrm>
          <a:off x="457200" y="838200"/>
          <a:ext cx="6380163" cy="3895725"/>
        </p:xfrm>
        <a:graphic>
          <a:graphicData uri="http://schemas.openxmlformats.org/presentationml/2006/ole">
            <mc:AlternateContent xmlns:mc="http://schemas.openxmlformats.org/markup-compatibility/2006">
              <mc:Choice xmlns:v="urn:schemas-microsoft-com:vml" Requires="v">
                <p:oleObj spid="_x0000_s62472" name="Photo Editor Photo" r:id="rId3" imgW="6380952" imgH="3895238" progId="MSPhotoEd.3">
                  <p:embed/>
                </p:oleObj>
              </mc:Choice>
              <mc:Fallback>
                <p:oleObj name="Photo Editor Photo" r:id="rId3" imgW="6380952" imgH="3895238"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38200"/>
                        <a:ext cx="6380163"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2468" name="Object 4"/>
          <p:cNvGraphicFramePr>
            <a:graphicFrameLocks noChangeAspect="1"/>
          </p:cNvGraphicFramePr>
          <p:nvPr/>
        </p:nvGraphicFramePr>
        <p:xfrm>
          <a:off x="5486400" y="3581400"/>
          <a:ext cx="3429000" cy="2762250"/>
        </p:xfrm>
        <a:graphic>
          <a:graphicData uri="http://schemas.openxmlformats.org/presentationml/2006/ole">
            <mc:AlternateContent xmlns:mc="http://schemas.openxmlformats.org/markup-compatibility/2006">
              <mc:Choice xmlns:v="urn:schemas-microsoft-com:vml" Requires="v">
                <p:oleObj spid="_x0000_s62473" name="Photo Editor Photo" r:id="rId5" imgW="3428571" imgH="2762636" progId="MSPhotoEd.3">
                  <p:embed/>
                </p:oleObj>
              </mc:Choice>
              <mc:Fallback>
                <p:oleObj name="Photo Editor Photo" r:id="rId5" imgW="3428571" imgH="2762636"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581400"/>
                        <a:ext cx="3429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2469" name="Object 5"/>
          <p:cNvGraphicFramePr>
            <a:graphicFrameLocks noChangeAspect="1"/>
          </p:cNvGraphicFramePr>
          <p:nvPr/>
        </p:nvGraphicFramePr>
        <p:xfrm>
          <a:off x="228600" y="4495800"/>
          <a:ext cx="2590800" cy="1973263"/>
        </p:xfrm>
        <a:graphic>
          <a:graphicData uri="http://schemas.openxmlformats.org/presentationml/2006/ole">
            <mc:AlternateContent xmlns:mc="http://schemas.openxmlformats.org/markup-compatibility/2006">
              <mc:Choice xmlns:v="urn:schemas-microsoft-com:vml" Requires="v">
                <p:oleObj spid="_x0000_s62474" name="Photo Editor Photo" r:id="rId7" imgW="1800476" imgH="1371429" progId="MSPhotoEd.3">
                  <p:embed/>
                </p:oleObj>
              </mc:Choice>
              <mc:Fallback>
                <p:oleObj name="Photo Editor Photo" r:id="rId7" imgW="1800476" imgH="1371429"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95800"/>
                        <a:ext cx="2590800"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2470" name="Object 6"/>
          <p:cNvGraphicFramePr>
            <a:graphicFrameLocks noChangeAspect="1"/>
          </p:cNvGraphicFramePr>
          <p:nvPr/>
        </p:nvGraphicFramePr>
        <p:xfrm>
          <a:off x="7162800" y="533400"/>
          <a:ext cx="1771650" cy="2514600"/>
        </p:xfrm>
        <a:graphic>
          <a:graphicData uri="http://schemas.openxmlformats.org/presentationml/2006/ole">
            <mc:AlternateContent xmlns:mc="http://schemas.openxmlformats.org/markup-compatibility/2006">
              <mc:Choice xmlns:v="urn:schemas-microsoft-com:vml" Requires="v">
                <p:oleObj spid="_x0000_s62475" name="Photo Editor Photo" r:id="rId9" imgW="4076190" imgH="5780952" progId="MSPhotoEd.3">
                  <p:embed/>
                </p:oleObj>
              </mc:Choice>
              <mc:Fallback>
                <p:oleObj name="Photo Editor Photo" r:id="rId9" imgW="4076190" imgH="5780952"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533400"/>
                        <a:ext cx="17716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2471" name="Picture 7" descr="Cane_Ridge_08a"/>
          <p:cNvPicPr>
            <a:picLocks noChangeAspect="1" noChangeArrowheads="1"/>
          </p:cNvPicPr>
          <p:nvPr/>
        </p:nvPicPr>
        <p:blipFill>
          <a:blip r:embed="rId11">
            <a:lum bright="12000"/>
            <a:extLst>
              <a:ext uri="{28A0092B-C50C-407E-A947-70E740481C1C}">
                <a14:useLocalDpi xmlns:a14="http://schemas.microsoft.com/office/drawing/2010/main" val="0"/>
              </a:ext>
            </a:extLst>
          </a:blip>
          <a:srcRect/>
          <a:stretch>
            <a:fillRect/>
          </a:stretch>
        </p:blipFill>
        <p:spPr bwMode="auto">
          <a:xfrm>
            <a:off x="2971800" y="4876800"/>
            <a:ext cx="2362200" cy="1573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685800" y="0"/>
            <a:ext cx="7772400" cy="685800"/>
          </a:xfrm>
        </p:spPr>
        <p:txBody>
          <a:bodyPr/>
          <a:lstStyle/>
          <a:p>
            <a:r>
              <a:rPr lang="en-US" altLang="en-US" sz="4000">
                <a:latin typeface="Tahoma" charset="0"/>
              </a:rPr>
              <a:t>Grave Of William Rogers</a:t>
            </a:r>
          </a:p>
        </p:txBody>
      </p:sp>
      <p:graphicFrame>
        <p:nvGraphicFramePr>
          <p:cNvPr id="60419" name="Object 3"/>
          <p:cNvGraphicFramePr>
            <a:graphicFrameLocks noChangeAspect="1"/>
          </p:cNvGraphicFramePr>
          <p:nvPr/>
        </p:nvGraphicFramePr>
        <p:xfrm>
          <a:off x="228600" y="609600"/>
          <a:ext cx="5241925" cy="5943600"/>
        </p:xfrm>
        <a:graphic>
          <a:graphicData uri="http://schemas.openxmlformats.org/presentationml/2006/ole">
            <mc:AlternateContent xmlns:mc="http://schemas.openxmlformats.org/markup-compatibility/2006">
              <mc:Choice xmlns:v="urn:schemas-microsoft-com:vml" Requires="v">
                <p:oleObj spid="_x0000_s60421" name="Photo Editor Photo" r:id="rId3" imgW="8392696" imgH="9514286" progId="MSPhotoEd.3">
                  <p:embed/>
                </p:oleObj>
              </mc:Choice>
              <mc:Fallback>
                <p:oleObj name="Photo Editor Photo" r:id="rId3" imgW="8392696" imgH="951428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52419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0420" name="Text Box 4"/>
          <p:cNvSpPr txBox="1">
            <a:spLocks noChangeArrowheads="1"/>
          </p:cNvSpPr>
          <p:nvPr/>
        </p:nvSpPr>
        <p:spPr bwMode="auto">
          <a:xfrm>
            <a:off x="5715000" y="895350"/>
            <a:ext cx="3124200"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40000"/>
              </a:spcBef>
            </a:pPr>
            <a:r>
              <a:rPr lang="en-US" altLang="en-US" sz="2000">
                <a:latin typeface="Tahoma" charset="0"/>
                <a:ea typeface="Tahoma" charset="0"/>
                <a:cs typeface="Tahoma" charset="0"/>
              </a:rPr>
              <a:t>William Rogers</a:t>
            </a:r>
            <a:endParaRPr lang="en-US" altLang="en-US" sz="2000"/>
          </a:p>
          <a:p>
            <a:pPr algn="ctr">
              <a:spcBef>
                <a:spcPct val="40000"/>
              </a:spcBef>
            </a:pPr>
            <a:r>
              <a:rPr lang="en-US" altLang="en-US" sz="2000">
                <a:latin typeface="Tahoma" charset="0"/>
                <a:ea typeface="Tahoma" charset="0"/>
                <a:cs typeface="Tahoma" charset="0"/>
              </a:rPr>
              <a:t>BORN IN</a:t>
            </a:r>
            <a:endParaRPr lang="en-US" altLang="en-US" sz="2000"/>
          </a:p>
          <a:p>
            <a:pPr algn="ctr">
              <a:spcBef>
                <a:spcPct val="40000"/>
              </a:spcBef>
            </a:pPr>
            <a:r>
              <a:rPr lang="en-US" altLang="en-US" sz="2000">
                <a:latin typeface="Tahoma" charset="0"/>
                <a:ea typeface="Tahoma" charset="0"/>
                <a:cs typeface="Tahoma" charset="0"/>
              </a:rPr>
              <a:t>Campbell Co. VA</a:t>
            </a:r>
            <a:endParaRPr lang="en-US" altLang="en-US" sz="2000"/>
          </a:p>
          <a:p>
            <a:pPr algn="ctr">
              <a:spcBef>
                <a:spcPct val="40000"/>
              </a:spcBef>
            </a:pPr>
            <a:r>
              <a:rPr lang="en-US" altLang="en-US" sz="2000">
                <a:latin typeface="Tahoma" charset="0"/>
                <a:ea typeface="Tahoma" charset="0"/>
                <a:cs typeface="Tahoma" charset="0"/>
              </a:rPr>
              <a:t>July 7, 1784. Removed</a:t>
            </a:r>
            <a:r>
              <a:rPr lang="en-US" altLang="en-US" sz="2000"/>
              <a:t> </a:t>
            </a:r>
            <a:r>
              <a:rPr lang="en-US" altLang="en-US" sz="2000">
                <a:latin typeface="Tahoma" charset="0"/>
                <a:ea typeface="Tahoma" charset="0"/>
                <a:cs typeface="Tahoma" charset="0"/>
              </a:rPr>
              <a:t>With His Father To Caine</a:t>
            </a:r>
            <a:r>
              <a:rPr lang="en-US" altLang="en-US" sz="2000"/>
              <a:t> </a:t>
            </a:r>
            <a:r>
              <a:rPr lang="en-US" altLang="en-US" sz="2000">
                <a:latin typeface="Tahoma" charset="0"/>
                <a:ea typeface="Tahoma" charset="0"/>
                <a:cs typeface="Tahoma" charset="0"/>
              </a:rPr>
              <a:t>Ridge Bourbon Co. </a:t>
            </a:r>
            <a:br>
              <a:rPr lang="en-US" altLang="en-US" sz="2000">
                <a:latin typeface="Tahoma" charset="0"/>
                <a:ea typeface="Tahoma" charset="0"/>
                <a:cs typeface="Tahoma" charset="0"/>
              </a:rPr>
            </a:br>
            <a:r>
              <a:rPr lang="en-US" altLang="en-US" sz="2000">
                <a:latin typeface="Tahoma" charset="0"/>
                <a:ea typeface="Tahoma" charset="0"/>
                <a:cs typeface="Tahoma" charset="0"/>
              </a:rPr>
              <a:t>Apr, 1798</a:t>
            </a:r>
            <a:r>
              <a:rPr lang="en-US" altLang="en-US" sz="2000"/>
              <a:t> </a:t>
            </a:r>
          </a:p>
          <a:p>
            <a:pPr algn="ctr">
              <a:spcBef>
                <a:spcPct val="40000"/>
              </a:spcBef>
            </a:pPr>
            <a:r>
              <a:rPr lang="en-US" altLang="en-US" sz="2000">
                <a:latin typeface="Tahoma" charset="0"/>
                <a:ea typeface="Tahoma" charset="0"/>
                <a:cs typeface="Tahoma" charset="0"/>
              </a:rPr>
              <a:t>United With The </a:t>
            </a:r>
            <a:br>
              <a:rPr lang="en-US" altLang="en-US" sz="2000">
                <a:latin typeface="Tahoma" charset="0"/>
                <a:ea typeface="Tahoma" charset="0"/>
                <a:cs typeface="Tahoma" charset="0"/>
              </a:rPr>
            </a:br>
            <a:r>
              <a:rPr lang="en-US" altLang="en-US">
                <a:latin typeface="Tahoma" charset="0"/>
                <a:ea typeface="Tahoma" charset="0"/>
                <a:cs typeface="Tahoma" charset="0"/>
              </a:rPr>
              <a:t>Church Of Christ</a:t>
            </a:r>
            <a:r>
              <a:rPr lang="en-US" altLang="en-US" sz="2000">
                <a:latin typeface="Tahoma" charset="0"/>
                <a:ea typeface="Tahoma" charset="0"/>
                <a:cs typeface="Tahoma" charset="0"/>
              </a:rPr>
              <a:t> </a:t>
            </a:r>
            <a:br>
              <a:rPr lang="en-US" altLang="en-US" sz="2000">
                <a:latin typeface="Tahoma" charset="0"/>
                <a:ea typeface="Tahoma" charset="0"/>
                <a:cs typeface="Tahoma" charset="0"/>
              </a:rPr>
            </a:br>
            <a:r>
              <a:rPr lang="en-US" altLang="en-US" sz="2000">
                <a:latin typeface="Tahoma" charset="0"/>
                <a:ea typeface="Tahoma" charset="0"/>
                <a:cs typeface="Tahoma" charset="0"/>
              </a:rPr>
              <a:t>At Cane Ridge </a:t>
            </a:r>
            <a:br>
              <a:rPr lang="en-US" altLang="en-US" sz="2000">
                <a:latin typeface="Tahoma" charset="0"/>
                <a:ea typeface="Tahoma" charset="0"/>
                <a:cs typeface="Tahoma" charset="0"/>
              </a:rPr>
            </a:br>
            <a:r>
              <a:rPr lang="en-US" altLang="en-US">
                <a:latin typeface="Tahoma" charset="0"/>
                <a:ea typeface="Tahoma" charset="0"/>
                <a:cs typeface="Tahoma" charset="0"/>
              </a:rPr>
              <a:t>In 1807</a:t>
            </a:r>
            <a:endParaRPr lang="en-US" altLang="en-US"/>
          </a:p>
          <a:p>
            <a:pPr algn="ctr">
              <a:spcBef>
                <a:spcPct val="40000"/>
              </a:spcBef>
            </a:pPr>
            <a:r>
              <a:rPr lang="en-US" altLang="en-US" sz="2000">
                <a:latin typeface="Tahoma" charset="0"/>
                <a:ea typeface="Tahoma" charset="0"/>
                <a:cs typeface="Tahoma" charset="0"/>
              </a:rPr>
              <a:t>DIED Feb. 15, 1862.</a:t>
            </a:r>
            <a:endParaRPr lang="en-US" altLang="en-US" sz="2000"/>
          </a:p>
          <a:p>
            <a:pPr algn="ctr">
              <a:spcBef>
                <a:spcPct val="40000"/>
              </a:spcBef>
            </a:pPr>
            <a:r>
              <a:rPr lang="en-US" altLang="en-US" sz="2000">
                <a:latin typeface="Tahoma" charset="0"/>
                <a:ea typeface="Tahoma" charset="0"/>
                <a:cs typeface="Tahoma" charset="0"/>
              </a:rPr>
              <a:t>In The 78 Year Of His Age.</a:t>
            </a:r>
            <a:endParaRPr lang="en-US" altLang="en-US" sz="2000"/>
          </a:p>
          <a:p>
            <a:pPr algn="ctr">
              <a:spcBef>
                <a:spcPct val="40000"/>
              </a:spcBef>
            </a:pPr>
            <a:r>
              <a:rPr lang="en-US" altLang="en-US" sz="2000" i="1">
                <a:latin typeface="Tahoma" charset="0"/>
                <a:ea typeface="Tahoma" charset="0"/>
                <a:cs typeface="Tahoma" charset="0"/>
              </a:rPr>
              <a:t>He was the friend of God</a:t>
            </a:r>
            <a:r>
              <a:rPr lang="en-US" altLang="en-US" sz="2000"/>
              <a:t> </a:t>
            </a: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09600" y="381000"/>
            <a:ext cx="8229600" cy="1371600"/>
          </a:xfrm>
          <a:noFill/>
          <a:extLst>
            <a:ext uri="{909E8E84-426E-40DD-AFC4-6F175D3DCCD1}">
              <a14:hiddenFill xmlns:a14="http://schemas.microsoft.com/office/drawing/2010/main">
                <a:solidFill>
                  <a:schemeClr val="bg2">
                    <a:alpha val="50000"/>
                  </a:schemeClr>
                </a:solidFill>
              </a14:hiddenFill>
            </a:ext>
          </a:extLst>
        </p:spPr>
        <p:txBody>
          <a:bodyPr/>
          <a:lstStyle/>
          <a:p>
            <a:r>
              <a:rPr lang="en-US" altLang="en-US" sz="4800">
                <a:latin typeface="Tahoma" charset="0"/>
              </a:rPr>
              <a:t>1</a:t>
            </a:r>
            <a:r>
              <a:rPr lang="en-US" altLang="en-US" sz="4800" baseline="30000">
                <a:latin typeface="Tahoma" charset="0"/>
              </a:rPr>
              <a:t>st</a:t>
            </a:r>
            <a:r>
              <a:rPr lang="en-US" altLang="en-US" sz="4800">
                <a:latin typeface="Tahoma" charset="0"/>
              </a:rPr>
              <a:t> Religious Awakening In America - 1740s</a:t>
            </a:r>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l="5000" r="3334" b="2420"/>
          <a:stretch>
            <a:fillRect/>
          </a:stretch>
        </p:blipFill>
        <p:spPr bwMode="auto">
          <a:xfrm>
            <a:off x="2209800" y="2971800"/>
            <a:ext cx="4191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9639" name="Group 7"/>
          <p:cNvGrpSpPr>
            <a:grpSpLocks/>
          </p:cNvGrpSpPr>
          <p:nvPr/>
        </p:nvGrpSpPr>
        <p:grpSpPr bwMode="auto">
          <a:xfrm>
            <a:off x="6934200" y="1752600"/>
            <a:ext cx="1828800" cy="2438400"/>
            <a:chOff x="4416" y="1344"/>
            <a:chExt cx="1152" cy="1536"/>
          </a:xfrm>
        </p:grpSpPr>
        <p:pic>
          <p:nvPicPr>
            <p:cNvPr id="696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 y="1344"/>
              <a:ext cx="942" cy="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638" name="Text Box 6"/>
            <p:cNvSpPr txBox="1">
              <a:spLocks noChangeArrowheads="1"/>
            </p:cNvSpPr>
            <p:nvPr/>
          </p:nvSpPr>
          <p:spPr bwMode="auto">
            <a:xfrm>
              <a:off x="4416" y="2668"/>
              <a:ext cx="11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t>Jonathan Edwards</a:t>
              </a:r>
            </a:p>
          </p:txBody>
        </p:sp>
      </p:grpSp>
      <p:grpSp>
        <p:nvGrpSpPr>
          <p:cNvPr id="69642" name="Group 10"/>
          <p:cNvGrpSpPr>
            <a:grpSpLocks/>
          </p:cNvGrpSpPr>
          <p:nvPr/>
        </p:nvGrpSpPr>
        <p:grpSpPr bwMode="auto">
          <a:xfrm>
            <a:off x="228600" y="2133600"/>
            <a:ext cx="1714500" cy="2393950"/>
            <a:chOff x="192" y="1584"/>
            <a:chExt cx="1080" cy="1508"/>
          </a:xfrm>
        </p:grpSpPr>
        <p:pic>
          <p:nvPicPr>
            <p:cNvPr id="696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584"/>
              <a:ext cx="1080" cy="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641" name="Text Box 9"/>
            <p:cNvSpPr txBox="1">
              <a:spLocks noChangeArrowheads="1"/>
            </p:cNvSpPr>
            <p:nvPr/>
          </p:nvSpPr>
          <p:spPr bwMode="auto">
            <a:xfrm>
              <a:off x="219" y="2880"/>
              <a:ext cx="96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t>Gilbert Tennent</a:t>
              </a:r>
            </a:p>
          </p:txBody>
        </p:sp>
      </p:grpSp>
      <p:grpSp>
        <p:nvGrpSpPr>
          <p:cNvPr id="69645" name="Group 13"/>
          <p:cNvGrpSpPr>
            <a:grpSpLocks/>
          </p:cNvGrpSpPr>
          <p:nvPr/>
        </p:nvGrpSpPr>
        <p:grpSpPr bwMode="auto">
          <a:xfrm>
            <a:off x="7086600" y="4267200"/>
            <a:ext cx="2014538" cy="2432050"/>
            <a:chOff x="4464" y="2688"/>
            <a:chExt cx="1269" cy="1532"/>
          </a:xfrm>
        </p:grpSpPr>
        <p:pic>
          <p:nvPicPr>
            <p:cNvPr id="6964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 y="2688"/>
              <a:ext cx="1098" cy="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644" name="Text Box 12"/>
            <p:cNvSpPr txBox="1">
              <a:spLocks noChangeArrowheads="1"/>
            </p:cNvSpPr>
            <p:nvPr/>
          </p:nvSpPr>
          <p:spPr bwMode="auto">
            <a:xfrm>
              <a:off x="4485" y="4008"/>
              <a:ext cx="124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a:t>George Whitefield</a:t>
              </a:r>
            </a:p>
          </p:txBody>
        </p:sp>
      </p:gr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2">
            <a:extLst>
              <a:ext uri="{28A0092B-C50C-407E-A947-70E740481C1C}">
                <a14:useLocalDpi xmlns:a14="http://schemas.microsoft.com/office/drawing/2010/main" val="0"/>
              </a:ext>
            </a:extLst>
          </a:blip>
          <a:srcRect l="7500" t="4330" r="7500" b="10629"/>
          <a:stretch>
            <a:fillRect/>
          </a:stretch>
        </p:blipFill>
        <p:spPr bwMode="auto">
          <a:xfrm>
            <a:off x="47625" y="1143000"/>
            <a:ext cx="4724400" cy="37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0898" name="Rectangle 2"/>
          <p:cNvSpPr>
            <a:spLocks noGrp="1" noChangeArrowheads="1"/>
          </p:cNvSpPr>
          <p:nvPr>
            <p:ph type="title"/>
          </p:nvPr>
        </p:nvSpPr>
        <p:spPr>
          <a:xfrm>
            <a:off x="685800" y="152400"/>
            <a:ext cx="7772400" cy="1143000"/>
          </a:xfrm>
        </p:spPr>
        <p:txBody>
          <a:bodyPr/>
          <a:lstStyle/>
          <a:p>
            <a:r>
              <a:rPr lang="en-US" altLang="en-US"/>
              <a:t>Early 19</a:t>
            </a:r>
            <a:r>
              <a:rPr lang="en-US" altLang="en-US" baseline="30000"/>
              <a:t>th</a:t>
            </a:r>
            <a:r>
              <a:rPr lang="en-US" altLang="en-US"/>
              <a:t> Century America</a:t>
            </a:r>
          </a:p>
        </p:txBody>
      </p:sp>
      <p:sp>
        <p:nvSpPr>
          <p:cNvPr id="80899" name="Rectangle 3"/>
          <p:cNvSpPr>
            <a:spLocks noGrp="1" noChangeArrowheads="1"/>
          </p:cNvSpPr>
          <p:nvPr>
            <p:ph type="body" idx="1"/>
          </p:nvPr>
        </p:nvSpPr>
        <p:spPr/>
        <p:txBody>
          <a:bodyPr/>
          <a:lstStyle/>
          <a:p>
            <a:endParaRPr lang="en-US" altLang="en-US"/>
          </a:p>
        </p:txBody>
      </p:sp>
      <p:pic>
        <p:nvPicPr>
          <p:cNvPr id="80901" name="Picture 5" descr="599"/>
          <p:cNvPicPr>
            <a:picLocks noChangeAspect="1" noChangeArrowheads="1"/>
          </p:cNvPicPr>
          <p:nvPr/>
        </p:nvPicPr>
        <p:blipFill>
          <a:blip r:embed="rId3">
            <a:extLst>
              <a:ext uri="{28A0092B-C50C-407E-A947-70E740481C1C}">
                <a14:useLocalDpi xmlns:a14="http://schemas.microsoft.com/office/drawing/2010/main" val="0"/>
              </a:ext>
            </a:extLst>
          </a:blip>
          <a:srcRect l="1775"/>
          <a:stretch>
            <a:fillRect/>
          </a:stretch>
        </p:blipFill>
        <p:spPr bwMode="auto">
          <a:xfrm>
            <a:off x="4800600" y="1295400"/>
            <a:ext cx="42164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19600"/>
            <a:ext cx="149542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09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00600"/>
            <a:ext cx="16668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pic>
        <p:nvPicPr>
          <p:cNvPr id="3079" name="Picture 7" descr="McNemar Let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85875"/>
            <a:ext cx="85344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2133600" y="6172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“The Kentucky Revival” Richard McNemar, Chapter 1</a:t>
            </a:r>
          </a:p>
        </p:txBody>
      </p:sp>
      <p:sp>
        <p:nvSpPr>
          <p:cNvPr id="3083" name="Rectangle 11"/>
          <p:cNvSpPr>
            <a:spLocks noChangeArrowheads="1"/>
          </p:cNvSpPr>
          <p:nvPr/>
        </p:nvSpPr>
        <p:spPr bwMode="auto">
          <a:xfrm>
            <a:off x="381000" y="2286000"/>
            <a:ext cx="8382000" cy="36576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22" name="Rectangle 2"/>
          <p:cNvSpPr>
            <a:spLocks noGrp="1" noChangeArrowheads="1"/>
          </p:cNvSpPr>
          <p:nvPr>
            <p:ph type="title"/>
          </p:nvPr>
        </p:nvSpPr>
        <p:spPr>
          <a:xfrm>
            <a:off x="76200" y="0"/>
            <a:ext cx="8991600" cy="1143000"/>
          </a:xfrm>
          <a:noFill/>
          <a:extLst>
            <a:ext uri="{909E8E84-426E-40DD-AFC4-6F175D3DCCD1}">
              <a14:hiddenFill xmlns:a14="http://schemas.microsoft.com/office/drawing/2010/main">
                <a:solidFill>
                  <a:schemeClr val="hlink">
                    <a:alpha val="39999"/>
                  </a:schemeClr>
                </a:solidFill>
              </a14:hiddenFill>
            </a:ext>
          </a:extLst>
        </p:spPr>
        <p:txBody>
          <a:bodyPr/>
          <a:lstStyle/>
          <a:p>
            <a:r>
              <a:rPr lang="en-US" altLang="en-US" sz="3600"/>
              <a:t>Getting Religion: Calvinism’s Influence On Late 18</a:t>
            </a:r>
            <a:r>
              <a:rPr lang="en-US" altLang="en-US" sz="3600" baseline="30000"/>
              <a:t>th</a:t>
            </a:r>
            <a:r>
              <a:rPr lang="en-US" altLang="en-US" sz="3600"/>
              <a:t> &amp; Early 19</a:t>
            </a:r>
            <a:r>
              <a:rPr lang="en-US" altLang="en-US" sz="3600" baseline="30000"/>
              <a:t>th</a:t>
            </a:r>
            <a:r>
              <a:rPr lang="en-US" altLang="en-US" sz="3600"/>
              <a:t> Century Religion</a:t>
            </a:r>
          </a:p>
        </p:txBody>
      </p:sp>
      <p:sp>
        <p:nvSpPr>
          <p:cNvPr id="81923" name="Rectangle 3"/>
          <p:cNvSpPr>
            <a:spLocks noGrp="1" noChangeArrowheads="1"/>
          </p:cNvSpPr>
          <p:nvPr>
            <p:ph type="body" idx="1"/>
          </p:nvPr>
        </p:nvSpPr>
        <p:spPr/>
        <p:txBody>
          <a:bodyPr/>
          <a:lstStyle/>
          <a:p>
            <a:endParaRPr lang="en-US" altLang="en-US"/>
          </a:p>
        </p:txBody>
      </p:sp>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5123" name="Rectangle 3"/>
          <p:cNvSpPr>
            <a:spLocks noGrp="1" noChangeArrowheads="1"/>
          </p:cNvSpPr>
          <p:nvPr>
            <p:ph type="body" idx="1"/>
          </p:nvPr>
        </p:nvSpPr>
        <p:spPr>
          <a:xfrm>
            <a:off x="3124200" y="152400"/>
            <a:ext cx="5791200" cy="6629400"/>
          </a:xfrm>
        </p:spPr>
        <p:txBody>
          <a:bodyPr/>
          <a:lstStyle/>
          <a:p>
            <a:r>
              <a:rPr lang="en-US" altLang="en-US" sz="2800">
                <a:latin typeface="Tahoma" charset="0"/>
              </a:rPr>
              <a:t>Born In 1772 – Port Tobacco, Maryland</a:t>
            </a:r>
          </a:p>
          <a:p>
            <a:pPr lvl="2"/>
            <a:r>
              <a:rPr lang="en-US" altLang="en-US" sz="2000">
                <a:latin typeface="Tahoma" charset="0"/>
              </a:rPr>
              <a:t>Father Died When He Was Young</a:t>
            </a:r>
          </a:p>
          <a:p>
            <a:pPr lvl="2"/>
            <a:r>
              <a:rPr lang="en-US" altLang="en-US" sz="2000">
                <a:latin typeface="Tahoma" charset="0"/>
              </a:rPr>
              <a:t>Moved South During His Youth</a:t>
            </a:r>
          </a:p>
          <a:p>
            <a:pPr lvl="2"/>
            <a:r>
              <a:rPr lang="en-US" altLang="en-US" sz="2000">
                <a:latin typeface="Tahoma" charset="0"/>
              </a:rPr>
              <a:t>During Revolutionary War, He Lived In Alamance County, North Carolina When Cornwallis Met General Green At The Battle Of Guilford Courthouse, Though 30 Miles Away Could Hear The Sounds Of Artillery Causing Great Fear</a:t>
            </a:r>
          </a:p>
          <a:p>
            <a:pPr lvl="2"/>
            <a:r>
              <a:rPr lang="en-US" altLang="en-US" sz="2000">
                <a:latin typeface="Tahoma" charset="0"/>
              </a:rPr>
              <a:t>At The Age Of 15 or 16 He Decided He Wanted To Be Educated To Become An Attorney</a:t>
            </a:r>
          </a:p>
          <a:p>
            <a:r>
              <a:rPr lang="en-US" altLang="en-US" sz="2800">
                <a:latin typeface="Tahoma" charset="0"/>
              </a:rPr>
              <a:t>Feb 1, 1790, Age 18, Attends Doctor David Caldwell’s Guilford Academy</a:t>
            </a:r>
          </a:p>
        </p:txBody>
      </p:sp>
      <p:pic>
        <p:nvPicPr>
          <p:cNvPr id="5125" name="Picture 5" descr="stonebw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152400"/>
            <a:ext cx="2667000" cy="2209800"/>
          </a:xfrm>
        </p:spPr>
        <p:txBody>
          <a:bodyPr/>
          <a:lstStyle/>
          <a:p>
            <a:r>
              <a:rPr lang="en-US" altLang="en-US" sz="4000">
                <a:latin typeface="Tahoma" charset="0"/>
              </a:rPr>
              <a:t>Barton</a:t>
            </a:r>
            <a:br>
              <a:rPr lang="en-US" altLang="en-US" sz="4000">
                <a:latin typeface="Tahoma" charset="0"/>
              </a:rPr>
            </a:br>
            <a:r>
              <a:rPr lang="en-US" altLang="en-US" sz="4000">
                <a:latin typeface="Tahoma" charset="0"/>
              </a:rPr>
              <a:t>Warren</a:t>
            </a:r>
            <a:br>
              <a:rPr lang="en-US" altLang="en-US" sz="4000">
                <a:latin typeface="Tahoma" charset="0"/>
              </a:rPr>
            </a:br>
            <a:r>
              <a:rPr lang="en-US" altLang="en-US" sz="4000">
                <a:latin typeface="Tahoma" charset="0"/>
              </a:rPr>
              <a:t>Stone</a:t>
            </a:r>
          </a:p>
        </p:txBody>
      </p:sp>
      <p:pic>
        <p:nvPicPr>
          <p:cNvPr id="44036" name="Picture 4" descr="stonebw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grpSp>
        <p:nvGrpSpPr>
          <p:cNvPr id="44041" name="Group 9"/>
          <p:cNvGrpSpPr>
            <a:grpSpLocks/>
          </p:cNvGrpSpPr>
          <p:nvPr/>
        </p:nvGrpSpPr>
        <p:grpSpPr bwMode="auto">
          <a:xfrm>
            <a:off x="6096000" y="457200"/>
            <a:ext cx="2667000" cy="5305425"/>
            <a:chOff x="3504" y="240"/>
            <a:chExt cx="1680" cy="3342"/>
          </a:xfrm>
        </p:grpSpPr>
        <p:pic>
          <p:nvPicPr>
            <p:cNvPr id="440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240"/>
              <a:ext cx="1560" cy="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40" name="Text Box 8"/>
            <p:cNvSpPr txBox="1">
              <a:spLocks noChangeArrowheads="1"/>
            </p:cNvSpPr>
            <p:nvPr/>
          </p:nvSpPr>
          <p:spPr bwMode="auto">
            <a:xfrm>
              <a:off x="3696" y="2832"/>
              <a:ext cx="148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600">
                  <a:latin typeface="Tahoma" charset="0"/>
                </a:rPr>
                <a:t>William Hodge</a:t>
              </a:r>
            </a:p>
          </p:txBody>
        </p:sp>
      </p:grpSp>
      <p:sp>
        <p:nvSpPr>
          <p:cNvPr id="44043" name="Text Box 11"/>
          <p:cNvSpPr txBox="1">
            <a:spLocks noChangeArrowheads="1"/>
          </p:cNvSpPr>
          <p:nvPr/>
        </p:nvSpPr>
        <p:spPr bwMode="auto">
          <a:xfrm>
            <a:off x="3505200" y="1295400"/>
            <a:ext cx="2133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latin typeface="Tahoma" charset="0"/>
              </a:rPr>
              <a:t>The Young Student Gets Religion Under The Preaching Of William Hodge</a:t>
            </a:r>
          </a:p>
        </p:txBody>
      </p:sp>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pic>
        <p:nvPicPr>
          <p:cNvPr id="47108" name="Picture 4" descr="stonebw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71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09600"/>
            <a:ext cx="5605463"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7112" name="Text Box 8"/>
          <p:cNvSpPr txBox="1">
            <a:spLocks noChangeArrowheads="1"/>
          </p:cNvSpPr>
          <p:nvPr/>
        </p:nvSpPr>
        <p:spPr bwMode="auto">
          <a:xfrm>
            <a:off x="3200400" y="90488"/>
            <a:ext cx="586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a:latin typeface="Tahoma" charset="0"/>
              </a:rPr>
              <a:t>Stone Goes West To Kentucky</a:t>
            </a: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Glass Layers</Template>
  <TotalTime>5359</TotalTime>
  <Words>644</Words>
  <Application>Microsoft Macintosh PowerPoint</Application>
  <PresentationFormat>On-screen Show (4:3)</PresentationFormat>
  <Paragraphs>97</Paragraphs>
  <Slides>29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6" baseType="lpstr">
      <vt:lpstr>Times New Roman</vt:lpstr>
      <vt:lpstr>Tahoma</vt:lpstr>
      <vt:lpstr>Arial</vt:lpstr>
      <vt:lpstr>Wingdings</vt:lpstr>
      <vt:lpstr>Default Design</vt:lpstr>
      <vt:lpstr>Microsoft Photo Editor 3.0 Photo</vt:lpstr>
      <vt:lpstr>Paint Shop Pro 7 Image</vt:lpstr>
      <vt:lpstr>The Work And Influence Of Barton W. Stone In Kentucky</vt:lpstr>
      <vt:lpstr>Going To The Americas</vt:lpstr>
      <vt:lpstr>1st Religious Awakening In America - 1740s</vt:lpstr>
      <vt:lpstr>Early 19th Century America</vt:lpstr>
      <vt:lpstr>Background To The Kentucky Revival</vt:lpstr>
      <vt:lpstr>Getting Religion: Calvinism’s Influence On Late 18th &amp; Early 19th Century Religion</vt:lpstr>
      <vt:lpstr>Barton Warren Stone</vt:lpstr>
      <vt:lpstr>Barton Warren Stone</vt:lpstr>
      <vt:lpstr>Barton Warren Stone</vt:lpstr>
      <vt:lpstr>Red River Meetinghouse Logan County, Kentucky Birthplace Of The Kentucky Revival</vt:lpstr>
      <vt:lpstr>B.W. Stone Battle With Calvinism</vt:lpstr>
      <vt:lpstr>B.W. Stone Battle With Calvinism</vt:lpstr>
      <vt:lpstr>The Cane Ridge Revival</vt:lpstr>
      <vt:lpstr>The Focus Of The Revival</vt:lpstr>
      <vt:lpstr>The Last Will &amp; Testament Of The Springfield Presbytery</vt:lpstr>
      <vt:lpstr>Growth Of A Movement</vt:lpstr>
      <vt:lpstr>While At Gallatin, Tennessee</vt:lpstr>
      <vt:lpstr>Stone At Rittenhouse Academy   </vt:lpstr>
      <vt:lpstr>1824 — First Meeting Of Stone &amp; Alexander Campbell</vt:lpstr>
      <vt:lpstr>The Christian Messenger</vt:lpstr>
      <vt:lpstr>Coming Together Of A Movement   </vt:lpstr>
      <vt:lpstr>The Good New Spreads</vt:lpstr>
      <vt:lpstr>Last Years Of The Life  Of B.W. Stone</vt:lpstr>
      <vt:lpstr>Cane Ridge Cemetery</vt:lpstr>
      <vt:lpstr>Campbell’s Visit</vt:lpstr>
      <vt:lpstr>Bacon College 1836</vt:lpstr>
      <vt:lpstr>Around Cane Ridge</vt:lpstr>
      <vt:lpstr>Around Cane Ridge</vt:lpstr>
      <vt:lpstr>Grave Of William Rogers</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Work And Influence Of Barton W. Stone</dc:title>
  <dc:creator>Scott Harp</dc:creator>
  <cp:lastModifiedBy>Scott Harp</cp:lastModifiedBy>
  <cp:revision>73</cp:revision>
  <dcterms:created xsi:type="dcterms:W3CDTF">2003-07-30T14:52:52Z</dcterms:created>
  <dcterms:modified xsi:type="dcterms:W3CDTF">2018-01-15T14:17:02Z</dcterms:modified>
</cp:coreProperties>
</file>