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1" r:id="rId3"/>
    <p:sldId id="263" r:id="rId4"/>
    <p:sldId id="264" r:id="rId5"/>
    <p:sldId id="265" r:id="rId6"/>
    <p:sldId id="266" r:id="rId7"/>
    <p:sldId id="267" r:id="rId8"/>
    <p:sldId id="268" r:id="rId9"/>
    <p:sldId id="269" r:id="rId10"/>
    <p:sldId id="270" r:id="rId11"/>
    <p:sldId id="271" r:id="rId12"/>
    <p:sldId id="272" r:id="rId13"/>
    <p:sldId id="257" r:id="rId14"/>
    <p:sldId id="273" r:id="rId15"/>
    <p:sldId id="258" r:id="rId16"/>
    <p:sldId id="275" r:id="rId17"/>
    <p:sldId id="274"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C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04"/>
    <p:restoredTop sz="76831"/>
  </p:normalViewPr>
  <p:slideViewPr>
    <p:cSldViewPr snapToGrid="0" snapToObjects="1">
      <p:cViewPr varScale="1">
        <p:scale>
          <a:sx n="89" d="100"/>
          <a:sy n="89" d="100"/>
        </p:scale>
        <p:origin x="25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F330D-B168-434F-99DF-1F46A7A5320B}" type="datetimeFigureOut">
              <a:rPr lang="en-US" smtClean="0"/>
              <a:t>12/8/20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81208-83FF-5241-86B0-4C4F6358D17C}" type="slidenum">
              <a:rPr lang="en-US" smtClean="0"/>
              <a:t>‹#›</a:t>
            </a:fld>
            <a:endParaRPr lang="en-US"/>
          </a:p>
        </p:txBody>
      </p:sp>
    </p:spTree>
    <p:extLst>
      <p:ext uri="{BB962C8B-B14F-4D97-AF65-F5344CB8AC3E}">
        <p14:creationId xmlns:p14="http://schemas.microsoft.com/office/powerpoint/2010/main" val="254905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1320 – John Wycliffe was born village of </a:t>
            </a:r>
            <a:r>
              <a:rPr lang="en-US" sz="1200" kern="1200" dirty="0" err="1">
                <a:solidFill>
                  <a:schemeClr val="tx1"/>
                </a:solidFill>
                <a:effectLst/>
                <a:latin typeface="+mn-lt"/>
                <a:ea typeface="+mn-ea"/>
                <a:cs typeface="+mn-cs"/>
              </a:rPr>
              <a:t>Spreswell</a:t>
            </a:r>
            <a:r>
              <a:rPr lang="en-US" sz="1200" kern="1200" dirty="0">
                <a:solidFill>
                  <a:schemeClr val="tx1"/>
                </a:solidFill>
                <a:effectLst/>
                <a:latin typeface="+mn-lt"/>
                <a:ea typeface="+mn-ea"/>
                <a:cs typeface="+mn-cs"/>
              </a:rPr>
              <a:t>, modern </a:t>
            </a:r>
            <a:r>
              <a:rPr lang="en-US" sz="1200" kern="1200" dirty="0" err="1">
                <a:solidFill>
                  <a:schemeClr val="tx1"/>
                </a:solidFill>
                <a:effectLst/>
                <a:latin typeface="+mn-lt"/>
                <a:ea typeface="+mn-ea"/>
                <a:cs typeface="+mn-cs"/>
              </a:rPr>
              <a:t>Hipswell</a:t>
            </a:r>
            <a:r>
              <a:rPr lang="en-US" sz="1200" kern="1200" dirty="0">
                <a:solidFill>
                  <a:schemeClr val="tx1"/>
                </a:solidFill>
                <a:effectLst/>
                <a:latin typeface="+mn-lt"/>
                <a:ea typeface="+mn-ea"/>
                <a:cs typeface="+mn-cs"/>
              </a:rPr>
              <a:t>, a “good mile” south of Richmond in Yorkshire, England. (John Leland, historian who traveled during the time of Henry VIII, said he was born here in one place – in another he said that Wycliffe derived his origin from the village of Wycliffe, on the river Tees, about ten miles north of Richmond. 1324 is often given as the date of birth. Some say 1330 is his date of birth. Much is missing after the 1428 burning of most of his papers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1351 – Goes to Oxford to study (some say 1345)</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1353 – His father dies, and John W. becomes Lord of the Manor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1360, 61 – Became a fellow in Merton College, and was listed as Master of Balliol College of Oxford University –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1361 – Wycliffe was appointed vicar/rector of the parish church of </a:t>
            </a:r>
            <a:r>
              <a:rPr lang="en-US" sz="1200" kern="1200" dirty="0" err="1">
                <a:solidFill>
                  <a:schemeClr val="tx1"/>
                </a:solidFill>
                <a:effectLst/>
                <a:latin typeface="+mn-lt"/>
                <a:ea typeface="+mn-ea"/>
                <a:cs typeface="+mn-cs"/>
              </a:rPr>
              <a:t>Fillingham</a:t>
            </a:r>
            <a:r>
              <a:rPr lang="en-US" sz="1200" kern="1200" dirty="0">
                <a:solidFill>
                  <a:schemeClr val="tx1"/>
                </a:solidFill>
                <a:effectLst/>
                <a:latin typeface="+mn-lt"/>
                <a:ea typeface="+mn-ea"/>
                <a:cs typeface="+mn-cs"/>
              </a:rPr>
              <a:t>, Lincolnshire, and later rector of </a:t>
            </a:r>
            <a:r>
              <a:rPr lang="en-US" sz="1200" kern="1200" dirty="0" err="1">
                <a:solidFill>
                  <a:schemeClr val="tx1"/>
                </a:solidFill>
                <a:effectLst/>
                <a:latin typeface="+mn-lt"/>
                <a:ea typeface="+mn-ea"/>
                <a:cs typeface="+mn-cs"/>
              </a:rPr>
              <a:t>Lutterworth</a:t>
            </a:r>
            <a:r>
              <a:rPr lang="en-US" sz="1200" kern="1200" dirty="0">
                <a:solidFill>
                  <a:schemeClr val="tx1"/>
                </a:solidFill>
                <a:effectLst/>
                <a:latin typeface="+mn-lt"/>
                <a:ea typeface="+mn-ea"/>
                <a:cs typeface="+mn-cs"/>
              </a:rPr>
              <a:t>. Receives his Masters of Arts degree / ordained for the See (Diocese) of Lincoln (area around Oxford)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1365 – Warden of New Canterbury Hall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1363 – Prebend of Aust (Prebend was paid preacher) (Aust village in Gloucestershire, England)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1367 – Deposed at Canterbury Hall by new Archbishop of Canterbury (Langham); appeal to Pope Urban V fails.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1367 – Rector of Ludgershall, Wiltshire, England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1369 – Receives Bachelor Of Divinity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1370 –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presentation of his doctrine on Eucharist.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1372 – Receives Doctor of Theology. Gets more involved in public life, enters service of the crown.</a:t>
            </a:r>
          </a:p>
          <a:p>
            <a:endParaRPr lang="en-US" dirty="0"/>
          </a:p>
        </p:txBody>
      </p:sp>
      <p:sp>
        <p:nvSpPr>
          <p:cNvPr id="4" name="Slide Number Placeholder 3"/>
          <p:cNvSpPr>
            <a:spLocks noGrp="1"/>
          </p:cNvSpPr>
          <p:nvPr>
            <p:ph type="sldNum" sz="quarter" idx="5"/>
          </p:nvPr>
        </p:nvSpPr>
        <p:spPr/>
        <p:txBody>
          <a:bodyPr/>
          <a:lstStyle/>
          <a:p>
            <a:fld id="{FC381208-83FF-5241-86B0-4C4F6358D17C}" type="slidenum">
              <a:rPr lang="en-US" smtClean="0"/>
              <a:t>1</a:t>
            </a:fld>
            <a:endParaRPr lang="en-US"/>
          </a:p>
        </p:txBody>
      </p:sp>
    </p:spTree>
    <p:extLst>
      <p:ext uri="{BB962C8B-B14F-4D97-AF65-F5344CB8AC3E}">
        <p14:creationId xmlns:p14="http://schemas.microsoft.com/office/powerpoint/2010/main" val="4151109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381208-83FF-5241-86B0-4C4F6358D17C}" type="slidenum">
              <a:rPr lang="en-US" smtClean="0"/>
              <a:t>11</a:t>
            </a:fld>
            <a:endParaRPr lang="en-US"/>
          </a:p>
        </p:txBody>
      </p:sp>
    </p:spTree>
    <p:extLst>
      <p:ext uri="{BB962C8B-B14F-4D97-AF65-F5344CB8AC3E}">
        <p14:creationId xmlns:p14="http://schemas.microsoft.com/office/powerpoint/2010/main" val="83595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Attacked the church’s teaching on Transubstantiation – that at the blessing of the priest that the bread and fruit of the vine became the literal body and blood of Jesus. </a:t>
            </a:r>
          </a:p>
          <a:p>
            <a:endParaRPr lang="en-US" dirty="0"/>
          </a:p>
          <a:p>
            <a:r>
              <a:rPr lang="en-US" sz="1200" dirty="0"/>
              <a:t>1. “The nature of the bread is not destroyed by what is done by the priest, it is only elevated so as to become a substance more honored. The bread while becoming by virtue of Christ’s words the body of Christ does not cease to be bread. When it has become sacramentally the body of Christ, it remains bread substantially.”</a:t>
            </a:r>
          </a:p>
          <a:p>
            <a:r>
              <a:rPr lang="en-US" sz="1200" dirty="0"/>
              <a:t>2. “Nobody on earth is able to see Christ in the consecrated Host with the bodily eye, but by faith.”</a:t>
            </a:r>
          </a:p>
          <a:p>
            <a:r>
              <a:rPr lang="en-US" sz="1200" dirty="0"/>
              <a:t>3. “The consecrated Host we priests make and bless is not the body of the Lord but an effectual sign of it. It is not to be understood that the body of Christ comes down from heaven to the Host consecrated in every church.”</a:t>
            </a:r>
          </a:p>
          <a:p>
            <a:r>
              <a:rPr lang="en-US" sz="1200" dirty="0"/>
              <a:t>4. The bread is figuratively the body, and fruit of the vine is figuratively the blood of Christ.</a:t>
            </a:r>
          </a:p>
          <a:p>
            <a:r>
              <a:rPr lang="en-US" sz="1200" dirty="0"/>
              <a:t>5. It is impossible for man of any kind to say words and turn bread into deity</a:t>
            </a:r>
          </a:p>
          <a:p>
            <a:r>
              <a:rPr lang="en-US" dirty="0"/>
              <a:t>Wycliffe struggled with the idea that a priest by pronouncing a blessing had within his power to produce deity. </a:t>
            </a:r>
          </a:p>
          <a:p>
            <a:r>
              <a:rPr lang="en-US" sz="1200" i="1" kern="1200" dirty="0">
                <a:solidFill>
                  <a:schemeClr val="tx1"/>
                </a:solidFill>
                <a:effectLst/>
                <a:latin typeface="+mn-lt"/>
                <a:ea typeface="+mn-ea"/>
                <a:cs typeface="+mn-cs"/>
              </a:rPr>
              <a:t>6. “In the Mass creed, it is said, ‘I believe in one God only, Jesus Christ, by whom all things be</a:t>
            </a:r>
            <a:r>
              <a:rPr lang="en-US" sz="1200" i="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made’ … And you then, who are an earthly man, by what reason may you say that you make</a:t>
            </a:r>
            <a:r>
              <a:rPr lang="en-US" sz="1200" i="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your Maker? You say every day that you make of bread the body of the Lord, flesh and blood</a:t>
            </a:r>
            <a:r>
              <a:rPr lang="en-US" sz="1200" i="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of Jesus Christ, God and man; … If you make the body of the Lord in these words, ‘Hoc </a:t>
            </a:r>
            <a:r>
              <a:rPr lang="en-US" sz="1200" i="1" kern="1200" dirty="0" err="1">
                <a:solidFill>
                  <a:schemeClr val="tx1"/>
                </a:solidFill>
                <a:effectLst/>
                <a:latin typeface="+mn-lt"/>
                <a:ea typeface="+mn-ea"/>
                <a:cs typeface="+mn-cs"/>
              </a:rPr>
              <a:t>est</a:t>
            </a:r>
            <a:r>
              <a:rPr lang="en-US" sz="1200" i="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corpus </a:t>
            </a:r>
            <a:r>
              <a:rPr lang="en-US" sz="1200" i="1" kern="1200" dirty="0" err="1">
                <a:solidFill>
                  <a:schemeClr val="tx1"/>
                </a:solidFill>
                <a:effectLst/>
                <a:latin typeface="+mn-lt"/>
                <a:ea typeface="+mn-ea"/>
                <a:cs typeface="+mn-cs"/>
              </a:rPr>
              <a:t>meum</a:t>
            </a:r>
            <a:r>
              <a:rPr lang="en-US" sz="1200" i="1" kern="1200" dirty="0">
                <a:solidFill>
                  <a:schemeClr val="tx1"/>
                </a:solidFill>
                <a:effectLst/>
                <a:latin typeface="+mn-lt"/>
                <a:ea typeface="+mn-ea"/>
                <a:cs typeface="+mn-cs"/>
              </a:rPr>
              <a:t>,’ you yourself must be the person of Christ or else there is a false God … If you</a:t>
            </a:r>
            <a:r>
              <a:rPr lang="en-US" sz="1200" i="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cannot make the work that God made in Genesis, how shall you make Him that made the</a:t>
            </a:r>
            <a:r>
              <a:rPr lang="en-US" sz="1200" i="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works? And you have no words of authority.”</a:t>
            </a:r>
            <a:endParaRPr lang="en-US" sz="1200" kern="1200" dirty="0">
              <a:solidFill>
                <a:schemeClr val="tx1"/>
              </a:solidFill>
              <a:effectLst/>
              <a:latin typeface="+mn-lt"/>
              <a:ea typeface="+mn-ea"/>
              <a:cs typeface="+mn-cs"/>
            </a:endParaRPr>
          </a:p>
          <a:p>
            <a:endParaRPr lang="en-US" sz="1200" dirty="0"/>
          </a:p>
          <a:p>
            <a:pPr lvl="1"/>
            <a:endParaRPr lang="en-US" sz="1200" dirty="0"/>
          </a:p>
          <a:p>
            <a:pPr lvl="0"/>
            <a:r>
              <a:rPr lang="en-US" sz="1200" dirty="0"/>
              <a:t>This tract led to sharp criticism even from his protectors. </a:t>
            </a:r>
          </a:p>
          <a:p>
            <a:endParaRPr lang="en-US" dirty="0"/>
          </a:p>
        </p:txBody>
      </p:sp>
      <p:sp>
        <p:nvSpPr>
          <p:cNvPr id="4" name="Slide Number Placeholder 3"/>
          <p:cNvSpPr>
            <a:spLocks noGrp="1"/>
          </p:cNvSpPr>
          <p:nvPr>
            <p:ph type="sldNum" sz="quarter" idx="5"/>
          </p:nvPr>
        </p:nvSpPr>
        <p:spPr/>
        <p:txBody>
          <a:bodyPr/>
          <a:lstStyle/>
          <a:p>
            <a:fld id="{FC381208-83FF-5241-86B0-4C4F6358D17C}" type="slidenum">
              <a:rPr lang="en-US" smtClean="0"/>
              <a:t>12</a:t>
            </a:fld>
            <a:endParaRPr lang="en-US"/>
          </a:p>
        </p:txBody>
      </p:sp>
    </p:spTree>
    <p:extLst>
      <p:ext uri="{BB962C8B-B14F-4D97-AF65-F5344CB8AC3E}">
        <p14:creationId xmlns:p14="http://schemas.microsoft.com/office/powerpoint/2010/main" val="1710819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1379-1380 – Fanning the flames of change could only be done if the book was in the hands of the people who could read it.</a:t>
            </a:r>
          </a:p>
          <a:p>
            <a:endParaRPr lang="en-US" dirty="0"/>
          </a:p>
          <a:p>
            <a:r>
              <a:rPr lang="en-US" dirty="0"/>
              <a:t>At the time of Wycliffe’s preaching, the Scriptures were at best hard to come by. And, if you had a copy of the Bible you would pay up to a year’s wage for a copy, and you would have to wait a year for it to be hand written. Remember </a:t>
            </a:r>
            <a:r>
              <a:rPr lang="en-US" dirty="0" err="1"/>
              <a:t>Guttenburg</a:t>
            </a:r>
            <a:r>
              <a:rPr lang="en-US" dirty="0"/>
              <a:t> would not invent his press for another 75 years. (1454) So it took a year to copy a Bible, and when you got it, it would be in Latin. If you could read Latin, you were in good shape.</a:t>
            </a:r>
          </a:p>
          <a:p>
            <a:endParaRPr lang="en-US" dirty="0"/>
          </a:p>
          <a:p>
            <a:r>
              <a:rPr lang="en-US" dirty="0"/>
              <a:t>The common language of England was English. The ruling families, House of Plantagenet, was French. Some years earlier, the French had produced a volume in French. Why not one for the English people?</a:t>
            </a:r>
          </a:p>
          <a:p>
            <a:endParaRPr lang="en-US" dirty="0"/>
          </a:p>
          <a:p>
            <a:r>
              <a:rPr lang="en-US" dirty="0"/>
              <a:t>Wycliffe and his students began working on an English version. Parts of the NT was released in 1379, and finally the Old Testament in 1380.  Believed that the greater part of the Old Testament was the work of Nicholas of Hereford. A few years later, It is said that John Purvey perfected the version. It is from Jerome’s Latin Vulgate. </a:t>
            </a:r>
          </a:p>
          <a:p>
            <a:endParaRPr lang="en-US" dirty="0"/>
          </a:p>
          <a:p>
            <a:endParaRPr lang="en-US" dirty="0"/>
          </a:p>
        </p:txBody>
      </p:sp>
      <p:sp>
        <p:nvSpPr>
          <p:cNvPr id="4" name="Slide Number Placeholder 3"/>
          <p:cNvSpPr>
            <a:spLocks noGrp="1"/>
          </p:cNvSpPr>
          <p:nvPr>
            <p:ph type="sldNum" sz="quarter" idx="5"/>
          </p:nvPr>
        </p:nvSpPr>
        <p:spPr/>
        <p:txBody>
          <a:bodyPr/>
          <a:lstStyle/>
          <a:p>
            <a:fld id="{FC381208-83FF-5241-86B0-4C4F6358D17C}" type="slidenum">
              <a:rPr lang="en-US" smtClean="0"/>
              <a:t>13</a:t>
            </a:fld>
            <a:endParaRPr lang="en-US"/>
          </a:p>
        </p:txBody>
      </p:sp>
    </p:spTree>
    <p:extLst>
      <p:ext uri="{BB962C8B-B14F-4D97-AF65-F5344CB8AC3E}">
        <p14:creationId xmlns:p14="http://schemas.microsoft.com/office/powerpoint/2010/main" val="3175101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things contributed to the Peasant Revolt. </a:t>
            </a:r>
          </a:p>
          <a:p>
            <a:endParaRPr lang="en-US" dirty="0"/>
          </a:p>
          <a:p>
            <a:endParaRPr lang="en-US" dirty="0"/>
          </a:p>
          <a:p>
            <a:r>
              <a:rPr lang="en-US" dirty="0"/>
              <a:t>For years the country had not been at ease:</a:t>
            </a:r>
          </a:p>
          <a:p>
            <a:endParaRPr lang="en-US" dirty="0"/>
          </a:p>
          <a:p>
            <a:r>
              <a:rPr lang="en-US" dirty="0"/>
              <a:t>Black Plague came in 1340 killing thousands</a:t>
            </a:r>
          </a:p>
          <a:p>
            <a:endParaRPr lang="en-US" dirty="0"/>
          </a:p>
          <a:p>
            <a:r>
              <a:rPr lang="en-US" dirty="0"/>
              <a:t>Richard III had died in ’77</a:t>
            </a:r>
          </a:p>
          <a:p>
            <a:endParaRPr lang="en-US" dirty="0"/>
          </a:p>
          <a:p>
            <a:r>
              <a:rPr lang="en-US" dirty="0"/>
              <a:t>Wycliffe’s teachings had helped enrich Lords and Landowners</a:t>
            </a:r>
          </a:p>
          <a:p>
            <a:endParaRPr lang="en-US" dirty="0"/>
          </a:p>
          <a:p>
            <a:r>
              <a:rPr lang="en-US" dirty="0"/>
              <a:t>A heavy poll tax from the new king Richard.  Wat Tyler’s Rebellion / or the Great Rising! </a:t>
            </a:r>
          </a:p>
          <a:p>
            <a:endParaRPr lang="en-US" dirty="0"/>
          </a:p>
          <a:p>
            <a:r>
              <a:rPr lang="en-US" dirty="0"/>
              <a:t>Wycliffe was blamed. Relieved from his position at Oxford and banished to church at </a:t>
            </a:r>
            <a:r>
              <a:rPr lang="en-US" dirty="0" err="1"/>
              <a:t>Lutterworth</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FC381208-83FF-5241-86B0-4C4F6358D17C}" type="slidenum">
              <a:rPr lang="en-US" smtClean="0"/>
              <a:t>14</a:t>
            </a:fld>
            <a:endParaRPr lang="en-US"/>
          </a:p>
        </p:txBody>
      </p:sp>
    </p:spTree>
    <p:extLst>
      <p:ext uri="{BB962C8B-B14F-4D97-AF65-F5344CB8AC3E}">
        <p14:creationId xmlns:p14="http://schemas.microsoft.com/office/powerpoint/2010/main" val="3352318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381208-83FF-5241-86B0-4C4F6358D17C}" type="slidenum">
              <a:rPr lang="en-US" smtClean="0"/>
              <a:t>15</a:t>
            </a:fld>
            <a:endParaRPr lang="en-US"/>
          </a:p>
        </p:txBody>
      </p:sp>
    </p:spTree>
    <p:extLst>
      <p:ext uri="{BB962C8B-B14F-4D97-AF65-F5344CB8AC3E}">
        <p14:creationId xmlns:p14="http://schemas.microsoft.com/office/powerpoint/2010/main" val="3234524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 preachers who had been students invaded Europe with Wycliffe’s teachings. </a:t>
            </a:r>
          </a:p>
          <a:p>
            <a:endParaRPr lang="en-US" dirty="0"/>
          </a:p>
          <a:p>
            <a:endParaRPr lang="en-US" dirty="0"/>
          </a:p>
          <a:p>
            <a:r>
              <a:rPr lang="en-US" dirty="0"/>
              <a:t>Lollards go into Scotland and Ireland promoting the reading of Scriptures. </a:t>
            </a:r>
          </a:p>
        </p:txBody>
      </p:sp>
      <p:sp>
        <p:nvSpPr>
          <p:cNvPr id="4" name="Slide Number Placeholder 3"/>
          <p:cNvSpPr>
            <a:spLocks noGrp="1"/>
          </p:cNvSpPr>
          <p:nvPr>
            <p:ph type="sldNum" sz="quarter" idx="5"/>
          </p:nvPr>
        </p:nvSpPr>
        <p:spPr/>
        <p:txBody>
          <a:bodyPr/>
          <a:lstStyle/>
          <a:p>
            <a:fld id="{FC381208-83FF-5241-86B0-4C4F6358D17C}" type="slidenum">
              <a:rPr lang="en-US" smtClean="0"/>
              <a:t>17</a:t>
            </a:fld>
            <a:endParaRPr lang="en-US"/>
          </a:p>
        </p:txBody>
      </p:sp>
    </p:spTree>
    <p:extLst>
      <p:ext uri="{BB962C8B-B14F-4D97-AF65-F5344CB8AC3E}">
        <p14:creationId xmlns:p14="http://schemas.microsoft.com/office/powerpoint/2010/main" val="552554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Jan Hus – 1372-1415</a:t>
            </a:r>
          </a:p>
          <a:p>
            <a:r>
              <a:rPr lang="en-US" sz="1200" kern="1200" dirty="0">
                <a:solidFill>
                  <a:schemeClr val="tx1"/>
                </a:solidFill>
                <a:effectLst/>
                <a:latin typeface="+mn-lt"/>
                <a:ea typeface="+mn-ea"/>
                <a:cs typeface="+mn-cs"/>
              </a:rPr>
              <a:t>In January 1382, when Richard II was 15 years old and Princess Anne of Bohemia (1366-1394) was 16 years old, they were married in St. Stephens Chapel, at Westminster. Reportedly, Anne had been persuaded to accept the proposal because of positive reports that she had received of the Reformation work of Professor John Wycliffe of Oxford University.</a:t>
            </a:r>
          </a:p>
          <a:p>
            <a:r>
              <a:rPr lang="en-US" sz="1200" kern="1200" dirty="0">
                <a:solidFill>
                  <a:schemeClr val="tx1"/>
                </a:solidFill>
                <a:effectLst/>
                <a:latin typeface="+mn-lt"/>
                <a:ea typeface="+mn-ea"/>
                <a:cs typeface="+mn-cs"/>
              </a:rPr>
              <a:t>Ann’s most prized possession was a copy of the gospels. She had arrived in England with copies of the Bible in Latin, Czech, &amp; German. The English papacy was horrified to hear that the Queen owned copies of the Gospels, which she avidly studied. </a:t>
            </a:r>
          </a:p>
          <a:p>
            <a:r>
              <a:rPr lang="en-US" sz="1200" kern="1200" dirty="0">
                <a:solidFill>
                  <a:schemeClr val="tx1"/>
                </a:solidFill>
                <a:effectLst/>
                <a:latin typeface="+mn-lt"/>
                <a:ea typeface="+mn-ea"/>
                <a:cs typeface="+mn-cs"/>
              </a:rPr>
              <a:t>Professor John Wycliffe was delighted to learn of Anne’s love for the Scriptures, and he publicly compared her to the Biblical Mary who sat at Jesus feet listening to what the Master had to say.</a:t>
            </a:r>
          </a:p>
          <a:p>
            <a:r>
              <a:rPr lang="en-US" sz="1200" kern="1200" dirty="0">
                <a:solidFill>
                  <a:schemeClr val="tx1"/>
                </a:solidFill>
                <a:effectLst/>
                <a:latin typeface="+mn-lt"/>
                <a:ea typeface="+mn-ea"/>
                <a:cs typeface="+mn-cs"/>
              </a:rPr>
              <a:t>For her part, Queen Anne protected Wycliffe from his many enemies and intervened on numerous occasions to protect him from prosecution and to save his life.</a:t>
            </a:r>
          </a:p>
          <a:p>
            <a:r>
              <a:rPr lang="en-US" sz="1200" kern="1200" dirty="0">
                <a:solidFill>
                  <a:schemeClr val="tx1"/>
                </a:solidFill>
                <a:effectLst/>
                <a:latin typeface="+mn-lt"/>
                <a:ea typeface="+mn-ea"/>
                <a:cs typeface="+mn-cs"/>
              </a:rPr>
              <a:t>At the encouragement of Queen Anne, Bohemian students came to Oxford to study under John Wycliffe. Many of these students carried back the Reformation writings and teachings of Wycliffe to Prague, Bohemia and throughout central Europe.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such Catholic priest to hear of the teachings of Wycliffe was Jan Hus (1272-1415). His study of Wycliffe work caused him to lead a reformatory effort in Bohemia. He was burned at the stake for his teachings.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John Foxe wrote, “When the fagots were piled up to his very neck, the Duke of Bavaria was so officious as to desire him to abjure. "No, (said Huss;) I never preached any doctrine of an evil tendency; and what I taught with my lips I now seal with my blood." He then said to the executioner, "You are now going to burn a goose, (Huss signifying goose in the Bohemian language;) but in a century you will have a swan whom you can neither roast nor boil." If he were prophetic, he must have meant Martin Luther, who shone about a hundred years after, and who had a swan for his arms. The flames were now applied to the fagots, when our martyr sung a hymn with so loud and cheerful a voice, that he was heard throughout the cracklings of the combustibles, and the noise of the multitude. At length his voice was interrupted by the severity of the flames, which soon closed his existence.” </a:t>
            </a:r>
          </a:p>
          <a:p>
            <a:r>
              <a:rPr lang="en-US" sz="1200" kern="1200" dirty="0">
                <a:solidFill>
                  <a:schemeClr val="tx1"/>
                </a:solidFill>
                <a:effectLst/>
                <a:latin typeface="+mn-lt"/>
                <a:ea typeface="+mn-ea"/>
                <a:cs typeface="+mn-cs"/>
              </a:rPr>
              <a:t>-Fox’s Book of Martyrs, or History of the Acts and Monuments of the Church, page 170. </a:t>
            </a:r>
          </a:p>
          <a:p>
            <a:endParaRPr lang="en-US" dirty="0"/>
          </a:p>
        </p:txBody>
      </p:sp>
      <p:sp>
        <p:nvSpPr>
          <p:cNvPr id="4" name="Slide Number Placeholder 3"/>
          <p:cNvSpPr>
            <a:spLocks noGrp="1"/>
          </p:cNvSpPr>
          <p:nvPr>
            <p:ph type="sldNum" sz="quarter" idx="5"/>
          </p:nvPr>
        </p:nvSpPr>
        <p:spPr/>
        <p:txBody>
          <a:bodyPr/>
          <a:lstStyle/>
          <a:p>
            <a:fld id="{FC381208-83FF-5241-86B0-4C4F6358D17C}" type="slidenum">
              <a:rPr lang="en-US" smtClean="0"/>
              <a:t>18</a:t>
            </a:fld>
            <a:endParaRPr lang="en-US"/>
          </a:p>
        </p:txBody>
      </p:sp>
    </p:spTree>
    <p:extLst>
      <p:ext uri="{BB962C8B-B14F-4D97-AF65-F5344CB8AC3E}">
        <p14:creationId xmlns:p14="http://schemas.microsoft.com/office/powerpoint/2010/main" val="381725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into perspective, time wise. This is the time of the House of Plantagenet – which lasted from 1216-1399.  They were a family divided into two main houses, the house of Lancaster, and the House of York which brought about the Wars of the Roses between 1455 and 1487. Historically, a French family that had come to rule over England. </a:t>
            </a:r>
          </a:p>
          <a:p>
            <a:endParaRPr lang="en-US" dirty="0"/>
          </a:p>
          <a:p>
            <a:r>
              <a:rPr lang="en-US" dirty="0"/>
              <a:t>Edward I – Longshanks reigned from 1272-1307. He was referred to as the Hammer of the Scots. Of William Wallace/Robert the Bruce fame. Mel Gibson’s Braveheart. The battles at Stirling Bridge (1297), Falkirk (07,1298) and the like. </a:t>
            </a:r>
          </a:p>
          <a:p>
            <a:endParaRPr lang="en-US" dirty="0"/>
          </a:p>
          <a:p>
            <a:r>
              <a:rPr lang="en-US" dirty="0"/>
              <a:t>Longshank’s son is Edward II, with little note. </a:t>
            </a:r>
          </a:p>
          <a:p>
            <a:endParaRPr lang="en-US" dirty="0"/>
          </a:p>
          <a:p>
            <a:r>
              <a:rPr lang="en-US" dirty="0"/>
              <a:t>The period of Wycliffe is primarily in the late term of Edward III’s reign (1327-1377).</a:t>
            </a:r>
          </a:p>
          <a:p>
            <a:endParaRPr lang="en-US" dirty="0"/>
          </a:p>
          <a:p>
            <a:r>
              <a:rPr lang="en-US" dirty="0"/>
              <a:t>Edward, The Black Prince was next in line to Edward III. He was his eldest son, but he died the year that John Wycliffe published his work </a:t>
            </a:r>
            <a:r>
              <a:rPr lang="en-US" i="1" dirty="0"/>
              <a:t>Of Civil Dominion </a:t>
            </a:r>
            <a:r>
              <a:rPr lang="en-US" i="0" dirty="0"/>
              <a:t> in 1376. </a:t>
            </a:r>
          </a:p>
          <a:p>
            <a:endParaRPr lang="en-US" i="0" dirty="0"/>
          </a:p>
          <a:p>
            <a:r>
              <a:rPr lang="en-US" i="0" dirty="0"/>
              <a:t>Unfortunately, his father Edward III is getting close to his own deathbed, causing the need of his third of five son, John of Gaunt to handle the state of affairs of government. At the time of Wycliffe, John was the potentially the most powerful man in England. </a:t>
            </a:r>
          </a:p>
          <a:p>
            <a:endParaRPr lang="en-US" i="0" dirty="0"/>
          </a:p>
          <a:p>
            <a:r>
              <a:rPr lang="en-US" i="0" dirty="0"/>
              <a:t>When Edward died in 1377, the throne goes to his grandson, Richard II, son of Black Prince – He is 10 years old. The queen mother is regent, but John’s place in England was strong. </a:t>
            </a:r>
            <a:r>
              <a:rPr lang="en-US" dirty="0"/>
              <a:t>Shakespeare is supposed to have produced his play on Richard II</a:t>
            </a:r>
          </a:p>
        </p:txBody>
      </p:sp>
      <p:sp>
        <p:nvSpPr>
          <p:cNvPr id="4" name="Slide Number Placeholder 3"/>
          <p:cNvSpPr>
            <a:spLocks noGrp="1"/>
          </p:cNvSpPr>
          <p:nvPr>
            <p:ph type="sldNum" sz="quarter" idx="5"/>
          </p:nvPr>
        </p:nvSpPr>
        <p:spPr/>
        <p:txBody>
          <a:bodyPr/>
          <a:lstStyle/>
          <a:p>
            <a:fld id="{FC381208-83FF-5241-86B0-4C4F6358D17C}" type="slidenum">
              <a:rPr lang="en-US" smtClean="0"/>
              <a:t>2</a:t>
            </a:fld>
            <a:endParaRPr lang="en-US"/>
          </a:p>
        </p:txBody>
      </p:sp>
    </p:spTree>
    <p:extLst>
      <p:ext uri="{BB962C8B-B14F-4D97-AF65-F5344CB8AC3E}">
        <p14:creationId xmlns:p14="http://schemas.microsoft.com/office/powerpoint/2010/main" val="157630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of Parliament in England we see this majestic building on the right. It has only looked that way since reconstruction after the big fire in 1834. But, Parliament has been in this location on the Thames River since the reign of William the </a:t>
            </a:r>
            <a:r>
              <a:rPr lang="en-US" dirty="0" err="1"/>
              <a:t>Conquer’s</a:t>
            </a:r>
            <a:r>
              <a:rPr lang="en-US" dirty="0"/>
              <a:t> son, William II, in 1016. Encased in this building is the original structure. </a:t>
            </a:r>
          </a:p>
          <a:p>
            <a:endParaRPr lang="en-US" dirty="0"/>
          </a:p>
          <a:p>
            <a:r>
              <a:rPr lang="en-US" dirty="0"/>
              <a:t>Today the House of Commons are made up of MP’s elected by the people. But the House of Lords is made up primarily of entrepreneurs and wealthy businessmen, appointed to their positions by the queen.</a:t>
            </a:r>
          </a:p>
          <a:p>
            <a:endParaRPr lang="en-US" dirty="0"/>
          </a:p>
          <a:p>
            <a:r>
              <a:rPr lang="en-US" sz="1200" kern="1200" dirty="0">
                <a:solidFill>
                  <a:schemeClr val="tx1"/>
                </a:solidFill>
                <a:effectLst/>
                <a:latin typeface="+mn-lt"/>
                <a:ea typeface="+mn-ea"/>
                <a:cs typeface="+mn-cs"/>
              </a:rPr>
              <a:t>In the days of Wycliffe, it was different. Larger landowners were in the House of Lords &amp; Smaller landowners made up the House of Commons</a:t>
            </a:r>
          </a:p>
        </p:txBody>
      </p:sp>
      <p:sp>
        <p:nvSpPr>
          <p:cNvPr id="4" name="Slide Number Placeholder 3"/>
          <p:cNvSpPr>
            <a:spLocks noGrp="1"/>
          </p:cNvSpPr>
          <p:nvPr>
            <p:ph type="sldNum" sz="quarter" idx="5"/>
          </p:nvPr>
        </p:nvSpPr>
        <p:spPr/>
        <p:txBody>
          <a:bodyPr/>
          <a:lstStyle/>
          <a:p>
            <a:fld id="{FC381208-83FF-5241-86B0-4C4F6358D17C}" type="slidenum">
              <a:rPr lang="en-US" smtClean="0"/>
              <a:t>3</a:t>
            </a:fld>
            <a:endParaRPr lang="en-US"/>
          </a:p>
        </p:txBody>
      </p:sp>
    </p:spTree>
    <p:extLst>
      <p:ext uri="{BB962C8B-B14F-4D97-AF65-F5344CB8AC3E}">
        <p14:creationId xmlns:p14="http://schemas.microsoft.com/office/powerpoint/2010/main" val="218437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Days Of Wycliffe Parliament did not have the power that Parliament has today. This does not change until the days of Oliver Cromwell in 1651. Until then, the king is in charge, and the houses of Lords and Commons were subject to the king. But, they were powerful, none-the-less.</a:t>
            </a:r>
          </a:p>
          <a:p>
            <a:endParaRPr lang="en-US" dirty="0"/>
          </a:p>
          <a:p>
            <a:r>
              <a:rPr lang="en-US" dirty="0"/>
              <a:t>During the days of the rise of John Wycliffe, there was no man more powerful than that of Lord Henry Percy, 1</a:t>
            </a:r>
            <a:r>
              <a:rPr lang="en-US" baseline="30000" dirty="0"/>
              <a:t>st</a:t>
            </a:r>
            <a:r>
              <a:rPr lang="en-US" dirty="0"/>
              <a:t> Earl of Northumberland. He was a wealthy land owner. Was more or less ”king” or “protector” of the northern part of England. He was of the House of Lancaster through his mother. </a:t>
            </a:r>
          </a:p>
          <a:p>
            <a:endParaRPr lang="en-US" dirty="0"/>
          </a:p>
          <a:p>
            <a:r>
              <a:rPr lang="en-US" dirty="0"/>
              <a:t>He supported King Richard II, and when he died, supported the crowning of Richard II. </a:t>
            </a:r>
          </a:p>
          <a:p>
            <a:endParaRPr lang="en-US" dirty="0"/>
          </a:p>
          <a:p>
            <a:r>
              <a:rPr lang="en-US" dirty="0"/>
              <a:t>And, the biggest thing for us is that he was a good friend of John Wycliffe.</a:t>
            </a:r>
          </a:p>
          <a:p>
            <a:endParaRPr lang="en-US" dirty="0"/>
          </a:p>
        </p:txBody>
      </p:sp>
      <p:sp>
        <p:nvSpPr>
          <p:cNvPr id="4" name="Slide Number Placeholder 3"/>
          <p:cNvSpPr>
            <a:spLocks noGrp="1"/>
          </p:cNvSpPr>
          <p:nvPr>
            <p:ph type="sldNum" sz="quarter" idx="5"/>
          </p:nvPr>
        </p:nvSpPr>
        <p:spPr/>
        <p:txBody>
          <a:bodyPr/>
          <a:lstStyle/>
          <a:p>
            <a:fld id="{FC381208-83FF-5241-86B0-4C4F6358D17C}" type="slidenum">
              <a:rPr lang="en-US" smtClean="0"/>
              <a:t>4</a:t>
            </a:fld>
            <a:endParaRPr lang="en-US"/>
          </a:p>
        </p:txBody>
      </p:sp>
    </p:spTree>
    <p:extLst>
      <p:ext uri="{BB962C8B-B14F-4D97-AF65-F5344CB8AC3E}">
        <p14:creationId xmlns:p14="http://schemas.microsoft.com/office/powerpoint/2010/main" val="2620190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State of the Church in Wycliffe’s Time</a:t>
            </a:r>
          </a:p>
          <a:p>
            <a:r>
              <a:rPr lang="en-US" sz="1200" kern="1200" dirty="0">
                <a:solidFill>
                  <a:schemeClr val="tx1"/>
                </a:solidFill>
                <a:effectLst/>
                <a:latin typeface="+mn-lt"/>
                <a:ea typeface="+mn-ea"/>
                <a:cs typeface="+mn-cs"/>
              </a:rPr>
              <a:t>In 1377 it is still very much a Catholic Church – still 157 years away from being Church of England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1377 – Came the end of what has been called the Babylonian Captivity of the Roman church as it’s home, and the home of the Pope was In Avignon, France 1309-1377 or 70 yrs.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1377 - The pope is Gregory XI, and he is the pope that moves the home of the church back to Rome. Mostly because of reform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of the priests were also members of the House of Commons &amp; House of Lords.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church was a financial machine. Sales of office was a way of life – Simony. The sales of indulgences were commonplace. The church was rich and was sucking the economic blood out of society. </a:t>
            </a:r>
          </a:p>
        </p:txBody>
      </p:sp>
      <p:sp>
        <p:nvSpPr>
          <p:cNvPr id="4" name="Slide Number Placeholder 3"/>
          <p:cNvSpPr>
            <a:spLocks noGrp="1"/>
          </p:cNvSpPr>
          <p:nvPr>
            <p:ph type="sldNum" sz="quarter" idx="5"/>
          </p:nvPr>
        </p:nvSpPr>
        <p:spPr/>
        <p:txBody>
          <a:bodyPr/>
          <a:lstStyle/>
          <a:p>
            <a:fld id="{FC381208-83FF-5241-86B0-4C4F6358D17C}" type="slidenum">
              <a:rPr lang="en-US" smtClean="0"/>
              <a:t>5</a:t>
            </a:fld>
            <a:endParaRPr lang="en-US"/>
          </a:p>
        </p:txBody>
      </p:sp>
    </p:spTree>
    <p:extLst>
      <p:ext uri="{BB962C8B-B14F-4D97-AF65-F5344CB8AC3E}">
        <p14:creationId xmlns:p14="http://schemas.microsoft.com/office/powerpoint/2010/main" val="20619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subject of Dominion was a cornerstone doctrine of the church. God created/hence owned the earth at creation.</a:t>
            </a:r>
          </a:p>
          <a:p>
            <a:r>
              <a:rPr lang="en-US" dirty="0"/>
              <a:t>Sin entered, and dominion was lost to man. Jesus instituted His Kingdom to reclaim the dominion of the earth.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Doctrines developed over the centuries like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1376 Wycliffe  released Of Civil Dominion, arguing that the nature of the Kingdom of Christ was spiritual, John 18:36 and that God left the affairs of this earth to man. Think of the ramifications of this. If the church should not own the lands of the earth, this was music to the ears of Landowners and Kings! He argued that Kings have the right to Dis-Endow properties previously endowed by ancestral land owners who had left their land to the church in order to achieve a better reward in heaven.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Dominion – a central doctrine of the church</a:t>
            </a:r>
          </a:p>
          <a:p>
            <a:r>
              <a:rPr lang="en-US" dirty="0"/>
              <a:t>Purgatory, Sales of Indulgences, Endowment, etc. were imbedded in </a:t>
            </a:r>
            <a:r>
              <a:rPr lang="en-US" i="1" dirty="0"/>
              <a:t>Church</a:t>
            </a:r>
            <a:r>
              <a:rPr lang="en-US" dirty="0"/>
              <a:t> </a:t>
            </a:r>
            <a:r>
              <a:rPr lang="en-US" i="1" dirty="0"/>
              <a:t>Dominium</a:t>
            </a:r>
          </a:p>
          <a:p>
            <a:r>
              <a:rPr lang="en-US" dirty="0"/>
              <a:t>Wycliffe argued that the nature of the Kingdom of Christ was spiritual, John 18:36, and that God left the affairs of this earth to 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C381208-83FF-5241-86B0-4C4F6358D17C}" type="slidenum">
              <a:rPr lang="en-US" smtClean="0"/>
              <a:t>6</a:t>
            </a:fld>
            <a:endParaRPr lang="en-US"/>
          </a:p>
        </p:txBody>
      </p:sp>
    </p:spTree>
    <p:extLst>
      <p:ext uri="{BB962C8B-B14F-4D97-AF65-F5344CB8AC3E}">
        <p14:creationId xmlns:p14="http://schemas.microsoft.com/office/powerpoint/2010/main" val="111848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“Wycliffe arrived at the door of the great Cathedral and moved slowly up the crowded aisle which boasted to be the longest in Christendom. Four friars from Oxford, each representing one of their four orders, came with him to defend his doctrines. But the prisoner was not supported by logic and learning alone. By his side walked the great Duke; in front strode the King's Marshal, the Northern lord who proposed to administer border-law in the streets of London.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all the pride of a Percy, he pushed the merchants and prentices to right and left, to make room for his patron and his strange friend. Considering the circumstances of the case, and the violence which the Londoners so often displayed, it is more wonderful that the noblemen returned to Westminster alive, than that the mob forgot for the time their </a:t>
            </a:r>
            <a:r>
              <a:rPr lang="en-US" sz="1200" kern="1200" dirty="0" err="1">
                <a:solidFill>
                  <a:schemeClr val="tx1"/>
                </a:solidFill>
                <a:effectLst/>
                <a:latin typeface="+mn-lt"/>
                <a:ea typeface="+mn-ea"/>
                <a:cs typeface="+mn-cs"/>
              </a:rPr>
              <a:t>favour</a:t>
            </a:r>
            <a:r>
              <a:rPr lang="en-US" sz="1200" kern="1200" dirty="0">
                <a:solidFill>
                  <a:schemeClr val="tx1"/>
                </a:solidFill>
                <a:effectLst/>
                <a:latin typeface="+mn-lt"/>
                <a:ea typeface="+mn-ea"/>
                <a:cs typeface="+mn-cs"/>
              </a:rPr>
              <a:t> to Wycliffe and his doctrine. Courtenay, Bishop of London, who appears to have been in the aisle as the procession moved up it, angrily rebuked Lord Percy for mishandling his flock, declaring that he would never have admitted them into the church if he had known that they were going to behave in this manner. The Duke answered that they would do as they pleased, whether the Bishop liked it or not.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had now reached the Lady Chapel where the conclave was sitting. The Duke and Lord took chairs for themselves, and Percy bade Wycliffe be seated: 'Since you have much to reply, you will need all the softer seat.' Courtenay, whose hot blood had been already stirred by the insolence the men had shown at their entry, cried out that the suggestion was impertinent, and that the accused should stand to give his answers. The two nobles swore that he should sit; Courtenay, taking the proceedings out of the hands of Archbishop Sudbury, who was glad enough to sit quiet, insisted that the prisoner should stand. The Duke, finding he could not carry the point, broke out into abuse and threats.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 would bring down the pride of all the Bishops of England; Courtenay need not trust in his parents the Earl and Countess of Devon, for they would have enough to do to take care of themselves. The Bishop made the obvious answer that he trusted in God and not in his high connections. The Duke, it was afterwards asserted, muttered to his attendants some threat of dragging him out by the hair of his head. The next moment the Londoners had broken in on the proceedings with wild cries of vengeance, and a general melee ensued between the citizens and the Duke's guard. The assembly broke up in confusion, and the prisoner was carried off by his supporters, whether in triumph or in retreat it was hard to tell. Of Wycliffe's share in the proceedings it can only be asserted that he made no noticeable interference, and that he, lost no popularity in London on account of the events of that day. What he thought of it all we can never even guess.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“Whether he had wished the Duke to accompany him must remain a mystery. He does not mention the scene in any of his works, though he speaks much of his later persecutions. In the roaring crowd of infuriated lords, bishops and citizens, he stood silent, and stands silent still.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England In The Age of Wycliffe, by George </a:t>
            </a:r>
            <a:r>
              <a:rPr lang="en-US" sz="1200" kern="1200" dirty="0" err="1">
                <a:solidFill>
                  <a:schemeClr val="tx1"/>
                </a:solidFill>
                <a:effectLst/>
                <a:latin typeface="+mn-lt"/>
                <a:ea typeface="+mn-ea"/>
                <a:cs typeface="+mn-cs"/>
              </a:rPr>
              <a:t>MaCauley</a:t>
            </a:r>
            <a:r>
              <a:rPr lang="en-US" sz="1200" kern="1200" dirty="0">
                <a:solidFill>
                  <a:schemeClr val="tx1"/>
                </a:solidFill>
                <a:effectLst/>
                <a:latin typeface="+mn-lt"/>
                <a:ea typeface="+mn-ea"/>
                <a:cs typeface="+mn-cs"/>
              </a:rPr>
              <a:t> Trevelyan, London: Longman’s, Green, And Co., c.1899, Pages 44,45.</a:t>
            </a:r>
          </a:p>
          <a:p>
            <a:endParaRPr lang="en-US" dirty="0"/>
          </a:p>
        </p:txBody>
      </p:sp>
      <p:sp>
        <p:nvSpPr>
          <p:cNvPr id="4" name="Slide Number Placeholder 3"/>
          <p:cNvSpPr>
            <a:spLocks noGrp="1"/>
          </p:cNvSpPr>
          <p:nvPr>
            <p:ph type="sldNum" sz="quarter" idx="5"/>
          </p:nvPr>
        </p:nvSpPr>
        <p:spPr/>
        <p:txBody>
          <a:bodyPr/>
          <a:lstStyle/>
          <a:p>
            <a:fld id="{FC381208-83FF-5241-86B0-4C4F6358D17C}" type="slidenum">
              <a:rPr lang="en-US" smtClean="0"/>
              <a:t>8</a:t>
            </a:fld>
            <a:endParaRPr lang="en-US"/>
          </a:p>
        </p:txBody>
      </p:sp>
    </p:spTree>
    <p:extLst>
      <p:ext uri="{BB962C8B-B14F-4D97-AF65-F5344CB8AC3E}">
        <p14:creationId xmlns:p14="http://schemas.microsoft.com/office/powerpoint/2010/main" val="3225277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FFFF"/>
                </a:solidFill>
              </a:rPr>
              <a:t>Pope Gregory XI Issued </a:t>
            </a:r>
            <a:br>
              <a:rPr lang="en-US" sz="1200" dirty="0">
                <a:solidFill>
                  <a:srgbClr val="FFFFFF"/>
                </a:solidFill>
              </a:rPr>
            </a:br>
            <a:r>
              <a:rPr lang="en-US" sz="1200" dirty="0">
                <a:solidFill>
                  <a:srgbClr val="FFFFFF"/>
                </a:solidFill>
              </a:rPr>
              <a:t>Five Bulls Of Excommunication – May 22, 1377</a:t>
            </a:r>
          </a:p>
          <a:p>
            <a:endParaRPr lang="en-US" sz="1200" dirty="0">
              <a:solidFill>
                <a:srgbClr val="FFFFFF"/>
              </a:solidFill>
            </a:endParaRPr>
          </a:p>
          <a:p>
            <a:r>
              <a:rPr lang="en-US" sz="1200" dirty="0">
                <a:solidFill>
                  <a:srgbClr val="FFFFFF"/>
                </a:solidFill>
              </a:rPr>
              <a:t>1. The heretic was standing for England against Rome, for state against Church.”</a:t>
            </a:r>
          </a:p>
          <a:p>
            <a:r>
              <a:rPr lang="en-US" sz="1200" dirty="0">
                <a:solidFill>
                  <a:srgbClr val="FFFFFF"/>
                </a:solidFill>
              </a:rPr>
              <a:t>2. The heretic declared against the power of the Pope to bind and loose and had maintained that excommunication when unjust had no real effect.</a:t>
            </a:r>
          </a:p>
          <a:p>
            <a:r>
              <a:rPr lang="en-US" sz="1200" dirty="0">
                <a:solidFill>
                  <a:srgbClr val="FFFFFF"/>
                </a:solidFill>
              </a:rPr>
              <a:t>3. Wycliffe had pronounced it the duty of the State to secularize the property of the Church when she grew too rich, in order to purify her.</a:t>
            </a:r>
          </a:p>
          <a:p>
            <a:r>
              <a:rPr lang="en-US" sz="1200" dirty="0">
                <a:solidFill>
                  <a:srgbClr val="FFFFFF"/>
                </a:solidFill>
              </a:rPr>
              <a:t>4. Wycliffe had said that any ordained priest had power to administer any of the Sacraments, several of which the Church had reserved for Bishops alone. </a:t>
            </a:r>
          </a:p>
          <a:p>
            <a:r>
              <a:rPr lang="en-US" sz="1200" dirty="0">
                <a:solidFill>
                  <a:srgbClr val="FFFFFF"/>
                </a:solidFill>
              </a:rPr>
              <a:t>5. Wycliffe had declared that the “Saints are in actual possession of all things.”</a:t>
            </a:r>
          </a:p>
          <a:p>
            <a:endParaRPr lang="en-US" sz="1200" dirty="0">
              <a:solidFill>
                <a:srgbClr val="FFFFFF"/>
              </a:solidFill>
            </a:endParaRPr>
          </a:p>
          <a:p>
            <a:r>
              <a:rPr lang="en-US" sz="1200" dirty="0">
                <a:solidFill>
                  <a:srgbClr val="FFFFFF"/>
                </a:solidFill>
              </a:rPr>
              <a:t>BY December, </a:t>
            </a:r>
            <a:r>
              <a:rPr lang="en-US" sz="1200" kern="1200" dirty="0">
                <a:solidFill>
                  <a:schemeClr val="tx1"/>
                </a:solidFill>
                <a:effectLst/>
                <a:latin typeface="+mn-lt"/>
                <a:ea typeface="+mn-ea"/>
                <a:cs typeface="+mn-cs"/>
              </a:rPr>
              <a:t>John Wycliffe is censured for the first time by the Archbishop of Canterbury for public speaking against Catholicism.</a:t>
            </a:r>
            <a:r>
              <a:rPr lang="en-US" dirty="0">
                <a:effectLst/>
              </a:rPr>
              <a:t> </a:t>
            </a:r>
            <a:r>
              <a:rPr lang="en-US" sz="1200" dirty="0">
                <a:solidFill>
                  <a:srgbClr val="FFFFFF"/>
                </a:solidFill>
              </a:rPr>
              <a:t>Wycliffe is under house arrest at Oxford.</a:t>
            </a:r>
          </a:p>
          <a:p>
            <a:endParaRPr lang="en-US" sz="12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FC381208-83FF-5241-86B0-4C4F6358D17C}" type="slidenum">
              <a:rPr lang="en-US" smtClean="0"/>
              <a:t>9</a:t>
            </a:fld>
            <a:endParaRPr lang="en-US"/>
          </a:p>
        </p:txBody>
      </p:sp>
    </p:spTree>
    <p:extLst>
      <p:ext uri="{BB962C8B-B14F-4D97-AF65-F5344CB8AC3E}">
        <p14:creationId xmlns:p14="http://schemas.microsoft.com/office/powerpoint/2010/main" val="370046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381208-83FF-5241-86B0-4C4F6358D17C}" type="slidenum">
              <a:rPr lang="en-US" smtClean="0"/>
              <a:t>10</a:t>
            </a:fld>
            <a:endParaRPr lang="en-US"/>
          </a:p>
        </p:txBody>
      </p:sp>
    </p:spTree>
    <p:extLst>
      <p:ext uri="{BB962C8B-B14F-4D97-AF65-F5344CB8AC3E}">
        <p14:creationId xmlns:p14="http://schemas.microsoft.com/office/powerpoint/2010/main" val="365164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D572-C176-1841-B00D-6A7706C6EC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24C819-596A-4349-BA58-A9F50C5C3C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99C24-349A-424A-9DF2-239051350B9A}"/>
              </a:ext>
            </a:extLst>
          </p:cNvPr>
          <p:cNvSpPr>
            <a:spLocks noGrp="1"/>
          </p:cNvSpPr>
          <p:nvPr>
            <p:ph type="dt" sz="half" idx="10"/>
          </p:nvPr>
        </p:nvSpPr>
        <p:spPr/>
        <p:txBody>
          <a:bodyPr/>
          <a:lstStyle/>
          <a:p>
            <a:fld id="{A2FE4B9E-3A88-5B42-A46F-DB0ADB40C123}" type="datetimeFigureOut">
              <a:rPr lang="en-US" smtClean="0"/>
              <a:t>12/8/20</a:t>
            </a:fld>
            <a:endParaRPr lang="en-US"/>
          </a:p>
        </p:txBody>
      </p:sp>
      <p:sp>
        <p:nvSpPr>
          <p:cNvPr id="5" name="Footer Placeholder 4">
            <a:extLst>
              <a:ext uri="{FF2B5EF4-FFF2-40B4-BE49-F238E27FC236}">
                <a16:creationId xmlns:a16="http://schemas.microsoft.com/office/drawing/2014/main" id="{3485278C-B87D-D443-BFD8-42E8C72EC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3C755-EF06-6F48-B51F-ABF917AE1FD4}"/>
              </a:ext>
            </a:extLst>
          </p:cNvPr>
          <p:cNvSpPr>
            <a:spLocks noGrp="1"/>
          </p:cNvSpPr>
          <p:nvPr>
            <p:ph type="sldNum" sz="quarter" idx="12"/>
          </p:nvPr>
        </p:nvSpPr>
        <p:spPr/>
        <p:txBody>
          <a:bodyPr/>
          <a:lstStyle/>
          <a:p>
            <a:fld id="{FA6845F4-A8DA-E249-8622-9695429DAD7C}" type="slidenum">
              <a:rPr lang="en-US" smtClean="0"/>
              <a:t>‹#›</a:t>
            </a:fld>
            <a:endParaRPr lang="en-US"/>
          </a:p>
        </p:txBody>
      </p:sp>
    </p:spTree>
    <p:extLst>
      <p:ext uri="{BB962C8B-B14F-4D97-AF65-F5344CB8AC3E}">
        <p14:creationId xmlns:p14="http://schemas.microsoft.com/office/powerpoint/2010/main" val="3234981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2AE5-E3FA-F445-AEC6-E521564E5C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BCBD18-533F-E346-8316-59A0B2741D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B8A71-96A5-974F-A0AD-C0B06493F489}"/>
              </a:ext>
            </a:extLst>
          </p:cNvPr>
          <p:cNvSpPr>
            <a:spLocks noGrp="1"/>
          </p:cNvSpPr>
          <p:nvPr>
            <p:ph type="dt" sz="half" idx="10"/>
          </p:nvPr>
        </p:nvSpPr>
        <p:spPr/>
        <p:txBody>
          <a:bodyPr/>
          <a:lstStyle/>
          <a:p>
            <a:fld id="{A2FE4B9E-3A88-5B42-A46F-DB0ADB40C123}" type="datetimeFigureOut">
              <a:rPr lang="en-US" smtClean="0"/>
              <a:t>12/8/20</a:t>
            </a:fld>
            <a:endParaRPr lang="en-US"/>
          </a:p>
        </p:txBody>
      </p:sp>
      <p:sp>
        <p:nvSpPr>
          <p:cNvPr id="5" name="Footer Placeholder 4">
            <a:extLst>
              <a:ext uri="{FF2B5EF4-FFF2-40B4-BE49-F238E27FC236}">
                <a16:creationId xmlns:a16="http://schemas.microsoft.com/office/drawing/2014/main" id="{11EC56A5-51A3-8445-9DBE-E58B8A1F8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4A32E-7CE4-0A47-9DF5-9C7DA2140EBB}"/>
              </a:ext>
            </a:extLst>
          </p:cNvPr>
          <p:cNvSpPr>
            <a:spLocks noGrp="1"/>
          </p:cNvSpPr>
          <p:nvPr>
            <p:ph type="sldNum" sz="quarter" idx="12"/>
          </p:nvPr>
        </p:nvSpPr>
        <p:spPr/>
        <p:txBody>
          <a:bodyPr/>
          <a:lstStyle/>
          <a:p>
            <a:fld id="{FA6845F4-A8DA-E249-8622-9695429DAD7C}" type="slidenum">
              <a:rPr lang="en-US" smtClean="0"/>
              <a:t>‹#›</a:t>
            </a:fld>
            <a:endParaRPr lang="en-US"/>
          </a:p>
        </p:txBody>
      </p:sp>
    </p:spTree>
    <p:extLst>
      <p:ext uri="{BB962C8B-B14F-4D97-AF65-F5344CB8AC3E}">
        <p14:creationId xmlns:p14="http://schemas.microsoft.com/office/powerpoint/2010/main" val="165333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C6D0A7-4AB5-F646-B4ED-8CDAB58551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E213AF-2AB9-794A-8A94-742BF87309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B129F-926F-E044-9E66-3A19272051AB}"/>
              </a:ext>
            </a:extLst>
          </p:cNvPr>
          <p:cNvSpPr>
            <a:spLocks noGrp="1"/>
          </p:cNvSpPr>
          <p:nvPr>
            <p:ph type="dt" sz="half" idx="10"/>
          </p:nvPr>
        </p:nvSpPr>
        <p:spPr/>
        <p:txBody>
          <a:bodyPr/>
          <a:lstStyle/>
          <a:p>
            <a:fld id="{A2FE4B9E-3A88-5B42-A46F-DB0ADB40C123}" type="datetimeFigureOut">
              <a:rPr lang="en-US" smtClean="0"/>
              <a:t>12/8/20</a:t>
            </a:fld>
            <a:endParaRPr lang="en-US"/>
          </a:p>
        </p:txBody>
      </p:sp>
      <p:sp>
        <p:nvSpPr>
          <p:cNvPr id="5" name="Footer Placeholder 4">
            <a:extLst>
              <a:ext uri="{FF2B5EF4-FFF2-40B4-BE49-F238E27FC236}">
                <a16:creationId xmlns:a16="http://schemas.microsoft.com/office/drawing/2014/main" id="{F84107E7-11D8-C746-9DF7-A285E533B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A2A29-E15F-2140-B9C1-164F0AAD8B4C}"/>
              </a:ext>
            </a:extLst>
          </p:cNvPr>
          <p:cNvSpPr>
            <a:spLocks noGrp="1"/>
          </p:cNvSpPr>
          <p:nvPr>
            <p:ph type="sldNum" sz="quarter" idx="12"/>
          </p:nvPr>
        </p:nvSpPr>
        <p:spPr/>
        <p:txBody>
          <a:bodyPr/>
          <a:lstStyle/>
          <a:p>
            <a:fld id="{FA6845F4-A8DA-E249-8622-9695429DAD7C}" type="slidenum">
              <a:rPr lang="en-US" smtClean="0"/>
              <a:t>‹#›</a:t>
            </a:fld>
            <a:endParaRPr lang="en-US"/>
          </a:p>
        </p:txBody>
      </p:sp>
    </p:spTree>
    <p:extLst>
      <p:ext uri="{BB962C8B-B14F-4D97-AF65-F5344CB8AC3E}">
        <p14:creationId xmlns:p14="http://schemas.microsoft.com/office/powerpoint/2010/main" val="427880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BB65-C0FF-B245-ABDA-00091DCDA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1610E-3667-0447-856A-118FBFE4B7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E6273-254C-F04A-8A6A-A64D15AA760E}"/>
              </a:ext>
            </a:extLst>
          </p:cNvPr>
          <p:cNvSpPr>
            <a:spLocks noGrp="1"/>
          </p:cNvSpPr>
          <p:nvPr>
            <p:ph type="dt" sz="half" idx="10"/>
          </p:nvPr>
        </p:nvSpPr>
        <p:spPr/>
        <p:txBody>
          <a:bodyPr/>
          <a:lstStyle/>
          <a:p>
            <a:fld id="{A2FE4B9E-3A88-5B42-A46F-DB0ADB40C123}" type="datetimeFigureOut">
              <a:rPr lang="en-US" smtClean="0"/>
              <a:t>12/8/20</a:t>
            </a:fld>
            <a:endParaRPr lang="en-US"/>
          </a:p>
        </p:txBody>
      </p:sp>
      <p:sp>
        <p:nvSpPr>
          <p:cNvPr id="5" name="Footer Placeholder 4">
            <a:extLst>
              <a:ext uri="{FF2B5EF4-FFF2-40B4-BE49-F238E27FC236}">
                <a16:creationId xmlns:a16="http://schemas.microsoft.com/office/drawing/2014/main" id="{E759E278-6D93-9442-8CEA-E90C16218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8DC3A-73AD-D14D-A2AC-6855F01B8221}"/>
              </a:ext>
            </a:extLst>
          </p:cNvPr>
          <p:cNvSpPr>
            <a:spLocks noGrp="1"/>
          </p:cNvSpPr>
          <p:nvPr>
            <p:ph type="sldNum" sz="quarter" idx="12"/>
          </p:nvPr>
        </p:nvSpPr>
        <p:spPr/>
        <p:txBody>
          <a:bodyPr/>
          <a:lstStyle/>
          <a:p>
            <a:fld id="{FA6845F4-A8DA-E249-8622-9695429DAD7C}" type="slidenum">
              <a:rPr lang="en-US" smtClean="0"/>
              <a:t>‹#›</a:t>
            </a:fld>
            <a:endParaRPr lang="en-US"/>
          </a:p>
        </p:txBody>
      </p:sp>
    </p:spTree>
    <p:extLst>
      <p:ext uri="{BB962C8B-B14F-4D97-AF65-F5344CB8AC3E}">
        <p14:creationId xmlns:p14="http://schemas.microsoft.com/office/powerpoint/2010/main" val="258930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0951-18FE-A140-8B85-3538FB1D5A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4A4EF2-C6DF-504E-B082-BA0111D0EB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0C4EE3-E835-754D-BC0D-82995AA1E34A}"/>
              </a:ext>
            </a:extLst>
          </p:cNvPr>
          <p:cNvSpPr>
            <a:spLocks noGrp="1"/>
          </p:cNvSpPr>
          <p:nvPr>
            <p:ph type="dt" sz="half" idx="10"/>
          </p:nvPr>
        </p:nvSpPr>
        <p:spPr/>
        <p:txBody>
          <a:bodyPr/>
          <a:lstStyle/>
          <a:p>
            <a:fld id="{A2FE4B9E-3A88-5B42-A46F-DB0ADB40C123}" type="datetimeFigureOut">
              <a:rPr lang="en-US" smtClean="0"/>
              <a:t>12/8/20</a:t>
            </a:fld>
            <a:endParaRPr lang="en-US"/>
          </a:p>
        </p:txBody>
      </p:sp>
      <p:sp>
        <p:nvSpPr>
          <p:cNvPr id="5" name="Footer Placeholder 4">
            <a:extLst>
              <a:ext uri="{FF2B5EF4-FFF2-40B4-BE49-F238E27FC236}">
                <a16:creationId xmlns:a16="http://schemas.microsoft.com/office/drawing/2014/main" id="{E8C2B8A9-2E5A-F545-B279-F00D97752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D1406-BF16-FC4A-83C8-D9281CAFE809}"/>
              </a:ext>
            </a:extLst>
          </p:cNvPr>
          <p:cNvSpPr>
            <a:spLocks noGrp="1"/>
          </p:cNvSpPr>
          <p:nvPr>
            <p:ph type="sldNum" sz="quarter" idx="12"/>
          </p:nvPr>
        </p:nvSpPr>
        <p:spPr/>
        <p:txBody>
          <a:bodyPr/>
          <a:lstStyle/>
          <a:p>
            <a:fld id="{FA6845F4-A8DA-E249-8622-9695429DAD7C}" type="slidenum">
              <a:rPr lang="en-US" smtClean="0"/>
              <a:t>‹#›</a:t>
            </a:fld>
            <a:endParaRPr lang="en-US"/>
          </a:p>
        </p:txBody>
      </p:sp>
    </p:spTree>
    <p:extLst>
      <p:ext uri="{BB962C8B-B14F-4D97-AF65-F5344CB8AC3E}">
        <p14:creationId xmlns:p14="http://schemas.microsoft.com/office/powerpoint/2010/main" val="70497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7336-1C89-3B43-9360-1CBE2E520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7AE3C-9899-A247-8F5A-E14E3A2B3B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4CB504-0539-4D43-A57F-B19DA27349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5A0751-5858-844B-8181-E7B001F7390F}"/>
              </a:ext>
            </a:extLst>
          </p:cNvPr>
          <p:cNvSpPr>
            <a:spLocks noGrp="1"/>
          </p:cNvSpPr>
          <p:nvPr>
            <p:ph type="dt" sz="half" idx="10"/>
          </p:nvPr>
        </p:nvSpPr>
        <p:spPr/>
        <p:txBody>
          <a:bodyPr/>
          <a:lstStyle/>
          <a:p>
            <a:fld id="{A2FE4B9E-3A88-5B42-A46F-DB0ADB40C123}" type="datetimeFigureOut">
              <a:rPr lang="en-US" smtClean="0"/>
              <a:t>12/8/20</a:t>
            </a:fld>
            <a:endParaRPr lang="en-US"/>
          </a:p>
        </p:txBody>
      </p:sp>
      <p:sp>
        <p:nvSpPr>
          <p:cNvPr id="6" name="Footer Placeholder 5">
            <a:extLst>
              <a:ext uri="{FF2B5EF4-FFF2-40B4-BE49-F238E27FC236}">
                <a16:creationId xmlns:a16="http://schemas.microsoft.com/office/drawing/2014/main" id="{B39D015F-25B8-5F46-AB50-945CB6A8D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D49E2-0F17-6A43-899D-B042AF229961}"/>
              </a:ext>
            </a:extLst>
          </p:cNvPr>
          <p:cNvSpPr>
            <a:spLocks noGrp="1"/>
          </p:cNvSpPr>
          <p:nvPr>
            <p:ph type="sldNum" sz="quarter" idx="12"/>
          </p:nvPr>
        </p:nvSpPr>
        <p:spPr/>
        <p:txBody>
          <a:bodyPr/>
          <a:lstStyle/>
          <a:p>
            <a:fld id="{FA6845F4-A8DA-E249-8622-9695429DAD7C}" type="slidenum">
              <a:rPr lang="en-US" smtClean="0"/>
              <a:t>‹#›</a:t>
            </a:fld>
            <a:endParaRPr lang="en-US"/>
          </a:p>
        </p:txBody>
      </p:sp>
    </p:spTree>
    <p:extLst>
      <p:ext uri="{BB962C8B-B14F-4D97-AF65-F5344CB8AC3E}">
        <p14:creationId xmlns:p14="http://schemas.microsoft.com/office/powerpoint/2010/main" val="89010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679C-D85A-964B-A2C6-51EBEEA973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4C0174-7677-8F43-A42D-D3A0B5F7EA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69B440-6E24-2745-ACB1-75BF1E3FC5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8D18F3-8457-6747-8CFA-1A80F7E09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087E60-948D-5B41-A717-FE01C9C15A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BF724E-06B2-3748-94A1-A608757A4AD5}"/>
              </a:ext>
            </a:extLst>
          </p:cNvPr>
          <p:cNvSpPr>
            <a:spLocks noGrp="1"/>
          </p:cNvSpPr>
          <p:nvPr>
            <p:ph type="dt" sz="half" idx="10"/>
          </p:nvPr>
        </p:nvSpPr>
        <p:spPr/>
        <p:txBody>
          <a:bodyPr/>
          <a:lstStyle/>
          <a:p>
            <a:fld id="{A2FE4B9E-3A88-5B42-A46F-DB0ADB40C123}" type="datetimeFigureOut">
              <a:rPr lang="en-US" smtClean="0"/>
              <a:t>12/8/20</a:t>
            </a:fld>
            <a:endParaRPr lang="en-US"/>
          </a:p>
        </p:txBody>
      </p:sp>
      <p:sp>
        <p:nvSpPr>
          <p:cNvPr id="8" name="Footer Placeholder 7">
            <a:extLst>
              <a:ext uri="{FF2B5EF4-FFF2-40B4-BE49-F238E27FC236}">
                <a16:creationId xmlns:a16="http://schemas.microsoft.com/office/drawing/2014/main" id="{A976A203-59D1-7F4A-BBA3-39C41FDC85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0FA503-6E9C-6643-BA9C-6B59D310F56F}"/>
              </a:ext>
            </a:extLst>
          </p:cNvPr>
          <p:cNvSpPr>
            <a:spLocks noGrp="1"/>
          </p:cNvSpPr>
          <p:nvPr>
            <p:ph type="sldNum" sz="quarter" idx="12"/>
          </p:nvPr>
        </p:nvSpPr>
        <p:spPr/>
        <p:txBody>
          <a:bodyPr/>
          <a:lstStyle/>
          <a:p>
            <a:fld id="{FA6845F4-A8DA-E249-8622-9695429DAD7C}" type="slidenum">
              <a:rPr lang="en-US" smtClean="0"/>
              <a:t>‹#›</a:t>
            </a:fld>
            <a:endParaRPr lang="en-US"/>
          </a:p>
        </p:txBody>
      </p:sp>
    </p:spTree>
    <p:extLst>
      <p:ext uri="{BB962C8B-B14F-4D97-AF65-F5344CB8AC3E}">
        <p14:creationId xmlns:p14="http://schemas.microsoft.com/office/powerpoint/2010/main" val="105471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5939-6C11-E14E-8D00-2AEB226FCF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807507-9D5B-074F-9E40-371FC12E3CAB}"/>
              </a:ext>
            </a:extLst>
          </p:cNvPr>
          <p:cNvSpPr>
            <a:spLocks noGrp="1"/>
          </p:cNvSpPr>
          <p:nvPr>
            <p:ph type="dt" sz="half" idx="10"/>
          </p:nvPr>
        </p:nvSpPr>
        <p:spPr/>
        <p:txBody>
          <a:bodyPr/>
          <a:lstStyle/>
          <a:p>
            <a:fld id="{A2FE4B9E-3A88-5B42-A46F-DB0ADB40C123}" type="datetimeFigureOut">
              <a:rPr lang="en-US" smtClean="0"/>
              <a:t>12/8/20</a:t>
            </a:fld>
            <a:endParaRPr lang="en-US"/>
          </a:p>
        </p:txBody>
      </p:sp>
      <p:sp>
        <p:nvSpPr>
          <p:cNvPr id="4" name="Footer Placeholder 3">
            <a:extLst>
              <a:ext uri="{FF2B5EF4-FFF2-40B4-BE49-F238E27FC236}">
                <a16:creationId xmlns:a16="http://schemas.microsoft.com/office/drawing/2014/main" id="{3A0B08D1-C30F-BE42-AD84-19272ED92F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535199-FC23-3C44-A7D6-C93C66C1EAC6}"/>
              </a:ext>
            </a:extLst>
          </p:cNvPr>
          <p:cNvSpPr>
            <a:spLocks noGrp="1"/>
          </p:cNvSpPr>
          <p:nvPr>
            <p:ph type="sldNum" sz="quarter" idx="12"/>
          </p:nvPr>
        </p:nvSpPr>
        <p:spPr/>
        <p:txBody>
          <a:bodyPr/>
          <a:lstStyle/>
          <a:p>
            <a:fld id="{FA6845F4-A8DA-E249-8622-9695429DAD7C}" type="slidenum">
              <a:rPr lang="en-US" smtClean="0"/>
              <a:t>‹#›</a:t>
            </a:fld>
            <a:endParaRPr lang="en-US"/>
          </a:p>
        </p:txBody>
      </p:sp>
    </p:spTree>
    <p:extLst>
      <p:ext uri="{BB962C8B-B14F-4D97-AF65-F5344CB8AC3E}">
        <p14:creationId xmlns:p14="http://schemas.microsoft.com/office/powerpoint/2010/main" val="414126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ED3397-2293-0646-905E-B66B6ED3CE22}"/>
              </a:ext>
            </a:extLst>
          </p:cNvPr>
          <p:cNvSpPr>
            <a:spLocks noGrp="1"/>
          </p:cNvSpPr>
          <p:nvPr>
            <p:ph type="dt" sz="half" idx="10"/>
          </p:nvPr>
        </p:nvSpPr>
        <p:spPr/>
        <p:txBody>
          <a:bodyPr/>
          <a:lstStyle/>
          <a:p>
            <a:fld id="{A2FE4B9E-3A88-5B42-A46F-DB0ADB40C123}" type="datetimeFigureOut">
              <a:rPr lang="en-US" smtClean="0"/>
              <a:t>12/8/20</a:t>
            </a:fld>
            <a:endParaRPr lang="en-US"/>
          </a:p>
        </p:txBody>
      </p:sp>
      <p:sp>
        <p:nvSpPr>
          <p:cNvPr id="3" name="Footer Placeholder 2">
            <a:extLst>
              <a:ext uri="{FF2B5EF4-FFF2-40B4-BE49-F238E27FC236}">
                <a16:creationId xmlns:a16="http://schemas.microsoft.com/office/drawing/2014/main" id="{A814A9EE-D7CF-754A-94EE-D467CC3516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A9D47-4FB6-324C-B0C5-15F96664B5BB}"/>
              </a:ext>
            </a:extLst>
          </p:cNvPr>
          <p:cNvSpPr>
            <a:spLocks noGrp="1"/>
          </p:cNvSpPr>
          <p:nvPr>
            <p:ph type="sldNum" sz="quarter" idx="12"/>
          </p:nvPr>
        </p:nvSpPr>
        <p:spPr/>
        <p:txBody>
          <a:bodyPr/>
          <a:lstStyle/>
          <a:p>
            <a:fld id="{FA6845F4-A8DA-E249-8622-9695429DAD7C}" type="slidenum">
              <a:rPr lang="en-US" smtClean="0"/>
              <a:t>‹#›</a:t>
            </a:fld>
            <a:endParaRPr lang="en-US"/>
          </a:p>
        </p:txBody>
      </p:sp>
    </p:spTree>
    <p:extLst>
      <p:ext uri="{BB962C8B-B14F-4D97-AF65-F5344CB8AC3E}">
        <p14:creationId xmlns:p14="http://schemas.microsoft.com/office/powerpoint/2010/main" val="28111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3AD0-4FCA-C341-B864-4D3F2FC0F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78336-926F-F440-B83E-757C31C377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F6226-1B82-734B-B4A5-F09D35610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794B0D-9DD4-EB44-B2CF-DF5B14BC142A}"/>
              </a:ext>
            </a:extLst>
          </p:cNvPr>
          <p:cNvSpPr>
            <a:spLocks noGrp="1"/>
          </p:cNvSpPr>
          <p:nvPr>
            <p:ph type="dt" sz="half" idx="10"/>
          </p:nvPr>
        </p:nvSpPr>
        <p:spPr/>
        <p:txBody>
          <a:bodyPr/>
          <a:lstStyle/>
          <a:p>
            <a:fld id="{A2FE4B9E-3A88-5B42-A46F-DB0ADB40C123}" type="datetimeFigureOut">
              <a:rPr lang="en-US" smtClean="0"/>
              <a:t>12/8/20</a:t>
            </a:fld>
            <a:endParaRPr lang="en-US"/>
          </a:p>
        </p:txBody>
      </p:sp>
      <p:sp>
        <p:nvSpPr>
          <p:cNvPr id="6" name="Footer Placeholder 5">
            <a:extLst>
              <a:ext uri="{FF2B5EF4-FFF2-40B4-BE49-F238E27FC236}">
                <a16:creationId xmlns:a16="http://schemas.microsoft.com/office/drawing/2014/main" id="{BF54D66E-D002-EB45-A570-39A47CAE0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1070A-59DE-1149-9A35-8B3F6B155625}"/>
              </a:ext>
            </a:extLst>
          </p:cNvPr>
          <p:cNvSpPr>
            <a:spLocks noGrp="1"/>
          </p:cNvSpPr>
          <p:nvPr>
            <p:ph type="sldNum" sz="quarter" idx="12"/>
          </p:nvPr>
        </p:nvSpPr>
        <p:spPr/>
        <p:txBody>
          <a:bodyPr/>
          <a:lstStyle/>
          <a:p>
            <a:fld id="{FA6845F4-A8DA-E249-8622-9695429DAD7C}" type="slidenum">
              <a:rPr lang="en-US" smtClean="0"/>
              <a:t>‹#›</a:t>
            </a:fld>
            <a:endParaRPr lang="en-US"/>
          </a:p>
        </p:txBody>
      </p:sp>
    </p:spTree>
    <p:extLst>
      <p:ext uri="{BB962C8B-B14F-4D97-AF65-F5344CB8AC3E}">
        <p14:creationId xmlns:p14="http://schemas.microsoft.com/office/powerpoint/2010/main" val="12245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9BC2-6DC7-464A-8C2D-369CE8F3E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C40961-FC04-3C44-96CE-50CAEA980B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9CB845-01DB-1540-91CD-CDDF228B7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A7E34-FE39-9840-AA3D-516F5F6AE6B0}"/>
              </a:ext>
            </a:extLst>
          </p:cNvPr>
          <p:cNvSpPr>
            <a:spLocks noGrp="1"/>
          </p:cNvSpPr>
          <p:nvPr>
            <p:ph type="dt" sz="half" idx="10"/>
          </p:nvPr>
        </p:nvSpPr>
        <p:spPr/>
        <p:txBody>
          <a:bodyPr/>
          <a:lstStyle/>
          <a:p>
            <a:fld id="{A2FE4B9E-3A88-5B42-A46F-DB0ADB40C123}" type="datetimeFigureOut">
              <a:rPr lang="en-US" smtClean="0"/>
              <a:t>12/8/20</a:t>
            </a:fld>
            <a:endParaRPr lang="en-US"/>
          </a:p>
        </p:txBody>
      </p:sp>
      <p:sp>
        <p:nvSpPr>
          <p:cNvPr id="6" name="Footer Placeholder 5">
            <a:extLst>
              <a:ext uri="{FF2B5EF4-FFF2-40B4-BE49-F238E27FC236}">
                <a16:creationId xmlns:a16="http://schemas.microsoft.com/office/drawing/2014/main" id="{B7322332-5FB7-AA4D-B4EF-619548860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1F4F6-89BB-0B4F-96F9-BC478BBB73E3}"/>
              </a:ext>
            </a:extLst>
          </p:cNvPr>
          <p:cNvSpPr>
            <a:spLocks noGrp="1"/>
          </p:cNvSpPr>
          <p:nvPr>
            <p:ph type="sldNum" sz="quarter" idx="12"/>
          </p:nvPr>
        </p:nvSpPr>
        <p:spPr/>
        <p:txBody>
          <a:bodyPr/>
          <a:lstStyle/>
          <a:p>
            <a:fld id="{FA6845F4-A8DA-E249-8622-9695429DAD7C}" type="slidenum">
              <a:rPr lang="en-US" smtClean="0"/>
              <a:t>‹#›</a:t>
            </a:fld>
            <a:endParaRPr lang="en-US"/>
          </a:p>
        </p:txBody>
      </p:sp>
    </p:spTree>
    <p:extLst>
      <p:ext uri="{BB962C8B-B14F-4D97-AF65-F5344CB8AC3E}">
        <p14:creationId xmlns:p14="http://schemas.microsoft.com/office/powerpoint/2010/main" val="224142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3F9D44-944E-B84C-8E67-726E065B22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8A8783-2F10-5D46-A1A2-7E303F2A67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4BB4E-79B5-674C-9630-94F1DDDD5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E4B9E-3A88-5B42-A46F-DB0ADB40C123}" type="datetimeFigureOut">
              <a:rPr lang="en-US" smtClean="0"/>
              <a:t>12/8/20</a:t>
            </a:fld>
            <a:endParaRPr lang="en-US"/>
          </a:p>
        </p:txBody>
      </p:sp>
      <p:sp>
        <p:nvSpPr>
          <p:cNvPr id="5" name="Footer Placeholder 4">
            <a:extLst>
              <a:ext uri="{FF2B5EF4-FFF2-40B4-BE49-F238E27FC236}">
                <a16:creationId xmlns:a16="http://schemas.microsoft.com/office/drawing/2014/main" id="{7B9F1375-1630-F54C-B814-D532B79659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435EBA-1F01-984E-945A-CB31FBC11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845F4-A8DA-E249-8622-9695429DAD7C}" type="slidenum">
              <a:rPr lang="en-US" smtClean="0"/>
              <a:t>‹#›</a:t>
            </a:fld>
            <a:endParaRPr lang="en-US"/>
          </a:p>
        </p:txBody>
      </p:sp>
    </p:spTree>
    <p:extLst>
      <p:ext uri="{BB962C8B-B14F-4D97-AF65-F5344CB8AC3E}">
        <p14:creationId xmlns:p14="http://schemas.microsoft.com/office/powerpoint/2010/main" val="2937831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old photo of a person&#10;&#10;Description automatically generated">
            <a:extLst>
              <a:ext uri="{FF2B5EF4-FFF2-40B4-BE49-F238E27FC236}">
                <a16:creationId xmlns:a16="http://schemas.microsoft.com/office/drawing/2014/main" id="{BF558BC7-B546-B64D-BA59-CA3758A2B0CA}"/>
              </a:ext>
            </a:extLst>
          </p:cNvPr>
          <p:cNvPicPr>
            <a:picLocks noChangeAspect="1"/>
          </p:cNvPicPr>
          <p:nvPr/>
        </p:nvPicPr>
        <p:blipFill rotWithShape="1">
          <a:blip r:embed="rId3"/>
          <a:srcRect l="11148" r="24216" b="909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BCA8E6-9491-E94D-BF31-E36629CF9F3E}"/>
              </a:ext>
            </a:extLst>
          </p:cNvPr>
          <p:cNvSpPr>
            <a:spLocks noGrp="1"/>
          </p:cNvSpPr>
          <p:nvPr>
            <p:ph type="ctrTitle"/>
          </p:nvPr>
        </p:nvSpPr>
        <p:spPr>
          <a:xfrm>
            <a:off x="207509" y="1522496"/>
            <a:ext cx="4717262" cy="2503299"/>
          </a:xfrm>
        </p:spPr>
        <p:txBody>
          <a:bodyPr anchor="b">
            <a:normAutofit/>
          </a:bodyPr>
          <a:lstStyle/>
          <a:p>
            <a:pPr algn="l"/>
            <a:r>
              <a:rPr lang="en-US" sz="8000" dirty="0">
                <a:latin typeface="Edwardian Script ITC" panose="030303020407070D0804" pitchFamily="66" charset="77"/>
              </a:rPr>
              <a:t>John Wycliffe</a:t>
            </a:r>
          </a:p>
        </p:txBody>
      </p:sp>
      <p:sp>
        <p:nvSpPr>
          <p:cNvPr id="3" name="Subtitle 2">
            <a:extLst>
              <a:ext uri="{FF2B5EF4-FFF2-40B4-BE49-F238E27FC236}">
                <a16:creationId xmlns:a16="http://schemas.microsoft.com/office/drawing/2014/main" id="{AF58C2CA-0BB9-6A4B-9C81-1BD44202147A}"/>
              </a:ext>
            </a:extLst>
          </p:cNvPr>
          <p:cNvSpPr>
            <a:spLocks noGrp="1"/>
          </p:cNvSpPr>
          <p:nvPr>
            <p:ph type="subTitle" idx="1"/>
          </p:nvPr>
        </p:nvSpPr>
        <p:spPr>
          <a:xfrm>
            <a:off x="228601" y="4565208"/>
            <a:ext cx="4459514" cy="2165647"/>
          </a:xfrm>
        </p:spPr>
        <p:txBody>
          <a:bodyPr>
            <a:normAutofit/>
          </a:bodyPr>
          <a:lstStyle/>
          <a:p>
            <a:pPr algn="l"/>
            <a:endParaRPr lang="en-US" sz="2000" dirty="0"/>
          </a:p>
          <a:p>
            <a:r>
              <a:rPr lang="en-US" sz="5800" dirty="0">
                <a:latin typeface="Edwardian Script ITC" panose="030303020407070D0804" pitchFamily="66" charset="77"/>
              </a:rPr>
              <a:t>Morning Star Of The Reformation</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8764F6F-54A1-0F4A-A314-0A652D53665B}"/>
              </a:ext>
            </a:extLst>
          </p:cNvPr>
          <p:cNvSpPr txBox="1"/>
          <p:nvPr/>
        </p:nvSpPr>
        <p:spPr>
          <a:xfrm flipH="1">
            <a:off x="1342088" y="4008612"/>
            <a:ext cx="1815450" cy="523220"/>
          </a:xfrm>
          <a:prstGeom prst="rect">
            <a:avLst/>
          </a:prstGeom>
          <a:noFill/>
        </p:spPr>
        <p:txBody>
          <a:bodyPr wrap="square" rtlCol="0">
            <a:spAutoFit/>
          </a:bodyPr>
          <a:lstStyle/>
          <a:p>
            <a:r>
              <a:rPr lang="en-US" sz="2800" dirty="0"/>
              <a:t>1328-1384</a:t>
            </a:r>
          </a:p>
        </p:txBody>
      </p:sp>
      <p:sp>
        <p:nvSpPr>
          <p:cNvPr id="6" name="TextBox 5">
            <a:extLst>
              <a:ext uri="{FF2B5EF4-FFF2-40B4-BE49-F238E27FC236}">
                <a16:creationId xmlns:a16="http://schemas.microsoft.com/office/drawing/2014/main" id="{53EE431C-3AB7-E54A-BEBF-10709F8A94FF}"/>
              </a:ext>
            </a:extLst>
          </p:cNvPr>
          <p:cNvSpPr txBox="1"/>
          <p:nvPr/>
        </p:nvSpPr>
        <p:spPr>
          <a:xfrm>
            <a:off x="228600" y="457200"/>
            <a:ext cx="1314450" cy="528638"/>
          </a:xfrm>
          <a:prstGeom prst="rect">
            <a:avLst/>
          </a:prstGeom>
          <a:solidFill>
            <a:schemeClr val="bg1"/>
          </a:solidFill>
        </p:spPr>
        <p:txBody>
          <a:bodyPr wrap="square" rtlCol="0">
            <a:spAutoFit/>
          </a:bodyPr>
          <a:lstStyle/>
          <a:p>
            <a:endParaRPr lang="en-US" dirty="0"/>
          </a:p>
        </p:txBody>
      </p:sp>
      <p:sp>
        <p:nvSpPr>
          <p:cNvPr id="7" name="Rectangle 6">
            <a:extLst>
              <a:ext uri="{FF2B5EF4-FFF2-40B4-BE49-F238E27FC236}">
                <a16:creationId xmlns:a16="http://schemas.microsoft.com/office/drawing/2014/main" id="{D2185F38-69EA-DA42-BB73-A426AA4C9E9A}"/>
              </a:ext>
            </a:extLst>
          </p:cNvPr>
          <p:cNvSpPr/>
          <p:nvPr/>
        </p:nvSpPr>
        <p:spPr>
          <a:xfrm>
            <a:off x="10914740" y="6615439"/>
            <a:ext cx="1161146" cy="230832"/>
          </a:xfrm>
          <a:prstGeom prst="rect">
            <a:avLst/>
          </a:prstGeom>
        </p:spPr>
        <p:txBody>
          <a:bodyPr wrap="square">
            <a:spAutoFit/>
          </a:bodyPr>
          <a:lstStyle/>
          <a:p>
            <a:r>
              <a:rPr lang="en-US" sz="900" dirty="0"/>
              <a:t>Source: </a:t>
            </a:r>
            <a:r>
              <a:rPr lang="en-US" sz="900" dirty="0" err="1"/>
              <a:t>vision.org</a:t>
            </a:r>
            <a:endParaRPr lang="en-US" sz="900" dirty="0"/>
          </a:p>
        </p:txBody>
      </p:sp>
    </p:spTree>
    <p:extLst>
      <p:ext uri="{BB962C8B-B14F-4D97-AF65-F5344CB8AC3E}">
        <p14:creationId xmlns:p14="http://schemas.microsoft.com/office/powerpoint/2010/main" val="5566959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37C6-2DB6-EA41-9520-B95A2D5D3BE3}"/>
              </a:ext>
            </a:extLst>
          </p:cNvPr>
          <p:cNvSpPr>
            <a:spLocks noGrp="1"/>
          </p:cNvSpPr>
          <p:nvPr>
            <p:ph type="title"/>
          </p:nvPr>
        </p:nvSpPr>
        <p:spPr>
          <a:xfrm>
            <a:off x="4965430" y="333836"/>
            <a:ext cx="6950799" cy="1581592"/>
          </a:xfrm>
        </p:spPr>
        <p:txBody>
          <a:bodyPr anchor="b">
            <a:normAutofit/>
          </a:bodyPr>
          <a:lstStyle/>
          <a:p>
            <a:r>
              <a:rPr lang="en-US" dirty="0"/>
              <a:t>1378 – Wycliffe released </a:t>
            </a:r>
            <a:br>
              <a:rPr lang="en-US" dirty="0"/>
            </a:br>
            <a:r>
              <a:rPr lang="en-US" i="1" dirty="0"/>
              <a:t>On the Truth of Holy Scripture</a:t>
            </a:r>
          </a:p>
        </p:txBody>
      </p:sp>
      <p:sp>
        <p:nvSpPr>
          <p:cNvPr id="19" name="Content Placeholder 8">
            <a:extLst>
              <a:ext uri="{FF2B5EF4-FFF2-40B4-BE49-F238E27FC236}">
                <a16:creationId xmlns:a16="http://schemas.microsoft.com/office/drawing/2014/main" id="{FA20B0BB-3DB5-4BAE-8C73-A2C2D05A1061}"/>
              </a:ext>
            </a:extLst>
          </p:cNvPr>
          <p:cNvSpPr>
            <a:spLocks noGrp="1"/>
          </p:cNvSpPr>
          <p:nvPr>
            <p:ph idx="1"/>
          </p:nvPr>
        </p:nvSpPr>
        <p:spPr>
          <a:xfrm>
            <a:off x="5471887" y="3091547"/>
            <a:ext cx="6080034" cy="2682329"/>
          </a:xfrm>
        </p:spPr>
        <p:txBody>
          <a:bodyPr>
            <a:normAutofit/>
          </a:bodyPr>
          <a:lstStyle/>
          <a:p>
            <a:r>
              <a:rPr lang="en-US" sz="3600" dirty="0"/>
              <a:t>Wycliffe wrote that the Bible is without error and constitutes the ultimate authority in matters of doctrine.</a:t>
            </a:r>
          </a:p>
        </p:txBody>
      </p:sp>
      <p:pic>
        <p:nvPicPr>
          <p:cNvPr id="5" name="Content Placeholder 4" descr="A picture containing building, sitting, old, person&#10;&#10;Description automatically generated">
            <a:extLst>
              <a:ext uri="{FF2B5EF4-FFF2-40B4-BE49-F238E27FC236}">
                <a16:creationId xmlns:a16="http://schemas.microsoft.com/office/drawing/2014/main" id="{070A82FD-EB1A-6241-8C18-E3F1D3A6EC8F}"/>
              </a:ext>
            </a:extLst>
          </p:cNvPr>
          <p:cNvPicPr>
            <a:picLocks noChangeAspect="1"/>
          </p:cNvPicPr>
          <p:nvPr/>
        </p:nvPicPr>
        <p:blipFill rotWithShape="1">
          <a:blip r:embed="rId3"/>
          <a:srcRect l="9875" r="4" b="4"/>
          <a:stretch/>
        </p:blipFill>
        <p:spPr>
          <a:xfrm>
            <a:off x="20" y="10"/>
            <a:ext cx="4635571" cy="6857990"/>
          </a:xfrm>
          <a:prstGeom prst="rect">
            <a:avLst/>
          </a:prstGeom>
          <a:effectLst/>
        </p:spPr>
      </p:pic>
      <p:cxnSp>
        <p:nvCxnSpPr>
          <p:cNvPr id="20"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B9D3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41FE17E-2648-2D4E-8367-B0D8825C56E9}"/>
              </a:ext>
            </a:extLst>
          </p:cNvPr>
          <p:cNvSpPr/>
          <p:nvPr/>
        </p:nvSpPr>
        <p:spPr>
          <a:xfrm rot="16200000">
            <a:off x="1475510" y="3439664"/>
            <a:ext cx="6096000" cy="276999"/>
          </a:xfrm>
          <a:prstGeom prst="rect">
            <a:avLst/>
          </a:prstGeom>
        </p:spPr>
        <p:txBody>
          <a:bodyPr>
            <a:spAutoFit/>
          </a:bodyPr>
          <a:lstStyle/>
          <a:p>
            <a:r>
              <a:rPr lang="en-US" sz="1200" dirty="0">
                <a:solidFill>
                  <a:schemeClr val="bg1"/>
                </a:solidFill>
              </a:rPr>
              <a:t>https://</a:t>
            </a:r>
            <a:r>
              <a:rPr lang="en-US" sz="1200" dirty="0" err="1">
                <a:solidFill>
                  <a:schemeClr val="bg1"/>
                </a:solidFill>
              </a:rPr>
              <a:t>i.pinimg.com</a:t>
            </a:r>
            <a:r>
              <a:rPr lang="en-US" sz="1200" dirty="0">
                <a:solidFill>
                  <a:schemeClr val="bg1"/>
                </a:solidFill>
              </a:rPr>
              <a:t>/564x/75/93/57/75935772f37da51c2c8348122e1398c4.jpg</a:t>
            </a:r>
          </a:p>
        </p:txBody>
      </p:sp>
    </p:spTree>
    <p:extLst>
      <p:ext uri="{BB962C8B-B14F-4D97-AF65-F5344CB8AC3E}">
        <p14:creationId xmlns:p14="http://schemas.microsoft.com/office/powerpoint/2010/main" val="622486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37C6-2DB6-EA41-9520-B95A2D5D3BE3}"/>
              </a:ext>
            </a:extLst>
          </p:cNvPr>
          <p:cNvSpPr>
            <a:spLocks noGrp="1"/>
          </p:cNvSpPr>
          <p:nvPr>
            <p:ph type="title"/>
          </p:nvPr>
        </p:nvSpPr>
        <p:spPr>
          <a:xfrm>
            <a:off x="4965430" y="333836"/>
            <a:ext cx="6950799" cy="1581592"/>
          </a:xfrm>
        </p:spPr>
        <p:txBody>
          <a:bodyPr anchor="b">
            <a:normAutofit/>
          </a:bodyPr>
          <a:lstStyle/>
          <a:p>
            <a:r>
              <a:rPr lang="en-US" dirty="0"/>
              <a:t>1378 – Wycliffe released </a:t>
            </a:r>
            <a:br>
              <a:rPr lang="en-US" dirty="0"/>
            </a:br>
            <a:r>
              <a:rPr lang="en-US" dirty="0"/>
              <a:t>                  </a:t>
            </a:r>
            <a:r>
              <a:rPr lang="en-US" i="1" dirty="0"/>
              <a:t>De Ecclesia</a:t>
            </a:r>
          </a:p>
        </p:txBody>
      </p:sp>
      <p:sp>
        <p:nvSpPr>
          <p:cNvPr id="19" name="Content Placeholder 8">
            <a:extLst>
              <a:ext uri="{FF2B5EF4-FFF2-40B4-BE49-F238E27FC236}">
                <a16:creationId xmlns:a16="http://schemas.microsoft.com/office/drawing/2014/main" id="{FA20B0BB-3DB5-4BAE-8C73-A2C2D05A1061}"/>
              </a:ext>
            </a:extLst>
          </p:cNvPr>
          <p:cNvSpPr>
            <a:spLocks noGrp="1"/>
          </p:cNvSpPr>
          <p:nvPr>
            <p:ph idx="1"/>
          </p:nvPr>
        </p:nvSpPr>
        <p:spPr>
          <a:xfrm>
            <a:off x="5310260" y="2452918"/>
            <a:ext cx="6475340" cy="4405081"/>
          </a:xfrm>
        </p:spPr>
        <p:txBody>
          <a:bodyPr>
            <a:normAutofit/>
          </a:bodyPr>
          <a:lstStyle/>
          <a:p>
            <a:r>
              <a:rPr lang="en-US" sz="3600" dirty="0"/>
              <a:t>Attacks Papal authority</a:t>
            </a:r>
          </a:p>
          <a:p>
            <a:r>
              <a:rPr lang="en-US" sz="3600" dirty="0"/>
              <a:t>Called before the Bishops at Lambeth.</a:t>
            </a:r>
          </a:p>
          <a:p>
            <a:r>
              <a:rPr lang="en-US" sz="3600" dirty="0"/>
              <a:t>Queen Mother Intervenes at Wycliffe’s trial</a:t>
            </a:r>
          </a:p>
        </p:txBody>
      </p:sp>
      <p:pic>
        <p:nvPicPr>
          <p:cNvPr id="5" name="Content Placeholder 4" descr="A picture containing building, sitting, old, person&#10;&#10;Description automatically generated">
            <a:extLst>
              <a:ext uri="{FF2B5EF4-FFF2-40B4-BE49-F238E27FC236}">
                <a16:creationId xmlns:a16="http://schemas.microsoft.com/office/drawing/2014/main" id="{070A82FD-EB1A-6241-8C18-E3F1D3A6EC8F}"/>
              </a:ext>
            </a:extLst>
          </p:cNvPr>
          <p:cNvPicPr>
            <a:picLocks noChangeAspect="1"/>
          </p:cNvPicPr>
          <p:nvPr/>
        </p:nvPicPr>
        <p:blipFill rotWithShape="1">
          <a:blip r:embed="rId3"/>
          <a:srcRect l="9875" r="4" b="4"/>
          <a:stretch/>
        </p:blipFill>
        <p:spPr>
          <a:xfrm>
            <a:off x="20" y="10"/>
            <a:ext cx="4635571" cy="6857990"/>
          </a:xfrm>
          <a:prstGeom prst="rect">
            <a:avLst/>
          </a:prstGeom>
          <a:effectLst/>
        </p:spPr>
      </p:pic>
      <p:cxnSp>
        <p:nvCxnSpPr>
          <p:cNvPr id="20"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B9D3C"/>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9C6199A-E9F0-C341-BAA3-878230F16076}"/>
              </a:ext>
            </a:extLst>
          </p:cNvPr>
          <p:cNvSpPr/>
          <p:nvPr/>
        </p:nvSpPr>
        <p:spPr>
          <a:xfrm rot="16200000">
            <a:off x="1475510" y="3439664"/>
            <a:ext cx="6096000" cy="276999"/>
          </a:xfrm>
          <a:prstGeom prst="rect">
            <a:avLst/>
          </a:prstGeom>
        </p:spPr>
        <p:txBody>
          <a:bodyPr>
            <a:spAutoFit/>
          </a:bodyPr>
          <a:lstStyle/>
          <a:p>
            <a:r>
              <a:rPr lang="en-US" sz="1200" dirty="0">
                <a:solidFill>
                  <a:schemeClr val="bg1"/>
                </a:solidFill>
              </a:rPr>
              <a:t>https://</a:t>
            </a:r>
            <a:r>
              <a:rPr lang="en-US" sz="1200" dirty="0" err="1">
                <a:solidFill>
                  <a:schemeClr val="bg1"/>
                </a:solidFill>
              </a:rPr>
              <a:t>i.pinimg.com</a:t>
            </a:r>
            <a:r>
              <a:rPr lang="en-US" sz="1200" dirty="0">
                <a:solidFill>
                  <a:schemeClr val="bg1"/>
                </a:solidFill>
              </a:rPr>
              <a:t>/564x/75/93/57/75935772f37da51c2c8348122e1398c4.jpg</a:t>
            </a:r>
          </a:p>
        </p:txBody>
      </p:sp>
    </p:spTree>
    <p:extLst>
      <p:ext uri="{BB962C8B-B14F-4D97-AF65-F5344CB8AC3E}">
        <p14:creationId xmlns:p14="http://schemas.microsoft.com/office/powerpoint/2010/main" val="51579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37C6-2DB6-EA41-9520-B95A2D5D3BE3}"/>
              </a:ext>
            </a:extLst>
          </p:cNvPr>
          <p:cNvSpPr>
            <a:spLocks noGrp="1"/>
          </p:cNvSpPr>
          <p:nvPr>
            <p:ph type="title"/>
          </p:nvPr>
        </p:nvSpPr>
        <p:spPr>
          <a:xfrm>
            <a:off x="0" y="0"/>
            <a:ext cx="9898743" cy="1103087"/>
          </a:xfrm>
        </p:spPr>
        <p:txBody>
          <a:bodyPr>
            <a:normAutofit/>
          </a:bodyPr>
          <a:lstStyle/>
          <a:p>
            <a:r>
              <a:rPr lang="en-US" dirty="0"/>
              <a:t>1378 – Wycliffe released  </a:t>
            </a:r>
            <a:r>
              <a:rPr lang="en-US" i="1" dirty="0"/>
              <a:t>On The Eucharist</a:t>
            </a:r>
          </a:p>
        </p:txBody>
      </p:sp>
      <p:sp>
        <p:nvSpPr>
          <p:cNvPr id="19" name="Content Placeholder 8">
            <a:extLst>
              <a:ext uri="{FF2B5EF4-FFF2-40B4-BE49-F238E27FC236}">
                <a16:creationId xmlns:a16="http://schemas.microsoft.com/office/drawing/2014/main" id="{FA20B0BB-3DB5-4BAE-8C73-A2C2D05A1061}"/>
              </a:ext>
            </a:extLst>
          </p:cNvPr>
          <p:cNvSpPr>
            <a:spLocks noGrp="1"/>
          </p:cNvSpPr>
          <p:nvPr>
            <p:ph idx="1"/>
          </p:nvPr>
        </p:nvSpPr>
        <p:spPr>
          <a:xfrm>
            <a:off x="0" y="769257"/>
            <a:ext cx="8952452" cy="5958115"/>
          </a:xfrm>
        </p:spPr>
        <p:txBody>
          <a:bodyPr anchor="ctr">
            <a:normAutofit/>
          </a:bodyPr>
          <a:lstStyle/>
          <a:p>
            <a:r>
              <a:rPr lang="en-US" sz="2400" dirty="0"/>
              <a:t>“The nature of the bread is not destroyed by what is done by the priest, it is only elevated so as to become a substance more honored. The bread while becoming by virtue of Christ’s words the body of Christ does not cease to be bread. When it has become sacramentally the body of Christ, it remains bread substantially.”</a:t>
            </a:r>
          </a:p>
          <a:p>
            <a:r>
              <a:rPr lang="en-US" sz="2400" dirty="0"/>
              <a:t>“Nobody on earth is able to see Christ in the consecrated Host with the bodily eye, but by faith.”</a:t>
            </a:r>
          </a:p>
          <a:p>
            <a:r>
              <a:rPr lang="en-US" sz="2400" dirty="0"/>
              <a:t>“The consecrated Host we priests make and bless is not the body of the Lord but an effectual sign of it. It is not to be understood that the body of Christ comes down from heaven to the Host consecrated in every church.”</a:t>
            </a:r>
          </a:p>
          <a:p>
            <a:r>
              <a:rPr lang="en-US" sz="2400" dirty="0"/>
              <a:t>The bread is figuratively the body, and fruit of the vine is figuratively the blood of Christ.</a:t>
            </a:r>
          </a:p>
          <a:p>
            <a:r>
              <a:rPr lang="en-US" sz="2400" dirty="0"/>
              <a:t>It is impossible for man of any kind to say words and turn bread into deity</a:t>
            </a:r>
          </a:p>
        </p:txBody>
      </p:sp>
      <p:sp>
        <p:nvSpPr>
          <p:cNvPr id="25" name="Rectangle 2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F5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B9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descr="A picture containing building, sitting, old, person&#10;&#10;Description automatically generated">
            <a:extLst>
              <a:ext uri="{FF2B5EF4-FFF2-40B4-BE49-F238E27FC236}">
                <a16:creationId xmlns:a16="http://schemas.microsoft.com/office/drawing/2014/main" id="{E9F3803F-0648-0147-BED9-52FB9A7AAD3F}"/>
              </a:ext>
            </a:extLst>
          </p:cNvPr>
          <p:cNvPicPr>
            <a:picLocks noChangeAspect="1"/>
          </p:cNvPicPr>
          <p:nvPr/>
        </p:nvPicPr>
        <p:blipFill rotWithShape="1">
          <a:blip r:embed="rId3"/>
          <a:srcRect l="9875" r="4" b="4"/>
          <a:stretch/>
        </p:blipFill>
        <p:spPr>
          <a:xfrm>
            <a:off x="9599190" y="2857501"/>
            <a:ext cx="772592" cy="1142998"/>
          </a:xfrm>
          <a:prstGeom prst="rect">
            <a:avLst/>
          </a:prstGeom>
        </p:spPr>
      </p:pic>
    </p:spTree>
    <p:extLst>
      <p:ext uri="{BB962C8B-B14F-4D97-AF65-F5344CB8AC3E}">
        <p14:creationId xmlns:p14="http://schemas.microsoft.com/office/powerpoint/2010/main" val="293131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70E8-D2F1-2C4C-88AB-FDAF9DCF158D}"/>
              </a:ext>
            </a:extLst>
          </p:cNvPr>
          <p:cNvSpPr>
            <a:spLocks noGrp="1"/>
          </p:cNvSpPr>
          <p:nvPr>
            <p:ph type="title"/>
          </p:nvPr>
        </p:nvSpPr>
        <p:spPr>
          <a:xfrm>
            <a:off x="5069940" y="365124"/>
            <a:ext cx="6172200" cy="1828800"/>
          </a:xfrm>
        </p:spPr>
        <p:txBody>
          <a:bodyPr vert="horz" lIns="91440" tIns="45720" rIns="91440" bIns="45720" rtlCol="0" anchor="ctr">
            <a:normAutofit/>
          </a:bodyPr>
          <a:lstStyle/>
          <a:p>
            <a:r>
              <a:rPr lang="en-US" sz="5400" dirty="0"/>
              <a:t>The Wycliffe Bible</a:t>
            </a:r>
          </a:p>
        </p:txBody>
      </p:sp>
      <p:pic>
        <p:nvPicPr>
          <p:cNvPr id="14338" name="Picture 2">
            <a:extLst>
              <a:ext uri="{FF2B5EF4-FFF2-40B4-BE49-F238E27FC236}">
                <a16:creationId xmlns:a16="http://schemas.microsoft.com/office/drawing/2014/main" id="{1E0A46F2-E03A-5349-945F-D7D1D253A6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055"/>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BE2EED-955B-DA40-A181-A51946B8E43E}"/>
              </a:ext>
            </a:extLst>
          </p:cNvPr>
          <p:cNvSpPr txBox="1"/>
          <p:nvPr/>
        </p:nvSpPr>
        <p:spPr>
          <a:xfrm>
            <a:off x="5069940" y="2322576"/>
            <a:ext cx="6172200" cy="38587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1379-1380</a:t>
            </a:r>
          </a:p>
        </p:txBody>
      </p:sp>
      <p:sp>
        <p:nvSpPr>
          <p:cNvPr id="4" name="Rectangle 3">
            <a:extLst>
              <a:ext uri="{FF2B5EF4-FFF2-40B4-BE49-F238E27FC236}">
                <a16:creationId xmlns:a16="http://schemas.microsoft.com/office/drawing/2014/main" id="{D86E381E-C9EF-154A-8FB4-7281C116F5C7}"/>
              </a:ext>
            </a:extLst>
          </p:cNvPr>
          <p:cNvSpPr/>
          <p:nvPr/>
        </p:nvSpPr>
        <p:spPr>
          <a:xfrm>
            <a:off x="4639733" y="6596390"/>
            <a:ext cx="6096000" cy="261610"/>
          </a:xfrm>
          <a:prstGeom prst="rect">
            <a:avLst/>
          </a:prstGeom>
        </p:spPr>
        <p:txBody>
          <a:bodyPr>
            <a:spAutoFit/>
          </a:bodyPr>
          <a:lstStyle/>
          <a:p>
            <a:r>
              <a:rPr lang="en-US" sz="1100" dirty="0"/>
              <a:t>Photo Source: </a:t>
            </a:r>
            <a:r>
              <a:rPr lang="en-US" sz="1100" dirty="0" err="1"/>
              <a:t>Wikipedia.com</a:t>
            </a:r>
            <a:endParaRPr lang="en-US" sz="1100" dirty="0"/>
          </a:p>
        </p:txBody>
      </p:sp>
    </p:spTree>
    <p:extLst>
      <p:ext uri="{BB962C8B-B14F-4D97-AF65-F5344CB8AC3E}">
        <p14:creationId xmlns:p14="http://schemas.microsoft.com/office/powerpoint/2010/main" val="9843257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8178A-857B-AB43-9AEE-6475BA884BC0}"/>
              </a:ext>
            </a:extLst>
          </p:cNvPr>
          <p:cNvSpPr>
            <a:spLocks noGrp="1"/>
          </p:cNvSpPr>
          <p:nvPr>
            <p:ph type="title"/>
          </p:nvPr>
        </p:nvSpPr>
        <p:spPr>
          <a:xfrm>
            <a:off x="580571" y="109728"/>
            <a:ext cx="5036458" cy="1997456"/>
          </a:xfrm>
        </p:spPr>
        <p:txBody>
          <a:bodyPr anchor="b">
            <a:normAutofit/>
          </a:bodyPr>
          <a:lstStyle/>
          <a:p>
            <a:pPr algn="ctr"/>
            <a:r>
              <a:rPr lang="en-US" sz="4000" dirty="0"/>
              <a:t>The Peasants Revolt</a:t>
            </a:r>
            <a:br>
              <a:rPr lang="en-US" sz="4000" dirty="0"/>
            </a:br>
            <a:r>
              <a:rPr lang="en-US" sz="4000" dirty="0"/>
              <a:t>30 May 1381 – November 1381</a:t>
            </a:r>
          </a:p>
        </p:txBody>
      </p:sp>
      <p:sp>
        <p:nvSpPr>
          <p:cNvPr id="3" name="Content Placeholder 2">
            <a:extLst>
              <a:ext uri="{FF2B5EF4-FFF2-40B4-BE49-F238E27FC236}">
                <a16:creationId xmlns:a16="http://schemas.microsoft.com/office/drawing/2014/main" id="{EB2A7012-2323-644C-AA33-A1FF597C60FD}"/>
              </a:ext>
            </a:extLst>
          </p:cNvPr>
          <p:cNvSpPr>
            <a:spLocks noGrp="1"/>
          </p:cNvSpPr>
          <p:nvPr>
            <p:ph idx="1"/>
          </p:nvPr>
        </p:nvSpPr>
        <p:spPr>
          <a:xfrm>
            <a:off x="838199" y="2418185"/>
            <a:ext cx="4571999" cy="3776975"/>
          </a:xfrm>
        </p:spPr>
        <p:txBody>
          <a:bodyPr>
            <a:normAutofit lnSpcReduction="10000"/>
          </a:bodyPr>
          <a:lstStyle/>
          <a:p>
            <a:r>
              <a:rPr lang="en-US" sz="3200" dirty="0"/>
              <a:t>Black Plague had come in 1340 killing thousands</a:t>
            </a:r>
          </a:p>
          <a:p>
            <a:r>
              <a:rPr lang="en-US" sz="3200" dirty="0"/>
              <a:t>A heavy poll tax from the new king Richard II</a:t>
            </a:r>
          </a:p>
          <a:p>
            <a:r>
              <a:rPr lang="en-US" sz="3200" dirty="0"/>
              <a:t>Wycliffe was blamed. Fired from Oxford and banished to church at </a:t>
            </a:r>
            <a:r>
              <a:rPr lang="en-US" sz="3200" dirty="0" err="1"/>
              <a:t>Lutterworth</a:t>
            </a:r>
            <a:r>
              <a:rPr lang="en-US" sz="3200" dirty="0"/>
              <a:t>.</a:t>
            </a:r>
          </a:p>
        </p:txBody>
      </p:sp>
      <p:pic>
        <p:nvPicPr>
          <p:cNvPr id="12290" name="Picture 2" descr="Painting of Richard II">
            <a:extLst>
              <a:ext uri="{FF2B5EF4-FFF2-40B4-BE49-F238E27FC236}">
                <a16:creationId xmlns:a16="http://schemas.microsoft.com/office/drawing/2014/main" id="{E734B394-CBBD-3A4B-9784-9F09E02602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6" r="3700" b="1"/>
          <a:stretch/>
        </p:blipFill>
        <p:spPr bwMode="auto">
          <a:xfrm>
            <a:off x="6190488" y="566928"/>
            <a:ext cx="5157216" cy="5286197"/>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Rectangle 4">
            <a:extLst>
              <a:ext uri="{FF2B5EF4-FFF2-40B4-BE49-F238E27FC236}">
                <a16:creationId xmlns:a16="http://schemas.microsoft.com/office/drawing/2014/main" id="{F7485734-0B79-CF4E-AA7E-BB498BF9C946}"/>
              </a:ext>
            </a:extLst>
          </p:cNvPr>
          <p:cNvSpPr/>
          <p:nvPr/>
        </p:nvSpPr>
        <p:spPr>
          <a:xfrm>
            <a:off x="6705600" y="6346757"/>
            <a:ext cx="4833257" cy="553998"/>
          </a:xfrm>
          <a:prstGeom prst="rect">
            <a:avLst/>
          </a:prstGeom>
        </p:spPr>
        <p:txBody>
          <a:bodyPr wrap="square">
            <a:spAutoFit/>
          </a:bodyPr>
          <a:lstStyle/>
          <a:p>
            <a:r>
              <a:rPr lang="en-US" sz="1000" dirty="0" err="1"/>
              <a:t>Source:https</a:t>
            </a:r>
            <a:r>
              <a:rPr lang="en-US" sz="1000" dirty="0"/>
              <a:t>://</a:t>
            </a:r>
            <a:r>
              <a:rPr lang="en-US" sz="1000" dirty="0" err="1"/>
              <a:t>upload.wikimedia.org</a:t>
            </a:r>
            <a:r>
              <a:rPr lang="en-US" sz="1000" dirty="0"/>
              <a:t>/</a:t>
            </a:r>
            <a:r>
              <a:rPr lang="en-US" sz="1000" dirty="0" err="1"/>
              <a:t>wikipedia</a:t>
            </a:r>
            <a:r>
              <a:rPr lang="en-US" sz="1000" dirty="0"/>
              <a:t>/commons/thumb/3/33/Jean_Froissart%2C_Chroniques%2C_154v%2C_12148_btv1b8438605hf336%2C_crop.jpg/600px-Jean_Froissart%2C_Chroniques%2C_154v%2C_12148_btv1b8438605hf336%2C_crop.jpg</a:t>
            </a:r>
          </a:p>
        </p:txBody>
      </p:sp>
    </p:spTree>
    <p:extLst>
      <p:ext uri="{BB962C8B-B14F-4D97-AF65-F5344CB8AC3E}">
        <p14:creationId xmlns:p14="http://schemas.microsoft.com/office/powerpoint/2010/main" val="3716463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D9511-8CF3-3444-9076-641C0DE09BC1}"/>
              </a:ext>
            </a:extLst>
          </p:cNvPr>
          <p:cNvSpPr>
            <a:spLocks noGrp="1"/>
          </p:cNvSpPr>
          <p:nvPr>
            <p:ph type="title"/>
          </p:nvPr>
        </p:nvSpPr>
        <p:spPr>
          <a:xfrm>
            <a:off x="206506" y="114300"/>
            <a:ext cx="5251316" cy="1092248"/>
          </a:xfrm>
        </p:spPr>
        <p:txBody>
          <a:bodyPr>
            <a:normAutofit/>
          </a:bodyPr>
          <a:lstStyle/>
          <a:p>
            <a:r>
              <a:rPr lang="en-US" dirty="0"/>
              <a:t>Wycliffe On Preaching</a:t>
            </a:r>
          </a:p>
        </p:txBody>
      </p:sp>
      <p:sp>
        <p:nvSpPr>
          <p:cNvPr id="3" name="Content Placeholder 2">
            <a:extLst>
              <a:ext uri="{FF2B5EF4-FFF2-40B4-BE49-F238E27FC236}">
                <a16:creationId xmlns:a16="http://schemas.microsoft.com/office/drawing/2014/main" id="{C71D0A72-5826-4C49-9774-97ADAE1BC598}"/>
              </a:ext>
            </a:extLst>
          </p:cNvPr>
          <p:cNvSpPr>
            <a:spLocks noGrp="1"/>
          </p:cNvSpPr>
          <p:nvPr>
            <p:ph idx="1"/>
          </p:nvPr>
        </p:nvSpPr>
        <p:spPr>
          <a:xfrm>
            <a:off x="206506" y="1106532"/>
            <a:ext cx="6240014" cy="5651442"/>
          </a:xfrm>
        </p:spPr>
        <p:txBody>
          <a:bodyPr>
            <a:normAutofit lnSpcReduction="10000"/>
          </a:bodyPr>
          <a:lstStyle/>
          <a:p>
            <a:pPr marL="0" indent="0">
              <a:buNone/>
            </a:pPr>
            <a:r>
              <a:rPr lang="en-US" sz="3200" dirty="0"/>
              <a:t>“Some men who preach tell the tales that they find in the saints’ lives without teaching Holy Writ. And such things often please more the people. But we believe there is a better way—to avoid such that please and, instead, to trust in God and to tell surely His law and specially His Gospel. And, since these words are God’s words, they should be taken as believed, and God’s words will given men new life more than the other words that are for pleasure.”</a:t>
            </a:r>
          </a:p>
        </p:txBody>
      </p:sp>
      <p:pic>
        <p:nvPicPr>
          <p:cNvPr id="8" name="Picture 7" descr="A group of people posing for the camera&#10;&#10;Description automatically generated">
            <a:extLst>
              <a:ext uri="{FF2B5EF4-FFF2-40B4-BE49-F238E27FC236}">
                <a16:creationId xmlns:a16="http://schemas.microsoft.com/office/drawing/2014/main" id="{068CC049-9F66-1047-BBA7-0F823B3F234E}"/>
              </a:ext>
            </a:extLst>
          </p:cNvPr>
          <p:cNvPicPr>
            <a:picLocks noChangeAspect="1"/>
          </p:cNvPicPr>
          <p:nvPr/>
        </p:nvPicPr>
        <p:blipFill rotWithShape="1">
          <a:blip r:embed="rId3"/>
          <a:srcRect l="16691" r="1462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Rectangle 3">
            <a:extLst>
              <a:ext uri="{FF2B5EF4-FFF2-40B4-BE49-F238E27FC236}">
                <a16:creationId xmlns:a16="http://schemas.microsoft.com/office/drawing/2014/main" id="{97F846A7-F749-3F42-B41A-E1D33290F60A}"/>
              </a:ext>
            </a:extLst>
          </p:cNvPr>
          <p:cNvSpPr/>
          <p:nvPr/>
        </p:nvSpPr>
        <p:spPr>
          <a:xfrm>
            <a:off x="457200" y="6599666"/>
            <a:ext cx="7100499" cy="307777"/>
          </a:xfrm>
          <a:prstGeom prst="rect">
            <a:avLst/>
          </a:prstGeom>
        </p:spPr>
        <p:txBody>
          <a:bodyPr wrap="square">
            <a:spAutoFit/>
          </a:bodyPr>
          <a:lstStyle/>
          <a:p>
            <a:r>
              <a:rPr lang="en-US" sz="700" dirty="0"/>
              <a:t>Source: https://</a:t>
            </a:r>
            <a:r>
              <a:rPr lang="en-US" sz="700" dirty="0" err="1"/>
              <a:t>www.learnreligions.com</a:t>
            </a:r>
            <a:r>
              <a:rPr lang="en-US" sz="700" dirty="0"/>
              <a:t>/</a:t>
            </a:r>
            <a:r>
              <a:rPr lang="en-US" sz="700" dirty="0" err="1"/>
              <a:t>thmb</a:t>
            </a:r>
            <a:r>
              <a:rPr lang="en-US" sz="700" dirty="0"/>
              <a:t>/Z0ZVKnCW1VL6MJbhUWpgtGEcaWo=/768x0/</a:t>
            </a:r>
            <a:r>
              <a:rPr lang="en-US" sz="700" dirty="0" err="1"/>
              <a:t>filters:no_upscale</a:t>
            </a:r>
            <a:r>
              <a:rPr lang="en-US" sz="700" dirty="0"/>
              <a:t>():</a:t>
            </a:r>
            <a:r>
              <a:rPr lang="en-US" sz="700" dirty="0" err="1"/>
              <a:t>max_bytes</a:t>
            </a:r>
            <a:r>
              <a:rPr lang="en-US" sz="700" dirty="0"/>
              <a:t>(150000):</a:t>
            </a:r>
            <a:r>
              <a:rPr lang="en-US" sz="700" dirty="0" err="1"/>
              <a:t>strip_icc</a:t>
            </a:r>
            <a:r>
              <a:rPr lang="en-US" sz="700" dirty="0"/>
              <a:t>()/john-</a:t>
            </a:r>
            <a:r>
              <a:rPr lang="en-US" sz="700" dirty="0" err="1"/>
              <a:t>wycliffe</a:t>
            </a:r>
            <a:r>
              <a:rPr lang="en-US" sz="700" dirty="0"/>
              <a:t>--1324--1384--reading-his-translation-of-the-bible-to-john-of-gaunt--by-ford-</a:t>
            </a:r>
            <a:r>
              <a:rPr lang="en-US" sz="700" dirty="0" err="1"/>
              <a:t>madox</a:t>
            </a:r>
            <a:r>
              <a:rPr lang="en-US" sz="700" dirty="0"/>
              <a:t>-brown--1821---1893---119-5x153-5-cm--153050004-5c51d783c9e77c0001859b8a.jpg</a:t>
            </a:r>
          </a:p>
        </p:txBody>
      </p:sp>
    </p:spTree>
    <p:extLst>
      <p:ext uri="{BB962C8B-B14F-4D97-AF65-F5344CB8AC3E}">
        <p14:creationId xmlns:p14="http://schemas.microsoft.com/office/powerpoint/2010/main" val="79248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255DB-ADF3-C144-8E96-307DEA7C90D4}"/>
              </a:ext>
            </a:extLst>
          </p:cNvPr>
          <p:cNvSpPr>
            <a:spLocks noGrp="1"/>
          </p:cNvSpPr>
          <p:nvPr>
            <p:ph type="title"/>
          </p:nvPr>
        </p:nvSpPr>
        <p:spPr>
          <a:xfrm>
            <a:off x="310555" y="4447331"/>
            <a:ext cx="3685032" cy="1591056"/>
          </a:xfrm>
        </p:spPr>
        <p:txBody>
          <a:bodyPr anchor="t">
            <a:normAutofit/>
          </a:bodyPr>
          <a:lstStyle/>
          <a:p>
            <a:r>
              <a:rPr lang="en-US" sz="3400" dirty="0"/>
              <a:t>The Death of </a:t>
            </a:r>
            <a:br>
              <a:rPr lang="en-US" sz="3400" dirty="0"/>
            </a:br>
            <a:r>
              <a:rPr lang="en-US" sz="3400" dirty="0"/>
              <a:t>John Wycliffe </a:t>
            </a:r>
            <a:br>
              <a:rPr lang="en-US" sz="3400" dirty="0"/>
            </a:br>
            <a:r>
              <a:rPr lang="en-US" sz="3400" dirty="0"/>
              <a:t>December 31, 1384</a:t>
            </a:r>
          </a:p>
        </p:txBody>
      </p:sp>
      <p:pic>
        <p:nvPicPr>
          <p:cNvPr id="15362" name="Picture 2">
            <a:extLst>
              <a:ext uri="{FF2B5EF4-FFF2-40B4-BE49-F238E27FC236}">
                <a16:creationId xmlns:a16="http://schemas.microsoft.com/office/drawing/2014/main" id="{3D3C0C51-3AE2-1A4A-B25E-94FFB67761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7" r="15786" b="2"/>
          <a:stretch/>
        </p:blipFill>
        <p:spPr bwMode="auto">
          <a:xfrm>
            <a:off x="20" y="10"/>
            <a:ext cx="4571980" cy="42245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standing in front of a window&#10;&#10;Description automatically generated">
            <a:extLst>
              <a:ext uri="{FF2B5EF4-FFF2-40B4-BE49-F238E27FC236}">
                <a16:creationId xmlns:a16="http://schemas.microsoft.com/office/drawing/2014/main" id="{856249DB-E23C-B241-B8EA-5635D1EE32EE}"/>
              </a:ext>
            </a:extLst>
          </p:cNvPr>
          <p:cNvPicPr>
            <a:picLocks noChangeAspect="1"/>
          </p:cNvPicPr>
          <p:nvPr/>
        </p:nvPicPr>
        <p:blipFill rotWithShape="1">
          <a:blip r:embed="rId3"/>
          <a:srcRect r="2" b="274"/>
          <a:stretch/>
        </p:blipFill>
        <p:spPr>
          <a:xfrm>
            <a:off x="4657344" y="10"/>
            <a:ext cx="7534656" cy="4226709"/>
          </a:xfrm>
          <a:prstGeom prst="rect">
            <a:avLst/>
          </a:prstGeom>
        </p:spPr>
      </p:pic>
      <p:sp>
        <p:nvSpPr>
          <p:cNvPr id="3" name="Content Placeholder 2">
            <a:extLst>
              <a:ext uri="{FF2B5EF4-FFF2-40B4-BE49-F238E27FC236}">
                <a16:creationId xmlns:a16="http://schemas.microsoft.com/office/drawing/2014/main" id="{6576B311-1F6A-EB42-96C9-E64A96C0757C}"/>
              </a:ext>
            </a:extLst>
          </p:cNvPr>
          <p:cNvSpPr>
            <a:spLocks noGrp="1"/>
          </p:cNvSpPr>
          <p:nvPr>
            <p:ph idx="1"/>
          </p:nvPr>
        </p:nvSpPr>
        <p:spPr>
          <a:xfrm>
            <a:off x="4151086" y="4484912"/>
            <a:ext cx="7242628" cy="2503714"/>
          </a:xfrm>
        </p:spPr>
        <p:txBody>
          <a:bodyPr>
            <a:normAutofit/>
          </a:bodyPr>
          <a:lstStyle/>
          <a:p>
            <a:r>
              <a:rPr lang="en-US" dirty="0"/>
              <a:t>Suffered a paralytic stroke at </a:t>
            </a:r>
            <a:r>
              <a:rPr lang="en-US" dirty="0" err="1"/>
              <a:t>Lutterworth</a:t>
            </a:r>
            <a:r>
              <a:rPr lang="en-US" dirty="0"/>
              <a:t> Dec. 28</a:t>
            </a:r>
            <a:r>
              <a:rPr lang="en-US" baseline="30000" dirty="0"/>
              <a:t>th</a:t>
            </a:r>
            <a:r>
              <a:rPr lang="en-US" dirty="0"/>
              <a:t>, resulting in his death 3 days later.</a:t>
            </a:r>
          </a:p>
          <a:p>
            <a:r>
              <a:rPr lang="en-US" dirty="0"/>
              <a:t>Burial in the church graveyard at </a:t>
            </a:r>
            <a:r>
              <a:rPr lang="en-US" dirty="0" err="1"/>
              <a:t>Lutterworth</a:t>
            </a:r>
            <a:r>
              <a:rPr lang="en-US" dirty="0"/>
              <a:t>.</a:t>
            </a:r>
          </a:p>
          <a:p>
            <a:r>
              <a:rPr lang="en-US" dirty="0"/>
              <a:t>1428 – His writings are condemned, bones dug up and burned, ashes thrown in the river Swift</a:t>
            </a:r>
          </a:p>
        </p:txBody>
      </p:sp>
      <p:grpSp>
        <p:nvGrpSpPr>
          <p:cNvPr id="137" name="Group 136">
            <a:extLst>
              <a:ext uri="{FF2B5EF4-FFF2-40B4-BE49-F238E27FC236}">
                <a16:creationId xmlns:a16="http://schemas.microsoft.com/office/drawing/2014/main" id="{D4469D90-62FA-49B2-981E-5305361D5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2370" y="4592474"/>
            <a:ext cx="1128382" cy="847206"/>
            <a:chOff x="8183879" y="1000124"/>
            <a:chExt cx="1562267" cy="1172973"/>
          </a:xfrm>
        </p:grpSpPr>
        <p:sp>
          <p:nvSpPr>
            <p:cNvPr id="138" name="Freeform 5">
              <a:extLst>
                <a:ext uri="{FF2B5EF4-FFF2-40B4-BE49-F238E27FC236}">
                  <a16:creationId xmlns:a16="http://schemas.microsoft.com/office/drawing/2014/main" id="{281E6897-9689-4C48-ADC3-9F41AAE3A9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9" name="Freeform 5">
              <a:extLst>
                <a:ext uri="{FF2B5EF4-FFF2-40B4-BE49-F238E27FC236}">
                  <a16:creationId xmlns:a16="http://schemas.microsoft.com/office/drawing/2014/main" id="{404E145C-C4EA-4DED-B029-22B811F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Rectangle 3">
            <a:extLst>
              <a:ext uri="{FF2B5EF4-FFF2-40B4-BE49-F238E27FC236}">
                <a16:creationId xmlns:a16="http://schemas.microsoft.com/office/drawing/2014/main" id="{515CF22E-6FC9-074F-9EEA-C8FBDCD8D25D}"/>
              </a:ext>
            </a:extLst>
          </p:cNvPr>
          <p:cNvSpPr/>
          <p:nvPr/>
        </p:nvSpPr>
        <p:spPr>
          <a:xfrm rot="5400000">
            <a:off x="9992697" y="1981454"/>
            <a:ext cx="4224518" cy="261610"/>
          </a:xfrm>
          <a:prstGeom prst="rect">
            <a:avLst/>
          </a:prstGeom>
        </p:spPr>
        <p:txBody>
          <a:bodyPr wrap="square">
            <a:spAutoFit/>
          </a:bodyPr>
          <a:lstStyle/>
          <a:p>
            <a:r>
              <a:rPr lang="en-US" sz="1100" dirty="0" err="1">
                <a:solidFill>
                  <a:schemeClr val="bg1"/>
                </a:solidFill>
              </a:rPr>
              <a:t>SiurceL</a:t>
            </a:r>
            <a:r>
              <a:rPr lang="en-US" sz="1100" dirty="0">
                <a:solidFill>
                  <a:schemeClr val="bg1"/>
                </a:solidFill>
              </a:rPr>
              <a:t> https://</a:t>
            </a:r>
            <a:r>
              <a:rPr lang="en-US" sz="1100" dirty="0" err="1">
                <a:solidFill>
                  <a:schemeClr val="bg1"/>
                </a:solidFill>
              </a:rPr>
              <a:t>vancechristie.com</a:t>
            </a:r>
            <a:endParaRPr lang="en-US" sz="1100" dirty="0">
              <a:solidFill>
                <a:schemeClr val="bg1"/>
              </a:solidFill>
            </a:endParaRPr>
          </a:p>
        </p:txBody>
      </p:sp>
    </p:spTree>
    <p:extLst>
      <p:ext uri="{BB962C8B-B14F-4D97-AF65-F5344CB8AC3E}">
        <p14:creationId xmlns:p14="http://schemas.microsoft.com/office/powerpoint/2010/main" val="1138491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2F13C1C0-04B3-4648-A474-D7A435843D6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867" b="1913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461EE2-5CFB-7646-A618-735FB78B8FB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dirty="0">
                <a:solidFill>
                  <a:schemeClr val="tx1">
                    <a:lumMod val="85000"/>
                    <a:lumOff val="15000"/>
                  </a:schemeClr>
                </a:solidFill>
                <a:latin typeface="Blackadder ITC" pitchFamily="82" charset="77"/>
              </a:rPr>
              <a:t>The Influence of John Wycliffe</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778F060-7795-2041-A97B-D0586409E23F}"/>
              </a:ext>
            </a:extLst>
          </p:cNvPr>
          <p:cNvSpPr/>
          <p:nvPr/>
        </p:nvSpPr>
        <p:spPr>
          <a:xfrm>
            <a:off x="7765143" y="723147"/>
            <a:ext cx="2249714" cy="1004053"/>
          </a:xfrm>
          <a:prstGeom prst="ellipse">
            <a:avLst/>
          </a:prstGeom>
          <a:solidFill>
            <a:srgbClr val="F1ECAB"/>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A5C1FE5-4859-4B41-A63D-CBEFD6E70521}"/>
              </a:ext>
            </a:extLst>
          </p:cNvPr>
          <p:cNvSpPr txBox="1"/>
          <p:nvPr/>
        </p:nvSpPr>
        <p:spPr>
          <a:xfrm>
            <a:off x="7837713" y="795924"/>
            <a:ext cx="1963999" cy="830997"/>
          </a:xfrm>
          <a:prstGeom prst="rect">
            <a:avLst/>
          </a:prstGeom>
          <a:noFill/>
        </p:spPr>
        <p:txBody>
          <a:bodyPr wrap="none" rtlCol="0">
            <a:spAutoFit/>
          </a:bodyPr>
          <a:lstStyle/>
          <a:p>
            <a:r>
              <a:rPr lang="en-US" sz="4800" dirty="0">
                <a:latin typeface="Blackadder ITC" pitchFamily="82" charset="77"/>
              </a:rPr>
              <a:t>Lollards</a:t>
            </a:r>
          </a:p>
        </p:txBody>
      </p:sp>
      <p:sp>
        <p:nvSpPr>
          <p:cNvPr id="9" name="Rectangle 8">
            <a:extLst>
              <a:ext uri="{FF2B5EF4-FFF2-40B4-BE49-F238E27FC236}">
                <a16:creationId xmlns:a16="http://schemas.microsoft.com/office/drawing/2014/main" id="{C9B8C9F1-47E1-D94C-B28A-44F34B4009CC}"/>
              </a:ext>
            </a:extLst>
          </p:cNvPr>
          <p:cNvSpPr/>
          <p:nvPr/>
        </p:nvSpPr>
        <p:spPr>
          <a:xfrm>
            <a:off x="1621261" y="6632778"/>
            <a:ext cx="3245947" cy="261610"/>
          </a:xfrm>
          <a:prstGeom prst="rect">
            <a:avLst/>
          </a:prstGeom>
        </p:spPr>
        <p:txBody>
          <a:bodyPr wrap="square">
            <a:spAutoFit/>
          </a:bodyPr>
          <a:lstStyle/>
          <a:p>
            <a:r>
              <a:rPr lang="en-US" sz="1100" dirty="0"/>
              <a:t>Photos Source: </a:t>
            </a:r>
            <a:r>
              <a:rPr lang="en-US" sz="1100" dirty="0" err="1"/>
              <a:t>Wikipedia.com</a:t>
            </a:r>
            <a:endParaRPr lang="en-US" sz="1100" dirty="0"/>
          </a:p>
        </p:txBody>
      </p:sp>
    </p:spTree>
    <p:extLst>
      <p:ext uri="{BB962C8B-B14F-4D97-AF65-F5344CB8AC3E}">
        <p14:creationId xmlns:p14="http://schemas.microsoft.com/office/powerpoint/2010/main" val="2247890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577D22C7-A9D8-5A44-913B-7B9A431BEC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0" r="-1" b="1544"/>
          <a:stretch/>
        </p:blipFill>
        <p:spPr bwMode="auto">
          <a:xfrm>
            <a:off x="-1" y="190"/>
            <a:ext cx="8128855" cy="529119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2">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B5208-9682-9D49-9C47-E6E8A7F2F7B9}"/>
              </a:ext>
            </a:extLst>
          </p:cNvPr>
          <p:cNvSpPr>
            <a:spLocks noGrp="1"/>
          </p:cNvSpPr>
          <p:nvPr>
            <p:ph type="title"/>
          </p:nvPr>
        </p:nvSpPr>
        <p:spPr>
          <a:xfrm>
            <a:off x="699715" y="5635366"/>
            <a:ext cx="7091299" cy="898581"/>
          </a:xfrm>
        </p:spPr>
        <p:txBody>
          <a:bodyPr vert="horz" lIns="91440" tIns="45720" rIns="91440" bIns="45720" rtlCol="0" anchor="ctr">
            <a:normAutofit/>
          </a:bodyPr>
          <a:lstStyle/>
          <a:p>
            <a:r>
              <a:rPr lang="en-US" sz="4800" kern="1200" dirty="0">
                <a:solidFill>
                  <a:srgbClr val="FFFFFF"/>
                </a:solidFill>
                <a:latin typeface="+mj-lt"/>
                <a:ea typeface="+mj-ea"/>
                <a:cs typeface="+mj-cs"/>
              </a:rPr>
              <a:t>Jan Hus</a:t>
            </a:r>
          </a:p>
        </p:txBody>
      </p:sp>
      <p:sp>
        <p:nvSpPr>
          <p:cNvPr id="27" name="Rectangle 2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81F567-8BF4-8046-B7ED-8FB93D50DE59}"/>
              </a:ext>
            </a:extLst>
          </p:cNvPr>
          <p:cNvSpPr>
            <a:spLocks noGrp="1"/>
          </p:cNvSpPr>
          <p:nvPr>
            <p:ph idx="1"/>
          </p:nvPr>
        </p:nvSpPr>
        <p:spPr>
          <a:xfrm>
            <a:off x="2804029" y="5703494"/>
            <a:ext cx="3291839" cy="830453"/>
          </a:xfrm>
        </p:spPr>
        <p:txBody>
          <a:bodyPr vert="horz" lIns="91440" tIns="45720" rIns="91440" bIns="45720" rtlCol="0" anchor="ctr">
            <a:normAutofit/>
          </a:bodyPr>
          <a:lstStyle/>
          <a:p>
            <a:pPr marL="0" indent="0">
              <a:buNone/>
            </a:pPr>
            <a:r>
              <a:rPr lang="en-US" sz="2000" kern="1200" dirty="0">
                <a:solidFill>
                  <a:srgbClr val="FFFFFF"/>
                </a:solidFill>
                <a:latin typeface="+mn-lt"/>
                <a:ea typeface="+mn-ea"/>
                <a:cs typeface="+mn-cs"/>
              </a:rPr>
              <a:t>1372-1415</a:t>
            </a:r>
          </a:p>
        </p:txBody>
      </p:sp>
      <p:pic>
        <p:nvPicPr>
          <p:cNvPr id="16" name="Picture 2">
            <a:extLst>
              <a:ext uri="{FF2B5EF4-FFF2-40B4-BE49-F238E27FC236}">
                <a16:creationId xmlns:a16="http://schemas.microsoft.com/office/drawing/2014/main" id="{4D6B88B2-5C0A-6B4D-9B4F-FBADAD67CA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791" b="7793"/>
          <a:stretch/>
        </p:blipFill>
        <p:spPr bwMode="auto">
          <a:xfrm>
            <a:off x="8128856" y="1"/>
            <a:ext cx="4063143" cy="52913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351250-66C0-1B41-BA31-E7B386952E9C}"/>
              </a:ext>
            </a:extLst>
          </p:cNvPr>
          <p:cNvSpPr txBox="1"/>
          <p:nvPr/>
        </p:nvSpPr>
        <p:spPr>
          <a:xfrm>
            <a:off x="9987747" y="6183866"/>
            <a:ext cx="1806905" cy="646331"/>
          </a:xfrm>
          <a:prstGeom prst="rect">
            <a:avLst/>
          </a:prstGeom>
          <a:noFill/>
        </p:spPr>
        <p:txBody>
          <a:bodyPr wrap="none" rtlCol="0">
            <a:spAutoFit/>
          </a:bodyPr>
          <a:lstStyle/>
          <a:p>
            <a:pPr algn="ctr"/>
            <a:r>
              <a:rPr lang="en-US" dirty="0">
                <a:solidFill>
                  <a:schemeClr val="bg1"/>
                </a:solidFill>
              </a:rPr>
              <a:t>Anne of Bohemia</a:t>
            </a:r>
          </a:p>
          <a:p>
            <a:pPr algn="ctr"/>
            <a:r>
              <a:rPr lang="en-US" dirty="0">
                <a:solidFill>
                  <a:schemeClr val="bg1"/>
                </a:solidFill>
              </a:rPr>
              <a:t>1366-1394</a:t>
            </a:r>
          </a:p>
        </p:txBody>
      </p:sp>
      <p:pic>
        <p:nvPicPr>
          <p:cNvPr id="2052" name="Picture 4">
            <a:extLst>
              <a:ext uri="{FF2B5EF4-FFF2-40B4-BE49-F238E27FC236}">
                <a16:creationId xmlns:a16="http://schemas.microsoft.com/office/drawing/2014/main" id="{09ECDB90-DDF4-5A43-B28D-3773862AED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969"/>
          <a:stretch/>
        </p:blipFill>
        <p:spPr bwMode="auto">
          <a:xfrm>
            <a:off x="10002115" y="3066228"/>
            <a:ext cx="1714500" cy="315613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AF82E76-69A3-7944-99DD-32265F699293}"/>
              </a:ext>
            </a:extLst>
          </p:cNvPr>
          <p:cNvSpPr/>
          <p:nvPr/>
        </p:nvSpPr>
        <p:spPr>
          <a:xfrm rot="5400000">
            <a:off x="-1492169" y="1598382"/>
            <a:ext cx="3245947" cy="261610"/>
          </a:xfrm>
          <a:prstGeom prst="rect">
            <a:avLst/>
          </a:prstGeom>
        </p:spPr>
        <p:txBody>
          <a:bodyPr wrap="square">
            <a:spAutoFit/>
          </a:bodyPr>
          <a:lstStyle/>
          <a:p>
            <a:r>
              <a:rPr lang="en-US" sz="1100" dirty="0">
                <a:solidFill>
                  <a:schemeClr val="bg1"/>
                </a:solidFill>
              </a:rPr>
              <a:t>Photos Source: </a:t>
            </a:r>
            <a:r>
              <a:rPr lang="en-US" sz="1100" dirty="0" err="1">
                <a:solidFill>
                  <a:schemeClr val="bg1"/>
                </a:solidFill>
              </a:rPr>
              <a:t>Wikipedia.com</a:t>
            </a:r>
            <a:endParaRPr lang="en-US" sz="1100" dirty="0">
              <a:solidFill>
                <a:schemeClr val="bg1"/>
              </a:solidFill>
            </a:endParaRPr>
          </a:p>
        </p:txBody>
      </p:sp>
    </p:spTree>
    <p:extLst>
      <p:ext uri="{BB962C8B-B14F-4D97-AF65-F5344CB8AC3E}">
        <p14:creationId xmlns:p14="http://schemas.microsoft.com/office/powerpoint/2010/main" val="185488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9920-2F96-204B-9116-3EA654919A28}"/>
              </a:ext>
            </a:extLst>
          </p:cNvPr>
          <p:cNvSpPr>
            <a:spLocks noGrp="1"/>
          </p:cNvSpPr>
          <p:nvPr>
            <p:ph type="title"/>
          </p:nvPr>
        </p:nvSpPr>
        <p:spPr>
          <a:xfrm>
            <a:off x="1641628" y="-13497"/>
            <a:ext cx="10515600" cy="798286"/>
          </a:xfrm>
        </p:spPr>
        <p:txBody>
          <a:bodyPr>
            <a:normAutofit/>
          </a:bodyPr>
          <a:lstStyle/>
          <a:p>
            <a:r>
              <a:rPr lang="en-US" dirty="0"/>
              <a:t>The Time of the House of Plantagenet</a:t>
            </a:r>
          </a:p>
        </p:txBody>
      </p:sp>
      <p:sp>
        <p:nvSpPr>
          <p:cNvPr id="3" name="Content Placeholder 2">
            <a:extLst>
              <a:ext uri="{FF2B5EF4-FFF2-40B4-BE49-F238E27FC236}">
                <a16:creationId xmlns:a16="http://schemas.microsoft.com/office/drawing/2014/main" id="{265DBBD2-72E7-B548-9D8C-7D7DDCB7FD45}"/>
              </a:ext>
            </a:extLst>
          </p:cNvPr>
          <p:cNvSpPr>
            <a:spLocks noGrp="1"/>
          </p:cNvSpPr>
          <p:nvPr>
            <p:ph idx="1"/>
          </p:nvPr>
        </p:nvSpPr>
        <p:spPr>
          <a:xfrm>
            <a:off x="3077030" y="1050230"/>
            <a:ext cx="2204976" cy="676970"/>
          </a:xfrm>
        </p:spPr>
        <p:txBody>
          <a:bodyPr>
            <a:normAutofit/>
          </a:bodyPr>
          <a:lstStyle/>
          <a:p>
            <a:pPr marL="0" indent="0">
              <a:buNone/>
            </a:pPr>
            <a:r>
              <a:rPr lang="en-US" sz="3200" dirty="0"/>
              <a:t>1216-1399</a:t>
            </a:r>
          </a:p>
        </p:txBody>
      </p:sp>
      <p:grpSp>
        <p:nvGrpSpPr>
          <p:cNvPr id="5" name="Group 4">
            <a:extLst>
              <a:ext uri="{FF2B5EF4-FFF2-40B4-BE49-F238E27FC236}">
                <a16:creationId xmlns:a16="http://schemas.microsoft.com/office/drawing/2014/main" id="{4A5D6D93-4547-3343-AF9E-3CDB39A2A177}"/>
              </a:ext>
            </a:extLst>
          </p:cNvPr>
          <p:cNvGrpSpPr/>
          <p:nvPr/>
        </p:nvGrpSpPr>
        <p:grpSpPr>
          <a:xfrm>
            <a:off x="587829" y="901329"/>
            <a:ext cx="1672772" cy="3161475"/>
            <a:chOff x="431799" y="1771650"/>
            <a:chExt cx="1672772" cy="3161475"/>
          </a:xfrm>
        </p:grpSpPr>
        <p:pic>
          <p:nvPicPr>
            <p:cNvPr id="2050" name="Picture 2" descr="Half figure of Edward facing left with short, curly hair and a hint of beard. He wears a coronet and holds a sceptre in his right hand. He has a blue robe over a red tunic, and his hands are covered by white, embroidered gloves. His left hand seems to be pointing left, to something outside the picture.">
              <a:extLst>
                <a:ext uri="{FF2B5EF4-FFF2-40B4-BE49-F238E27FC236}">
                  <a16:creationId xmlns:a16="http://schemas.microsoft.com/office/drawing/2014/main" id="{15685924-E06B-7146-8166-164BF2165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99" y="1771650"/>
              <a:ext cx="1672772" cy="2227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DE5202-0FFC-0C42-801A-D5D57283AA2C}"/>
                </a:ext>
              </a:extLst>
            </p:cNvPr>
            <p:cNvSpPr txBox="1"/>
            <p:nvPr/>
          </p:nvSpPr>
          <p:spPr>
            <a:xfrm>
              <a:off x="632690" y="4009795"/>
              <a:ext cx="1270989" cy="923330"/>
            </a:xfrm>
            <a:prstGeom prst="rect">
              <a:avLst/>
            </a:prstGeom>
            <a:noFill/>
          </p:spPr>
          <p:txBody>
            <a:bodyPr wrap="none" rtlCol="0">
              <a:spAutoFit/>
            </a:bodyPr>
            <a:lstStyle/>
            <a:p>
              <a:pPr algn="ctr"/>
              <a:r>
                <a:rPr lang="en-US" dirty="0"/>
                <a:t>Edward I</a:t>
              </a:r>
              <a:br>
                <a:rPr lang="en-US" dirty="0"/>
              </a:br>
              <a:r>
                <a:rPr lang="en-US" dirty="0"/>
                <a:t>Longshanks</a:t>
              </a:r>
              <a:br>
                <a:rPr lang="en-US" dirty="0"/>
              </a:br>
              <a:r>
                <a:rPr lang="en-US" dirty="0"/>
                <a:t>1239-1307</a:t>
              </a:r>
            </a:p>
          </p:txBody>
        </p:sp>
      </p:grpSp>
      <p:grpSp>
        <p:nvGrpSpPr>
          <p:cNvPr id="7" name="Group 6">
            <a:extLst>
              <a:ext uri="{FF2B5EF4-FFF2-40B4-BE49-F238E27FC236}">
                <a16:creationId xmlns:a16="http://schemas.microsoft.com/office/drawing/2014/main" id="{FA1D30B0-1F9D-4140-8368-B838C62E2973}"/>
              </a:ext>
            </a:extLst>
          </p:cNvPr>
          <p:cNvGrpSpPr/>
          <p:nvPr/>
        </p:nvGrpSpPr>
        <p:grpSpPr>
          <a:xfrm>
            <a:off x="277652" y="4213800"/>
            <a:ext cx="2645001" cy="2412193"/>
            <a:chOff x="1530779" y="3568365"/>
            <a:chExt cx="2645001" cy="2412193"/>
          </a:xfrm>
        </p:grpSpPr>
        <p:sp>
          <p:nvSpPr>
            <p:cNvPr id="6" name="TextBox 5">
              <a:extLst>
                <a:ext uri="{FF2B5EF4-FFF2-40B4-BE49-F238E27FC236}">
                  <a16:creationId xmlns:a16="http://schemas.microsoft.com/office/drawing/2014/main" id="{9BA271BA-AD1C-D946-89F2-3FD4418B72A4}"/>
                </a:ext>
              </a:extLst>
            </p:cNvPr>
            <p:cNvSpPr txBox="1"/>
            <p:nvPr/>
          </p:nvSpPr>
          <p:spPr>
            <a:xfrm>
              <a:off x="2126975" y="5334227"/>
              <a:ext cx="1191353" cy="646331"/>
            </a:xfrm>
            <a:prstGeom prst="rect">
              <a:avLst/>
            </a:prstGeom>
            <a:noFill/>
          </p:spPr>
          <p:txBody>
            <a:bodyPr wrap="none" rtlCol="0">
              <a:spAutoFit/>
            </a:bodyPr>
            <a:lstStyle/>
            <a:p>
              <a:pPr algn="ctr"/>
              <a:r>
                <a:rPr lang="en-US" dirty="0"/>
                <a:t>Edward II</a:t>
              </a:r>
              <a:br>
                <a:rPr lang="en-US" dirty="0"/>
              </a:br>
              <a:r>
                <a:rPr lang="en-US" dirty="0"/>
                <a:t>1284-1327</a:t>
              </a:r>
            </a:p>
          </p:txBody>
        </p:sp>
        <p:pic>
          <p:nvPicPr>
            <p:cNvPr id="2052" name="Picture 4">
              <a:extLst>
                <a:ext uri="{FF2B5EF4-FFF2-40B4-BE49-F238E27FC236}">
                  <a16:creationId xmlns:a16="http://schemas.microsoft.com/office/drawing/2014/main" id="{22558C7D-92FF-5A4F-BD80-4F269B8891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779" y="3568365"/>
              <a:ext cx="2645001" cy="175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D5A7155D-B109-6E48-9EB4-FE6EE7A181BA}"/>
              </a:ext>
            </a:extLst>
          </p:cNvPr>
          <p:cNvGrpSpPr/>
          <p:nvPr/>
        </p:nvGrpSpPr>
        <p:grpSpPr>
          <a:xfrm>
            <a:off x="3304434" y="2015243"/>
            <a:ext cx="2557412" cy="3271868"/>
            <a:chOff x="3450008" y="1410729"/>
            <a:chExt cx="2557412" cy="3271868"/>
          </a:xfrm>
        </p:grpSpPr>
        <p:pic>
          <p:nvPicPr>
            <p:cNvPr id="2054" name="Picture 6" descr="Bronze effigy of man's face with flowing shoulder-length hair and long moustache and beard">
              <a:extLst>
                <a:ext uri="{FF2B5EF4-FFF2-40B4-BE49-F238E27FC236}">
                  <a16:creationId xmlns:a16="http://schemas.microsoft.com/office/drawing/2014/main" id="{BE4B53EC-D0D3-4943-872C-B97930371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0008" y="1410729"/>
              <a:ext cx="2557412" cy="26086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26943C3-C143-C24D-A9C0-E4ED308DD170}"/>
                </a:ext>
              </a:extLst>
            </p:cNvPr>
            <p:cNvSpPr txBox="1"/>
            <p:nvPr/>
          </p:nvSpPr>
          <p:spPr>
            <a:xfrm>
              <a:off x="3956206" y="4036266"/>
              <a:ext cx="1191352" cy="646331"/>
            </a:xfrm>
            <a:prstGeom prst="rect">
              <a:avLst/>
            </a:prstGeom>
            <a:noFill/>
          </p:spPr>
          <p:txBody>
            <a:bodyPr wrap="none" rtlCol="0">
              <a:spAutoFit/>
            </a:bodyPr>
            <a:lstStyle/>
            <a:p>
              <a:pPr algn="ctr"/>
              <a:r>
                <a:rPr lang="en-US" dirty="0"/>
                <a:t>Edward III</a:t>
              </a:r>
              <a:br>
                <a:rPr lang="en-US" dirty="0"/>
              </a:br>
              <a:r>
                <a:rPr lang="en-US" dirty="0"/>
                <a:t>1312-1377</a:t>
              </a:r>
            </a:p>
          </p:txBody>
        </p:sp>
      </p:grpSp>
      <p:grpSp>
        <p:nvGrpSpPr>
          <p:cNvPr id="13" name="Group 12">
            <a:extLst>
              <a:ext uri="{FF2B5EF4-FFF2-40B4-BE49-F238E27FC236}">
                <a16:creationId xmlns:a16="http://schemas.microsoft.com/office/drawing/2014/main" id="{0416C3B2-B638-6543-9785-93B63AF56649}"/>
              </a:ext>
            </a:extLst>
          </p:cNvPr>
          <p:cNvGrpSpPr/>
          <p:nvPr/>
        </p:nvGrpSpPr>
        <p:grpSpPr>
          <a:xfrm>
            <a:off x="6899428" y="3781548"/>
            <a:ext cx="1771650" cy="3076451"/>
            <a:chOff x="7640119" y="3884500"/>
            <a:chExt cx="1771650" cy="3076451"/>
          </a:xfrm>
        </p:grpSpPr>
        <p:pic>
          <p:nvPicPr>
            <p:cNvPr id="2056" name="Picture 8">
              <a:extLst>
                <a:ext uri="{FF2B5EF4-FFF2-40B4-BE49-F238E27FC236}">
                  <a16:creationId xmlns:a16="http://schemas.microsoft.com/office/drawing/2014/main" id="{28B17FC8-13CC-9C4B-B898-61844050A6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0119" y="3884500"/>
              <a:ext cx="1771650" cy="2413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C257C54-54B3-9442-91B5-902CFDB5CF20}"/>
                </a:ext>
              </a:extLst>
            </p:cNvPr>
            <p:cNvSpPr txBox="1"/>
            <p:nvPr/>
          </p:nvSpPr>
          <p:spPr>
            <a:xfrm>
              <a:off x="7930268" y="6314620"/>
              <a:ext cx="1191352" cy="646331"/>
            </a:xfrm>
            <a:prstGeom prst="rect">
              <a:avLst/>
            </a:prstGeom>
            <a:noFill/>
          </p:spPr>
          <p:txBody>
            <a:bodyPr wrap="none" rtlCol="0">
              <a:spAutoFit/>
            </a:bodyPr>
            <a:lstStyle/>
            <a:p>
              <a:pPr algn="ctr"/>
              <a:r>
                <a:rPr lang="en-US" dirty="0"/>
                <a:t>Richard II</a:t>
              </a:r>
            </a:p>
            <a:p>
              <a:pPr algn="ctr"/>
              <a:r>
                <a:rPr lang="en-US" dirty="0"/>
                <a:t>1367-1400</a:t>
              </a:r>
            </a:p>
          </p:txBody>
        </p:sp>
      </p:grpSp>
      <p:grpSp>
        <p:nvGrpSpPr>
          <p:cNvPr id="12" name="Group 11">
            <a:extLst>
              <a:ext uri="{FF2B5EF4-FFF2-40B4-BE49-F238E27FC236}">
                <a16:creationId xmlns:a16="http://schemas.microsoft.com/office/drawing/2014/main" id="{7C22540F-3A28-A849-9EEA-E8B1924FCACE}"/>
              </a:ext>
            </a:extLst>
          </p:cNvPr>
          <p:cNvGrpSpPr/>
          <p:nvPr/>
        </p:nvGrpSpPr>
        <p:grpSpPr>
          <a:xfrm>
            <a:off x="6329765" y="901329"/>
            <a:ext cx="3393307" cy="2785263"/>
            <a:chOff x="7514519" y="667059"/>
            <a:chExt cx="3393307" cy="2785263"/>
          </a:xfrm>
        </p:grpSpPr>
        <p:pic>
          <p:nvPicPr>
            <p:cNvPr id="2058" name="Picture 10">
              <a:extLst>
                <a:ext uri="{FF2B5EF4-FFF2-40B4-BE49-F238E27FC236}">
                  <a16:creationId xmlns:a16="http://schemas.microsoft.com/office/drawing/2014/main" id="{DFB21830-F662-2F49-8965-E630193642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4519" y="667059"/>
              <a:ext cx="3393307" cy="21746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C943860-527B-F644-9A9A-1722A50EDCE4}"/>
                </a:ext>
              </a:extLst>
            </p:cNvPr>
            <p:cNvSpPr txBox="1"/>
            <p:nvPr/>
          </p:nvSpPr>
          <p:spPr>
            <a:xfrm>
              <a:off x="7885534" y="2805991"/>
              <a:ext cx="2530373" cy="646331"/>
            </a:xfrm>
            <a:prstGeom prst="rect">
              <a:avLst/>
            </a:prstGeom>
            <a:noFill/>
          </p:spPr>
          <p:txBody>
            <a:bodyPr wrap="none" rtlCol="0">
              <a:spAutoFit/>
            </a:bodyPr>
            <a:lstStyle/>
            <a:p>
              <a:pPr algn="ctr"/>
              <a:r>
                <a:rPr lang="en-US" dirty="0"/>
                <a:t>Edward, The Black Prince</a:t>
              </a:r>
            </a:p>
            <a:p>
              <a:pPr algn="ctr"/>
              <a:r>
                <a:rPr lang="en-US" dirty="0"/>
                <a:t>1330-1376</a:t>
              </a:r>
            </a:p>
          </p:txBody>
        </p:sp>
      </p:grpSp>
      <p:grpSp>
        <p:nvGrpSpPr>
          <p:cNvPr id="15" name="Group 14">
            <a:extLst>
              <a:ext uri="{FF2B5EF4-FFF2-40B4-BE49-F238E27FC236}">
                <a16:creationId xmlns:a16="http://schemas.microsoft.com/office/drawing/2014/main" id="{C0867D61-1ACA-4B47-954F-381EEEC77C59}"/>
              </a:ext>
            </a:extLst>
          </p:cNvPr>
          <p:cNvGrpSpPr/>
          <p:nvPr/>
        </p:nvGrpSpPr>
        <p:grpSpPr>
          <a:xfrm>
            <a:off x="9996172" y="2541858"/>
            <a:ext cx="2087199" cy="3620882"/>
            <a:chOff x="9397974" y="3429000"/>
            <a:chExt cx="2087199" cy="3620882"/>
          </a:xfrm>
        </p:grpSpPr>
        <p:pic>
          <p:nvPicPr>
            <p:cNvPr id="2060" name="Picture 12" descr="Late 15th century portrait of John of Gaunt, also depicting his coat of arms">
              <a:extLst>
                <a:ext uri="{FF2B5EF4-FFF2-40B4-BE49-F238E27FC236}">
                  <a16:creationId xmlns:a16="http://schemas.microsoft.com/office/drawing/2014/main" id="{3DCEF7D2-2B82-AC47-99C2-DA53FA8942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7974" y="3429000"/>
              <a:ext cx="2087199" cy="266766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81897DF-1ADD-BA4D-A792-0626D4524D57}"/>
                </a:ext>
              </a:extLst>
            </p:cNvPr>
            <p:cNvSpPr txBox="1"/>
            <p:nvPr/>
          </p:nvSpPr>
          <p:spPr>
            <a:xfrm>
              <a:off x="9512323" y="6126552"/>
              <a:ext cx="1853391" cy="923330"/>
            </a:xfrm>
            <a:prstGeom prst="rect">
              <a:avLst/>
            </a:prstGeom>
            <a:noFill/>
          </p:spPr>
          <p:txBody>
            <a:bodyPr wrap="none" rtlCol="0">
              <a:spAutoFit/>
            </a:bodyPr>
            <a:lstStyle/>
            <a:p>
              <a:pPr algn="ctr"/>
              <a:r>
                <a:rPr lang="en-US" dirty="0"/>
                <a:t>John of Gaunt</a:t>
              </a:r>
            </a:p>
            <a:p>
              <a:pPr algn="ctr"/>
              <a:r>
                <a:rPr lang="en-US" dirty="0"/>
                <a:t>1340-1399</a:t>
              </a:r>
            </a:p>
            <a:p>
              <a:pPr algn="ctr"/>
              <a:r>
                <a:rPr lang="en-US" dirty="0"/>
                <a:t>Duke of Lancaster</a:t>
              </a:r>
            </a:p>
          </p:txBody>
        </p:sp>
      </p:grpSp>
      <p:cxnSp>
        <p:nvCxnSpPr>
          <p:cNvPr id="17" name="Straight Arrow Connector 16">
            <a:extLst>
              <a:ext uri="{FF2B5EF4-FFF2-40B4-BE49-F238E27FC236}">
                <a16:creationId xmlns:a16="http://schemas.microsoft.com/office/drawing/2014/main" id="{7CC334EF-A6C5-2141-B5A0-B35D94954D9A}"/>
              </a:ext>
            </a:extLst>
          </p:cNvPr>
          <p:cNvCxnSpPr>
            <a:cxnSpLocks/>
          </p:cNvCxnSpPr>
          <p:nvPr/>
        </p:nvCxnSpPr>
        <p:spPr>
          <a:xfrm>
            <a:off x="587829" y="3623487"/>
            <a:ext cx="0" cy="4616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2E363B2-3DB8-8C4D-84FF-C382CFB38356}"/>
              </a:ext>
            </a:extLst>
          </p:cNvPr>
          <p:cNvCxnSpPr>
            <a:cxnSpLocks/>
          </p:cNvCxnSpPr>
          <p:nvPr/>
        </p:nvCxnSpPr>
        <p:spPr>
          <a:xfrm flipV="1">
            <a:off x="3077030" y="4988048"/>
            <a:ext cx="227404" cy="3668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2004F28-69DD-964D-B683-875D987AD4B5}"/>
              </a:ext>
            </a:extLst>
          </p:cNvPr>
          <p:cNvCxnSpPr>
            <a:cxnSpLocks/>
          </p:cNvCxnSpPr>
          <p:nvPr/>
        </p:nvCxnSpPr>
        <p:spPr>
          <a:xfrm>
            <a:off x="587829" y="3601139"/>
            <a:ext cx="0" cy="4616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1D16D9E-6229-D54B-AE46-A99FC4609BA3}"/>
              </a:ext>
            </a:extLst>
          </p:cNvPr>
          <p:cNvCxnSpPr>
            <a:cxnSpLocks/>
          </p:cNvCxnSpPr>
          <p:nvPr/>
        </p:nvCxnSpPr>
        <p:spPr>
          <a:xfrm>
            <a:off x="6096000" y="4764673"/>
            <a:ext cx="377371" cy="326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805C433A-6BA1-174C-A649-2AF7B627773E}"/>
              </a:ext>
            </a:extLst>
          </p:cNvPr>
          <p:cNvCxnSpPr/>
          <p:nvPr/>
        </p:nvCxnSpPr>
        <p:spPr>
          <a:xfrm>
            <a:off x="9996172" y="1727200"/>
            <a:ext cx="554200" cy="522514"/>
          </a:xfrm>
          <a:prstGeom prst="bentConnector3">
            <a:avLst>
              <a:gd name="adj1" fmla="val 9976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256F5BD-79EB-FE4B-BAC7-3202B5E95C77}"/>
              </a:ext>
            </a:extLst>
          </p:cNvPr>
          <p:cNvSpPr txBox="1"/>
          <p:nvPr/>
        </p:nvSpPr>
        <p:spPr>
          <a:xfrm rot="2596964">
            <a:off x="9805903" y="1537788"/>
            <a:ext cx="1850699" cy="369332"/>
          </a:xfrm>
          <a:prstGeom prst="rect">
            <a:avLst/>
          </a:prstGeom>
          <a:noFill/>
        </p:spPr>
        <p:txBody>
          <a:bodyPr wrap="none" rtlCol="0">
            <a:spAutoFit/>
          </a:bodyPr>
          <a:lstStyle/>
          <a:p>
            <a:r>
              <a:rPr lang="en-US" dirty="0"/>
              <a:t>Sons of Edward III</a:t>
            </a:r>
          </a:p>
        </p:txBody>
      </p:sp>
      <p:sp>
        <p:nvSpPr>
          <p:cNvPr id="31" name="Rectangle 30">
            <a:extLst>
              <a:ext uri="{FF2B5EF4-FFF2-40B4-BE49-F238E27FC236}">
                <a16:creationId xmlns:a16="http://schemas.microsoft.com/office/drawing/2014/main" id="{70809692-3235-BA4B-B810-90EA92035E76}"/>
              </a:ext>
            </a:extLst>
          </p:cNvPr>
          <p:cNvSpPr/>
          <p:nvPr/>
        </p:nvSpPr>
        <p:spPr>
          <a:xfrm>
            <a:off x="10273272" y="6625196"/>
            <a:ext cx="3245947" cy="261610"/>
          </a:xfrm>
          <a:prstGeom prst="rect">
            <a:avLst/>
          </a:prstGeom>
        </p:spPr>
        <p:txBody>
          <a:bodyPr wrap="square">
            <a:spAutoFit/>
          </a:bodyPr>
          <a:lstStyle/>
          <a:p>
            <a:r>
              <a:rPr lang="en-US" sz="1100" dirty="0"/>
              <a:t>Photos Source: </a:t>
            </a:r>
            <a:r>
              <a:rPr lang="en-US" sz="1100" dirty="0" err="1"/>
              <a:t>Wikipedia.com</a:t>
            </a:r>
            <a:endParaRPr lang="en-US" sz="1100" dirty="0"/>
          </a:p>
        </p:txBody>
      </p:sp>
    </p:spTree>
    <p:extLst>
      <p:ext uri="{BB962C8B-B14F-4D97-AF65-F5344CB8AC3E}">
        <p14:creationId xmlns:p14="http://schemas.microsoft.com/office/powerpoint/2010/main" val="329300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2774B62E-1CEC-D14A-AC44-C7F85EA984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95" r="34250"/>
          <a:stretch/>
        </p:blipFill>
        <p:spPr bwMode="auto">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80C2721C-2129-474D-AA87-DB41736BF8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09" r="27086" b="-1"/>
          <a:stretch/>
        </p:blipFill>
        <p:spPr bwMode="auto">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7" name="Freeform: Shape 136">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4886E3-EE1D-B441-A69A-D79A182685AC}"/>
              </a:ext>
            </a:extLst>
          </p:cNvPr>
          <p:cNvSpPr>
            <a:spLocks noGrp="1"/>
          </p:cNvSpPr>
          <p:nvPr>
            <p:ph type="title"/>
          </p:nvPr>
        </p:nvSpPr>
        <p:spPr>
          <a:xfrm>
            <a:off x="448056" y="33302"/>
            <a:ext cx="2804504" cy="1973300"/>
          </a:xfrm>
        </p:spPr>
        <p:txBody>
          <a:bodyPr anchor="ctr">
            <a:normAutofit/>
          </a:bodyPr>
          <a:lstStyle/>
          <a:p>
            <a:r>
              <a:rPr lang="en-US" sz="3600" dirty="0"/>
              <a:t>Parliament During Wycliffe’s Day</a:t>
            </a:r>
          </a:p>
        </p:txBody>
      </p:sp>
      <p:sp>
        <p:nvSpPr>
          <p:cNvPr id="141" name="Rectangle 140">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 name="Rectangle 142">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6524B3-E9EF-AA4C-AAEF-04EA3492277A}"/>
              </a:ext>
            </a:extLst>
          </p:cNvPr>
          <p:cNvSpPr>
            <a:spLocks noGrp="1"/>
          </p:cNvSpPr>
          <p:nvPr>
            <p:ph idx="1"/>
          </p:nvPr>
        </p:nvSpPr>
        <p:spPr>
          <a:xfrm>
            <a:off x="438912" y="2141530"/>
            <a:ext cx="3233202" cy="4683169"/>
          </a:xfrm>
        </p:spPr>
        <p:txBody>
          <a:bodyPr>
            <a:normAutofit lnSpcReduction="10000"/>
          </a:bodyPr>
          <a:lstStyle/>
          <a:p>
            <a:r>
              <a:rPr lang="en-US" dirty="0"/>
              <a:t>Palace of Westminster dates back to 1016, to the reign of William II, son of the Conqueror</a:t>
            </a:r>
          </a:p>
          <a:p>
            <a:r>
              <a:rPr lang="en-US" dirty="0"/>
              <a:t>House of Lords: Made up of large landowners</a:t>
            </a:r>
          </a:p>
          <a:p>
            <a:r>
              <a:rPr lang="en-US" dirty="0"/>
              <a:t>House of Commons: Smaller landowners</a:t>
            </a:r>
          </a:p>
        </p:txBody>
      </p:sp>
      <p:sp>
        <p:nvSpPr>
          <p:cNvPr id="5" name="TextBox 4">
            <a:extLst>
              <a:ext uri="{FF2B5EF4-FFF2-40B4-BE49-F238E27FC236}">
                <a16:creationId xmlns:a16="http://schemas.microsoft.com/office/drawing/2014/main" id="{F59924BB-06CC-514C-8455-38EB1748B69B}"/>
              </a:ext>
            </a:extLst>
          </p:cNvPr>
          <p:cNvSpPr txBox="1"/>
          <p:nvPr/>
        </p:nvSpPr>
        <p:spPr>
          <a:xfrm>
            <a:off x="4657401" y="6304011"/>
            <a:ext cx="1438599" cy="369332"/>
          </a:xfrm>
          <a:prstGeom prst="rect">
            <a:avLst/>
          </a:prstGeom>
          <a:noFill/>
        </p:spPr>
        <p:txBody>
          <a:bodyPr wrap="none" rtlCol="0">
            <a:spAutoFit/>
          </a:bodyPr>
          <a:lstStyle/>
          <a:p>
            <a:r>
              <a:rPr lang="en-US" b="1" dirty="0">
                <a:solidFill>
                  <a:schemeClr val="bg1"/>
                </a:solidFill>
              </a:rPr>
              <a:t>Pre-1834 Fire</a:t>
            </a:r>
          </a:p>
        </p:txBody>
      </p:sp>
      <p:sp>
        <p:nvSpPr>
          <p:cNvPr id="12" name="Rectangle 11">
            <a:extLst>
              <a:ext uri="{FF2B5EF4-FFF2-40B4-BE49-F238E27FC236}">
                <a16:creationId xmlns:a16="http://schemas.microsoft.com/office/drawing/2014/main" id="{8C3928DF-FB7A-4B4F-9839-4578DA90C82E}"/>
              </a:ext>
            </a:extLst>
          </p:cNvPr>
          <p:cNvSpPr/>
          <p:nvPr/>
        </p:nvSpPr>
        <p:spPr>
          <a:xfrm>
            <a:off x="-63293" y="-68580"/>
            <a:ext cx="3245947" cy="261610"/>
          </a:xfrm>
          <a:prstGeom prst="rect">
            <a:avLst/>
          </a:prstGeom>
        </p:spPr>
        <p:txBody>
          <a:bodyPr wrap="square">
            <a:spAutoFit/>
          </a:bodyPr>
          <a:lstStyle/>
          <a:p>
            <a:r>
              <a:rPr lang="en-US" sz="1100" dirty="0"/>
              <a:t>Photos Source: </a:t>
            </a:r>
            <a:r>
              <a:rPr lang="en-US" sz="1100" dirty="0" err="1"/>
              <a:t>Wikipedia.com</a:t>
            </a:r>
            <a:endParaRPr lang="en-US" sz="1100" dirty="0"/>
          </a:p>
        </p:txBody>
      </p:sp>
    </p:spTree>
    <p:extLst>
      <p:ext uri="{BB962C8B-B14F-4D97-AF65-F5344CB8AC3E}">
        <p14:creationId xmlns:p14="http://schemas.microsoft.com/office/powerpoint/2010/main" val="49113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191">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5" name="Group 192">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6156"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95"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94886E3-EE1D-B441-A69A-D79A182685AC}"/>
              </a:ext>
            </a:extLst>
          </p:cNvPr>
          <p:cNvSpPr>
            <a:spLocks noGrp="1"/>
          </p:cNvSpPr>
          <p:nvPr>
            <p:ph type="title"/>
          </p:nvPr>
        </p:nvSpPr>
        <p:spPr>
          <a:xfrm>
            <a:off x="488985" y="1151791"/>
            <a:ext cx="3363170" cy="2183042"/>
          </a:xfrm>
        </p:spPr>
        <p:txBody>
          <a:bodyPr anchor="b">
            <a:normAutofit/>
          </a:bodyPr>
          <a:lstStyle/>
          <a:p>
            <a:r>
              <a:rPr lang="en-US" dirty="0"/>
              <a:t>Parliament During Wycliffe’s Day</a:t>
            </a:r>
          </a:p>
        </p:txBody>
      </p:sp>
      <p:sp>
        <p:nvSpPr>
          <p:cNvPr id="196"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Shape 196">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4" name="Picture 6" descr="A vintage photo of a group of people walking in front of a building&#10;&#10;Description automatically generated">
            <a:extLst>
              <a:ext uri="{FF2B5EF4-FFF2-40B4-BE49-F238E27FC236}">
                <a16:creationId xmlns:a16="http://schemas.microsoft.com/office/drawing/2014/main" id="{80C2721C-2129-474D-AA87-DB41736BF8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09" r="27086" b="-1"/>
          <a:stretch/>
        </p:blipFill>
        <p:spPr bwMode="auto">
          <a:xfrm>
            <a:off x="5451635" y="1108946"/>
            <a:ext cx="1337127" cy="18464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F6524B3-E9EF-AA4C-AAEF-04EA3492277A}"/>
              </a:ext>
            </a:extLst>
          </p:cNvPr>
          <p:cNvSpPr>
            <a:spLocks noGrp="1"/>
          </p:cNvSpPr>
          <p:nvPr>
            <p:ph idx="1"/>
          </p:nvPr>
        </p:nvSpPr>
        <p:spPr>
          <a:xfrm>
            <a:off x="277841" y="3538024"/>
            <a:ext cx="6506492" cy="3164169"/>
          </a:xfrm>
        </p:spPr>
        <p:txBody>
          <a:bodyPr>
            <a:normAutofit lnSpcReduction="10000"/>
          </a:bodyPr>
          <a:lstStyle/>
          <a:p>
            <a:r>
              <a:rPr lang="en-US" sz="3200" dirty="0"/>
              <a:t>Lord Henry Percy, 1</a:t>
            </a:r>
            <a:r>
              <a:rPr lang="en-US" sz="3200" baseline="30000" dirty="0"/>
              <a:t>st</a:t>
            </a:r>
            <a:r>
              <a:rPr lang="en-US" sz="3200" dirty="0"/>
              <a:t> Earl of Northumberland, 4th Baron Percy, titular King of Mann</a:t>
            </a:r>
          </a:p>
          <a:p>
            <a:r>
              <a:rPr lang="en-US" sz="3200" dirty="0"/>
              <a:t>Lord Marshall, leader in House of Lords</a:t>
            </a:r>
          </a:p>
          <a:p>
            <a:r>
              <a:rPr lang="en-US" sz="3200" dirty="0"/>
              <a:t>Friend and protector of John Wycliffe</a:t>
            </a:r>
          </a:p>
          <a:p>
            <a:endParaRPr lang="en-US" dirty="0"/>
          </a:p>
          <a:p>
            <a:endParaRPr lang="en-US" sz="2200" dirty="0"/>
          </a:p>
        </p:txBody>
      </p:sp>
      <p:sp>
        <p:nvSpPr>
          <p:cNvPr id="5" name="TextBox 4">
            <a:extLst>
              <a:ext uri="{FF2B5EF4-FFF2-40B4-BE49-F238E27FC236}">
                <a16:creationId xmlns:a16="http://schemas.microsoft.com/office/drawing/2014/main" id="{F59924BB-06CC-514C-8455-38EB1748B69B}"/>
              </a:ext>
            </a:extLst>
          </p:cNvPr>
          <p:cNvSpPr txBox="1"/>
          <p:nvPr/>
        </p:nvSpPr>
        <p:spPr>
          <a:xfrm>
            <a:off x="4657401" y="6304011"/>
            <a:ext cx="1438599" cy="369332"/>
          </a:xfrm>
          <a:prstGeom prst="rect">
            <a:avLst/>
          </a:prstGeom>
          <a:noFill/>
        </p:spPr>
        <p:txBody>
          <a:bodyPr wrap="none" rtlCol="0">
            <a:spAutoFit/>
          </a:bodyPr>
          <a:lstStyle/>
          <a:p>
            <a:pPr>
              <a:spcAft>
                <a:spcPts val="600"/>
              </a:spcAft>
            </a:pPr>
            <a:r>
              <a:rPr lang="en-US" b="1">
                <a:solidFill>
                  <a:schemeClr val="bg1"/>
                </a:solidFill>
              </a:rPr>
              <a:t>Pre-1834 Fire</a:t>
            </a:r>
          </a:p>
        </p:txBody>
      </p:sp>
      <p:grpSp>
        <p:nvGrpSpPr>
          <p:cNvPr id="7" name="Group 6">
            <a:extLst>
              <a:ext uri="{FF2B5EF4-FFF2-40B4-BE49-F238E27FC236}">
                <a16:creationId xmlns:a16="http://schemas.microsoft.com/office/drawing/2014/main" id="{BCA79900-55CF-3B40-A8D9-5E0ABD38CD58}"/>
              </a:ext>
            </a:extLst>
          </p:cNvPr>
          <p:cNvGrpSpPr/>
          <p:nvPr/>
        </p:nvGrpSpPr>
        <p:grpSpPr>
          <a:xfrm>
            <a:off x="8152033" y="1962891"/>
            <a:ext cx="2509519" cy="3834722"/>
            <a:chOff x="8152033" y="1962891"/>
            <a:chExt cx="2509519" cy="3834722"/>
          </a:xfrm>
        </p:grpSpPr>
        <p:pic>
          <p:nvPicPr>
            <p:cNvPr id="6146" name="Picture 2">
              <a:extLst>
                <a:ext uri="{FF2B5EF4-FFF2-40B4-BE49-F238E27FC236}">
                  <a16:creationId xmlns:a16="http://schemas.microsoft.com/office/drawing/2014/main" id="{32A2966C-A24B-5549-BB20-14ACB20D14A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52033" y="1962891"/>
              <a:ext cx="2509519" cy="32173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AE9C705-9D17-0A41-BF61-C7B7329029B1}"/>
                </a:ext>
              </a:extLst>
            </p:cNvPr>
            <p:cNvSpPr/>
            <p:nvPr/>
          </p:nvSpPr>
          <p:spPr>
            <a:xfrm>
              <a:off x="8750426" y="5151282"/>
              <a:ext cx="1312732" cy="646331"/>
            </a:xfrm>
            <a:prstGeom prst="rect">
              <a:avLst/>
            </a:prstGeom>
          </p:spPr>
          <p:txBody>
            <a:bodyPr wrap="none">
              <a:spAutoFit/>
            </a:bodyPr>
            <a:lstStyle/>
            <a:p>
              <a:pPr algn="ctr"/>
              <a:r>
                <a:rPr lang="en-US" dirty="0"/>
                <a:t>Henry Percy</a:t>
              </a:r>
            </a:p>
            <a:p>
              <a:pPr algn="ctr"/>
              <a:r>
                <a:rPr lang="en-US" dirty="0"/>
                <a:t>1341-1408</a:t>
              </a:r>
            </a:p>
          </p:txBody>
        </p:sp>
      </p:grpSp>
      <p:sp>
        <p:nvSpPr>
          <p:cNvPr id="15" name="Rectangle 14">
            <a:extLst>
              <a:ext uri="{FF2B5EF4-FFF2-40B4-BE49-F238E27FC236}">
                <a16:creationId xmlns:a16="http://schemas.microsoft.com/office/drawing/2014/main" id="{9F92D819-C490-0D46-9BEB-BFA035EF81D1}"/>
              </a:ext>
            </a:extLst>
          </p:cNvPr>
          <p:cNvSpPr/>
          <p:nvPr/>
        </p:nvSpPr>
        <p:spPr>
          <a:xfrm>
            <a:off x="10291185" y="6592540"/>
            <a:ext cx="3245947" cy="261610"/>
          </a:xfrm>
          <a:prstGeom prst="rect">
            <a:avLst/>
          </a:prstGeom>
        </p:spPr>
        <p:txBody>
          <a:bodyPr wrap="square">
            <a:spAutoFit/>
          </a:bodyPr>
          <a:lstStyle/>
          <a:p>
            <a:r>
              <a:rPr lang="en-US" sz="1100" dirty="0"/>
              <a:t>Photos Source: </a:t>
            </a:r>
            <a:r>
              <a:rPr lang="en-US" sz="1100" dirty="0" err="1"/>
              <a:t>Wikipedia.com</a:t>
            </a:r>
            <a:endParaRPr lang="en-US" sz="1100" dirty="0"/>
          </a:p>
        </p:txBody>
      </p:sp>
    </p:spTree>
    <p:extLst>
      <p:ext uri="{BB962C8B-B14F-4D97-AF65-F5344CB8AC3E}">
        <p14:creationId xmlns:p14="http://schemas.microsoft.com/office/powerpoint/2010/main" val="74169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8" name="Rectangle 76">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9BB879-0DC6-8C4E-A61C-74E14EAF1A51}"/>
              </a:ext>
            </a:extLst>
          </p:cNvPr>
          <p:cNvSpPr>
            <a:spLocks noGrp="1"/>
          </p:cNvSpPr>
          <p:nvPr>
            <p:ph type="title"/>
          </p:nvPr>
        </p:nvSpPr>
        <p:spPr>
          <a:xfrm>
            <a:off x="912597" y="-215068"/>
            <a:ext cx="10178934" cy="1328730"/>
          </a:xfrm>
        </p:spPr>
        <p:txBody>
          <a:bodyPr vert="horz" lIns="91440" tIns="45720" rIns="91440" bIns="45720" rtlCol="0" anchor="b">
            <a:normAutofit/>
          </a:bodyPr>
          <a:lstStyle/>
          <a:p>
            <a:pPr algn="ctr"/>
            <a:r>
              <a:rPr lang="en-US" kern="1200" dirty="0">
                <a:solidFill>
                  <a:schemeClr val="tx1"/>
                </a:solidFill>
                <a:latin typeface="+mj-lt"/>
                <a:ea typeface="+mj-ea"/>
                <a:cs typeface="+mj-cs"/>
              </a:rPr>
              <a:t>The State of the Church in Wycliffe’s Time</a:t>
            </a:r>
          </a:p>
        </p:txBody>
      </p:sp>
      <p:sp>
        <p:nvSpPr>
          <p:cNvPr id="3" name="Content Placeholder 2">
            <a:extLst>
              <a:ext uri="{FF2B5EF4-FFF2-40B4-BE49-F238E27FC236}">
                <a16:creationId xmlns:a16="http://schemas.microsoft.com/office/drawing/2014/main" id="{29DC42F2-8E39-A84B-9FEB-DD7C09F385F3}"/>
              </a:ext>
            </a:extLst>
          </p:cNvPr>
          <p:cNvSpPr>
            <a:spLocks noGrp="1"/>
          </p:cNvSpPr>
          <p:nvPr>
            <p:ph idx="1"/>
          </p:nvPr>
        </p:nvSpPr>
        <p:spPr>
          <a:xfrm>
            <a:off x="1005008" y="1328730"/>
            <a:ext cx="10178934" cy="557901"/>
          </a:xfrm>
        </p:spPr>
        <p:txBody>
          <a:bodyPr vert="horz" lIns="91440" tIns="45720" rIns="91440" bIns="45720" rtlCol="0">
            <a:normAutofit/>
          </a:bodyPr>
          <a:lstStyle/>
          <a:p>
            <a:pPr marL="0" indent="0" algn="ctr">
              <a:buNone/>
            </a:pPr>
            <a:r>
              <a:rPr lang="en-US" sz="2400" kern="1200" dirty="0">
                <a:solidFill>
                  <a:schemeClr val="tx1"/>
                </a:solidFill>
                <a:latin typeface="+mn-lt"/>
                <a:ea typeface="+mn-ea"/>
                <a:cs typeface="+mn-cs"/>
              </a:rPr>
              <a:t>In 1377 a Catholic Church – still 157 years away from being Church of England</a:t>
            </a:r>
          </a:p>
        </p:txBody>
      </p:sp>
      <p:pic>
        <p:nvPicPr>
          <p:cNvPr id="7170" name="Picture 2">
            <a:extLst>
              <a:ext uri="{FF2B5EF4-FFF2-40B4-BE49-F238E27FC236}">
                <a16:creationId xmlns:a16="http://schemas.microsoft.com/office/drawing/2014/main" id="{8B60A025-3F44-4049-B51A-F5303B2B45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92" r="-2" b="-2"/>
          <a:stretch/>
        </p:blipFill>
        <p:spPr bwMode="auto">
          <a:xfrm>
            <a:off x="198741"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9816810C-6CCB-2641-8973-DD1D576E38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481" b="1"/>
          <a:stretch/>
        </p:blipFill>
        <p:spPr bwMode="auto">
          <a:xfrm>
            <a:off x="6189934"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758710-DEA4-0E43-9743-76C7E5DB9F43}"/>
              </a:ext>
            </a:extLst>
          </p:cNvPr>
          <p:cNvSpPr txBox="1"/>
          <p:nvPr/>
        </p:nvSpPr>
        <p:spPr>
          <a:xfrm>
            <a:off x="7082972" y="6290721"/>
            <a:ext cx="4528457" cy="369332"/>
          </a:xfrm>
          <a:prstGeom prst="rect">
            <a:avLst/>
          </a:prstGeom>
          <a:noFill/>
        </p:spPr>
        <p:txBody>
          <a:bodyPr wrap="square" rtlCol="0">
            <a:spAutoFit/>
          </a:bodyPr>
          <a:lstStyle/>
          <a:p>
            <a:r>
              <a:rPr lang="en-US" dirty="0"/>
              <a:t>St. Paul’s Pre-1561 lightning strike of the spire</a:t>
            </a:r>
          </a:p>
        </p:txBody>
      </p:sp>
      <p:sp>
        <p:nvSpPr>
          <p:cNvPr id="6" name="TextBox 5">
            <a:extLst>
              <a:ext uri="{FF2B5EF4-FFF2-40B4-BE49-F238E27FC236}">
                <a16:creationId xmlns:a16="http://schemas.microsoft.com/office/drawing/2014/main" id="{105EE08C-5777-F242-A541-4D21242DCBA9}"/>
              </a:ext>
            </a:extLst>
          </p:cNvPr>
          <p:cNvSpPr txBox="1"/>
          <p:nvPr/>
        </p:nvSpPr>
        <p:spPr>
          <a:xfrm>
            <a:off x="1815948" y="6290721"/>
            <a:ext cx="2568908" cy="369332"/>
          </a:xfrm>
          <a:prstGeom prst="rect">
            <a:avLst/>
          </a:prstGeom>
          <a:noFill/>
        </p:spPr>
        <p:txBody>
          <a:bodyPr wrap="none" rtlCol="0">
            <a:spAutoFit/>
          </a:bodyPr>
          <a:lstStyle/>
          <a:p>
            <a:r>
              <a:rPr lang="en-US" dirty="0"/>
              <a:t>St. Paul’s Cathedral Today</a:t>
            </a:r>
          </a:p>
        </p:txBody>
      </p:sp>
      <p:sp>
        <p:nvSpPr>
          <p:cNvPr id="4" name="Rectangle 3">
            <a:extLst>
              <a:ext uri="{FF2B5EF4-FFF2-40B4-BE49-F238E27FC236}">
                <a16:creationId xmlns:a16="http://schemas.microsoft.com/office/drawing/2014/main" id="{E6736EE2-3255-4C47-8943-948005929ADB}"/>
              </a:ext>
            </a:extLst>
          </p:cNvPr>
          <p:cNvSpPr/>
          <p:nvPr/>
        </p:nvSpPr>
        <p:spPr>
          <a:xfrm rot="5400000">
            <a:off x="10447739" y="5104222"/>
            <a:ext cx="3245947" cy="261610"/>
          </a:xfrm>
          <a:prstGeom prst="rect">
            <a:avLst/>
          </a:prstGeom>
        </p:spPr>
        <p:txBody>
          <a:bodyPr wrap="square">
            <a:spAutoFit/>
          </a:bodyPr>
          <a:lstStyle/>
          <a:p>
            <a:r>
              <a:rPr lang="en-US" sz="1100" dirty="0"/>
              <a:t>Photos Source: </a:t>
            </a:r>
            <a:r>
              <a:rPr lang="en-US" sz="1100" dirty="0" err="1"/>
              <a:t>Wikipedia.com</a:t>
            </a:r>
            <a:endParaRPr lang="en-US" sz="1100" dirty="0"/>
          </a:p>
        </p:txBody>
      </p:sp>
    </p:spTree>
    <p:extLst>
      <p:ext uri="{BB962C8B-B14F-4D97-AF65-F5344CB8AC3E}">
        <p14:creationId xmlns:p14="http://schemas.microsoft.com/office/powerpoint/2010/main" val="180823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26CAED0A-2A45-4C9C-BCDD-21A8A092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B71E4-DD49-A047-9643-557543B075A4}"/>
              </a:ext>
            </a:extLst>
          </p:cNvPr>
          <p:cNvSpPr>
            <a:spLocks noGrp="1"/>
          </p:cNvSpPr>
          <p:nvPr>
            <p:ph type="title"/>
          </p:nvPr>
        </p:nvSpPr>
        <p:spPr>
          <a:xfrm>
            <a:off x="793662" y="386930"/>
            <a:ext cx="10066122" cy="1298448"/>
          </a:xfrm>
        </p:spPr>
        <p:txBody>
          <a:bodyPr anchor="b">
            <a:normAutofit/>
          </a:bodyPr>
          <a:lstStyle/>
          <a:p>
            <a:r>
              <a:rPr lang="en-US" sz="4800" dirty="0"/>
              <a:t>1376 – </a:t>
            </a:r>
            <a:r>
              <a:rPr lang="en-US" sz="4800" i="1" dirty="0"/>
              <a:t>De </a:t>
            </a:r>
            <a:r>
              <a:rPr lang="en-US" sz="4800" i="1" dirty="0" err="1"/>
              <a:t>Civili</a:t>
            </a:r>
            <a:r>
              <a:rPr lang="en-US" sz="4800" i="1" dirty="0"/>
              <a:t> </a:t>
            </a:r>
            <a:r>
              <a:rPr lang="en-US" sz="4800" i="1" dirty="0" err="1"/>
              <a:t>Dominio</a:t>
            </a:r>
            <a:r>
              <a:rPr lang="en-US" sz="4800" i="1" dirty="0"/>
              <a:t> </a:t>
            </a:r>
          </a:p>
        </p:txBody>
      </p:sp>
      <p:sp>
        <p:nvSpPr>
          <p:cNvPr id="83" name="Rectangle 8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1DB80B-227D-6447-B088-0C1AEBA0B39F}"/>
              </a:ext>
            </a:extLst>
          </p:cNvPr>
          <p:cNvSpPr>
            <a:spLocks noGrp="1"/>
          </p:cNvSpPr>
          <p:nvPr>
            <p:ph idx="1"/>
          </p:nvPr>
        </p:nvSpPr>
        <p:spPr>
          <a:xfrm>
            <a:off x="276677" y="2414589"/>
            <a:ext cx="5084929" cy="3783910"/>
          </a:xfrm>
        </p:spPr>
        <p:txBody>
          <a:bodyPr anchor="ctr">
            <a:normAutofit lnSpcReduction="10000"/>
          </a:bodyPr>
          <a:lstStyle/>
          <a:p>
            <a:r>
              <a:rPr lang="en-US" dirty="0"/>
              <a:t>Dominion – a central doctrine of the church</a:t>
            </a:r>
          </a:p>
          <a:p>
            <a:r>
              <a:rPr lang="en-US" dirty="0"/>
              <a:t>Purgatory, Sales of Indulgences, Endowment, etc. were imbedded in </a:t>
            </a:r>
            <a:r>
              <a:rPr lang="en-US" i="1" dirty="0"/>
              <a:t>Church</a:t>
            </a:r>
            <a:r>
              <a:rPr lang="en-US" dirty="0"/>
              <a:t> </a:t>
            </a:r>
            <a:r>
              <a:rPr lang="en-US" i="1" dirty="0"/>
              <a:t>Dominium</a:t>
            </a:r>
          </a:p>
          <a:p>
            <a:r>
              <a:rPr lang="en-US" dirty="0"/>
              <a:t>Wycliffe argued that the nature of the Kingdom of Christ was spiritual, John 18:36, and that God left the affairs of this earth to man.</a:t>
            </a:r>
          </a:p>
        </p:txBody>
      </p:sp>
      <p:pic>
        <p:nvPicPr>
          <p:cNvPr id="8198" name="Picture 6" descr="John Wycliffe - Wikipedia">
            <a:extLst>
              <a:ext uri="{FF2B5EF4-FFF2-40B4-BE49-F238E27FC236}">
                <a16:creationId xmlns:a16="http://schemas.microsoft.com/office/drawing/2014/main" id="{CDF6B5D9-E20C-D749-8EF9-31B295E7E4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26" b="4"/>
          <a:stretch/>
        </p:blipFill>
        <p:spPr bwMode="auto">
          <a:xfrm>
            <a:off x="5418759" y="2559047"/>
            <a:ext cx="2741805" cy="36394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9CF08884-5104-314A-B2A9-1D9EB79574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9744"/>
          <a:stretch/>
        </p:blipFill>
        <p:spPr bwMode="auto">
          <a:xfrm>
            <a:off x="8412616" y="2559047"/>
            <a:ext cx="2743620" cy="3639451"/>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560AF0-493D-6242-8A62-57A6E2CFE429}"/>
              </a:ext>
            </a:extLst>
          </p:cNvPr>
          <p:cNvSpPr/>
          <p:nvPr/>
        </p:nvSpPr>
        <p:spPr>
          <a:xfrm>
            <a:off x="7617279" y="6624319"/>
            <a:ext cx="1590674" cy="246221"/>
          </a:xfrm>
          <a:prstGeom prst="rect">
            <a:avLst/>
          </a:prstGeom>
        </p:spPr>
        <p:txBody>
          <a:bodyPr wrap="square">
            <a:spAutoFit/>
          </a:bodyPr>
          <a:lstStyle/>
          <a:p>
            <a:r>
              <a:rPr lang="en-US" sz="1000" dirty="0"/>
              <a:t>Source: </a:t>
            </a:r>
            <a:r>
              <a:rPr lang="en-US" sz="1000" dirty="0" err="1"/>
              <a:t>Wikipedia.com</a:t>
            </a:r>
            <a:endParaRPr lang="en-US" sz="1000" dirty="0"/>
          </a:p>
        </p:txBody>
      </p:sp>
    </p:spTree>
    <p:extLst>
      <p:ext uri="{BB962C8B-B14F-4D97-AF65-F5344CB8AC3E}">
        <p14:creationId xmlns:p14="http://schemas.microsoft.com/office/powerpoint/2010/main" val="2629451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A vintage photo of an old building&#10;&#10;Description automatically generated">
            <a:extLst>
              <a:ext uri="{FF2B5EF4-FFF2-40B4-BE49-F238E27FC236}">
                <a16:creationId xmlns:a16="http://schemas.microsoft.com/office/drawing/2014/main" id="{16AB9B1E-00F6-3248-B243-1A00E7E08F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5" r="23114" b="-1"/>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BD1BDC-4704-694F-ADB3-26A451CD1A6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Heresy Trial – February 1377 </a:t>
            </a:r>
          </a:p>
        </p:txBody>
      </p:sp>
      <p:sp>
        <p:nvSpPr>
          <p:cNvPr id="3" name="Content Placeholder 2">
            <a:extLst>
              <a:ext uri="{FF2B5EF4-FFF2-40B4-BE49-F238E27FC236}">
                <a16:creationId xmlns:a16="http://schemas.microsoft.com/office/drawing/2014/main" id="{7E881B46-2898-4942-B6C9-859F4C4EFF5B}"/>
              </a:ext>
            </a:extLst>
          </p:cNvPr>
          <p:cNvSpPr>
            <a:spLocks noGrp="1"/>
          </p:cNvSpPr>
          <p:nvPr>
            <p:ph idx="1"/>
          </p:nvPr>
        </p:nvSpPr>
        <p:spPr>
          <a:xfrm>
            <a:off x="477981" y="4872922"/>
            <a:ext cx="3933306" cy="1744477"/>
          </a:xfrm>
        </p:spPr>
        <p:txBody>
          <a:bodyPr vert="horz" lIns="91440" tIns="45720" rIns="91440" bIns="45720" rtlCol="0">
            <a:normAutofit lnSpcReduction="10000"/>
          </a:bodyPr>
          <a:lstStyle/>
          <a:p>
            <a:pPr marL="0" indent="0">
              <a:buNone/>
            </a:pPr>
            <a:r>
              <a:rPr lang="en-US" sz="3200" dirty="0"/>
              <a:t>Wycliffe was called before the Bishops at St. Paul’s to stand trial. </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erson wearing a hat&#10;&#10;Description automatically generated">
            <a:extLst>
              <a:ext uri="{FF2B5EF4-FFF2-40B4-BE49-F238E27FC236}">
                <a16:creationId xmlns:a16="http://schemas.microsoft.com/office/drawing/2014/main" id="{6DC1DF0D-6B33-EB49-9B5E-5AF917B7C402}"/>
              </a:ext>
            </a:extLst>
          </p:cNvPr>
          <p:cNvPicPr>
            <a:picLocks noChangeAspect="1"/>
          </p:cNvPicPr>
          <p:nvPr/>
        </p:nvPicPr>
        <p:blipFill>
          <a:blip r:embed="rId3"/>
          <a:stretch>
            <a:fillRect/>
          </a:stretch>
        </p:blipFill>
        <p:spPr>
          <a:xfrm>
            <a:off x="378664" y="110452"/>
            <a:ext cx="1632979" cy="2635034"/>
          </a:xfrm>
          <a:prstGeom prst="rect">
            <a:avLst/>
          </a:prstGeom>
        </p:spPr>
      </p:pic>
      <p:sp>
        <p:nvSpPr>
          <p:cNvPr id="12" name="Rectangle 11">
            <a:extLst>
              <a:ext uri="{FF2B5EF4-FFF2-40B4-BE49-F238E27FC236}">
                <a16:creationId xmlns:a16="http://schemas.microsoft.com/office/drawing/2014/main" id="{B58C1D63-EF94-AC41-8A95-098FB0367251}"/>
              </a:ext>
            </a:extLst>
          </p:cNvPr>
          <p:cNvSpPr/>
          <p:nvPr/>
        </p:nvSpPr>
        <p:spPr>
          <a:xfrm>
            <a:off x="1921299" y="-75579"/>
            <a:ext cx="3245947" cy="261610"/>
          </a:xfrm>
          <a:prstGeom prst="rect">
            <a:avLst/>
          </a:prstGeom>
        </p:spPr>
        <p:txBody>
          <a:bodyPr wrap="square">
            <a:spAutoFit/>
          </a:bodyPr>
          <a:lstStyle/>
          <a:p>
            <a:r>
              <a:rPr lang="en-US" sz="1100" dirty="0"/>
              <a:t>Photos Source: </a:t>
            </a:r>
            <a:r>
              <a:rPr lang="en-US" sz="1100" dirty="0" err="1"/>
              <a:t>Wikipedia.com</a:t>
            </a:r>
            <a:endParaRPr lang="en-US" sz="1100" dirty="0"/>
          </a:p>
        </p:txBody>
      </p:sp>
    </p:spTree>
    <p:extLst>
      <p:ext uri="{BB962C8B-B14F-4D97-AF65-F5344CB8AC3E}">
        <p14:creationId xmlns:p14="http://schemas.microsoft.com/office/powerpoint/2010/main" val="113158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A vintage photo of an old building&#10;&#10;Description automatically generated">
            <a:extLst>
              <a:ext uri="{FF2B5EF4-FFF2-40B4-BE49-F238E27FC236}">
                <a16:creationId xmlns:a16="http://schemas.microsoft.com/office/drawing/2014/main" id="{16AB9B1E-00F6-3248-B243-1A00E7E08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35" r="23114" b="-1"/>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BD1BDC-4704-694F-ADB3-26A451CD1A6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Heresy Trial – February 1377 </a:t>
            </a:r>
          </a:p>
        </p:txBody>
      </p:sp>
      <p:sp>
        <p:nvSpPr>
          <p:cNvPr id="3" name="Content Placeholder 2">
            <a:extLst>
              <a:ext uri="{FF2B5EF4-FFF2-40B4-BE49-F238E27FC236}">
                <a16:creationId xmlns:a16="http://schemas.microsoft.com/office/drawing/2014/main" id="{7E881B46-2898-4942-B6C9-859F4C4EFF5B}"/>
              </a:ext>
            </a:extLst>
          </p:cNvPr>
          <p:cNvSpPr>
            <a:spLocks noGrp="1"/>
          </p:cNvSpPr>
          <p:nvPr>
            <p:ph idx="1"/>
          </p:nvPr>
        </p:nvSpPr>
        <p:spPr>
          <a:xfrm>
            <a:off x="477981" y="4872922"/>
            <a:ext cx="3933306" cy="1874625"/>
          </a:xfrm>
        </p:spPr>
        <p:txBody>
          <a:bodyPr vert="horz" lIns="91440" tIns="45720" rIns="91440" bIns="45720" rtlCol="0">
            <a:normAutofit/>
          </a:bodyPr>
          <a:lstStyle/>
          <a:p>
            <a:pPr marL="0" indent="0">
              <a:buNone/>
            </a:pPr>
            <a:r>
              <a:rPr lang="en-US" sz="3200" dirty="0"/>
              <a:t>Leading the way are his patrons: </a:t>
            </a:r>
            <a:br>
              <a:rPr lang="en-US" sz="3200" dirty="0"/>
            </a:br>
            <a:r>
              <a:rPr lang="en-US" sz="3200" dirty="0"/>
              <a:t>Lord Henry Percy &amp; </a:t>
            </a:r>
            <a:br>
              <a:rPr lang="en-US" sz="3200" dirty="0"/>
            </a:br>
            <a:r>
              <a:rPr lang="en-US" sz="3200" dirty="0"/>
              <a:t>John of Gaunt</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erson wearing a hat&#10;&#10;Description automatically generated">
            <a:extLst>
              <a:ext uri="{FF2B5EF4-FFF2-40B4-BE49-F238E27FC236}">
                <a16:creationId xmlns:a16="http://schemas.microsoft.com/office/drawing/2014/main" id="{6DC1DF0D-6B33-EB49-9B5E-5AF917B7C402}"/>
              </a:ext>
            </a:extLst>
          </p:cNvPr>
          <p:cNvPicPr>
            <a:picLocks noChangeAspect="1"/>
          </p:cNvPicPr>
          <p:nvPr/>
        </p:nvPicPr>
        <p:blipFill>
          <a:blip r:embed="rId4"/>
          <a:stretch>
            <a:fillRect/>
          </a:stretch>
        </p:blipFill>
        <p:spPr>
          <a:xfrm>
            <a:off x="378664" y="110452"/>
            <a:ext cx="1632979" cy="2635034"/>
          </a:xfrm>
          <a:prstGeom prst="rect">
            <a:avLst/>
          </a:prstGeom>
        </p:spPr>
      </p:pic>
      <p:grpSp>
        <p:nvGrpSpPr>
          <p:cNvPr id="5" name="Group 4">
            <a:extLst>
              <a:ext uri="{FF2B5EF4-FFF2-40B4-BE49-F238E27FC236}">
                <a16:creationId xmlns:a16="http://schemas.microsoft.com/office/drawing/2014/main" id="{C204D3C5-A4DA-E545-83D0-DFB59D88C401}"/>
              </a:ext>
            </a:extLst>
          </p:cNvPr>
          <p:cNvGrpSpPr/>
          <p:nvPr/>
        </p:nvGrpSpPr>
        <p:grpSpPr>
          <a:xfrm>
            <a:off x="2244012" y="110453"/>
            <a:ext cx="2055326" cy="2709292"/>
            <a:chOff x="2244012" y="110453"/>
            <a:chExt cx="2055326" cy="2709292"/>
          </a:xfrm>
        </p:grpSpPr>
        <p:pic>
          <p:nvPicPr>
            <p:cNvPr id="14" name="Picture 2">
              <a:extLst>
                <a:ext uri="{FF2B5EF4-FFF2-40B4-BE49-F238E27FC236}">
                  <a16:creationId xmlns:a16="http://schemas.microsoft.com/office/drawing/2014/main" id="{F93FEDE2-A040-1B42-9F7C-ABA4487EC8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44012" y="110453"/>
              <a:ext cx="2055326" cy="263503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8126D47-E3F7-2140-A802-16CFD9477E14}"/>
                </a:ext>
              </a:extLst>
            </p:cNvPr>
            <p:cNvSpPr/>
            <p:nvPr/>
          </p:nvSpPr>
          <p:spPr>
            <a:xfrm>
              <a:off x="2547072" y="2450413"/>
              <a:ext cx="1445807" cy="369332"/>
            </a:xfrm>
            <a:prstGeom prst="rect">
              <a:avLst/>
            </a:prstGeom>
          </p:spPr>
          <p:txBody>
            <a:bodyPr wrap="square">
              <a:spAutoFit/>
            </a:bodyPr>
            <a:lstStyle/>
            <a:p>
              <a:pPr algn="ctr"/>
              <a:r>
                <a:rPr lang="en-US" dirty="0"/>
                <a:t>Henry Percy</a:t>
              </a:r>
            </a:p>
          </p:txBody>
        </p:sp>
      </p:grpSp>
      <p:grpSp>
        <p:nvGrpSpPr>
          <p:cNvPr id="18" name="Group 17">
            <a:extLst>
              <a:ext uri="{FF2B5EF4-FFF2-40B4-BE49-F238E27FC236}">
                <a16:creationId xmlns:a16="http://schemas.microsoft.com/office/drawing/2014/main" id="{47D3D105-D199-8649-8471-DA64D3E49AAF}"/>
              </a:ext>
            </a:extLst>
          </p:cNvPr>
          <p:cNvGrpSpPr/>
          <p:nvPr/>
        </p:nvGrpSpPr>
        <p:grpSpPr>
          <a:xfrm>
            <a:off x="4637879" y="110452"/>
            <a:ext cx="2087199" cy="2709293"/>
            <a:chOff x="9397974" y="3429000"/>
            <a:chExt cx="2087199" cy="2709293"/>
          </a:xfrm>
        </p:grpSpPr>
        <p:pic>
          <p:nvPicPr>
            <p:cNvPr id="19" name="Picture 12" descr="Late 15th century portrait of John of Gaunt, also depicting his coat of arms">
              <a:extLst>
                <a:ext uri="{FF2B5EF4-FFF2-40B4-BE49-F238E27FC236}">
                  <a16:creationId xmlns:a16="http://schemas.microsoft.com/office/drawing/2014/main" id="{1668C934-5197-6E4C-A8E2-65A6B83FE3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7974" y="3429000"/>
              <a:ext cx="2087199" cy="26676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E9CCA31-60BF-4E4B-AFC1-0488BE63E396}"/>
                </a:ext>
              </a:extLst>
            </p:cNvPr>
            <p:cNvSpPr txBox="1"/>
            <p:nvPr/>
          </p:nvSpPr>
          <p:spPr>
            <a:xfrm>
              <a:off x="9661775" y="5768961"/>
              <a:ext cx="1497013" cy="369332"/>
            </a:xfrm>
            <a:prstGeom prst="rect">
              <a:avLst/>
            </a:prstGeom>
            <a:noFill/>
          </p:spPr>
          <p:txBody>
            <a:bodyPr wrap="none" rtlCol="0">
              <a:spAutoFit/>
            </a:bodyPr>
            <a:lstStyle/>
            <a:p>
              <a:pPr algn="ctr"/>
              <a:r>
                <a:rPr lang="en-US" dirty="0">
                  <a:solidFill>
                    <a:schemeClr val="bg1"/>
                  </a:solidFill>
                </a:rPr>
                <a:t>John of Gaunt</a:t>
              </a:r>
            </a:p>
          </p:txBody>
        </p:sp>
      </p:grpSp>
      <p:sp>
        <p:nvSpPr>
          <p:cNvPr id="21" name="Rectangle 20">
            <a:extLst>
              <a:ext uri="{FF2B5EF4-FFF2-40B4-BE49-F238E27FC236}">
                <a16:creationId xmlns:a16="http://schemas.microsoft.com/office/drawing/2014/main" id="{8D8928BC-F91F-6F42-BC60-94B1E19DF5FE}"/>
              </a:ext>
            </a:extLst>
          </p:cNvPr>
          <p:cNvSpPr/>
          <p:nvPr/>
        </p:nvSpPr>
        <p:spPr>
          <a:xfrm>
            <a:off x="1921299" y="-75579"/>
            <a:ext cx="3245947" cy="261610"/>
          </a:xfrm>
          <a:prstGeom prst="rect">
            <a:avLst/>
          </a:prstGeom>
        </p:spPr>
        <p:txBody>
          <a:bodyPr wrap="square">
            <a:spAutoFit/>
          </a:bodyPr>
          <a:lstStyle/>
          <a:p>
            <a:r>
              <a:rPr lang="en-US" sz="1100" dirty="0"/>
              <a:t>Photos Source: </a:t>
            </a:r>
            <a:r>
              <a:rPr lang="en-US" sz="1100" dirty="0" err="1"/>
              <a:t>Wikipedia.com</a:t>
            </a:r>
            <a:endParaRPr lang="en-US" sz="1100" dirty="0"/>
          </a:p>
        </p:txBody>
      </p:sp>
    </p:spTree>
    <p:extLst>
      <p:ext uri="{BB962C8B-B14F-4D97-AF65-F5344CB8AC3E}">
        <p14:creationId xmlns:p14="http://schemas.microsoft.com/office/powerpoint/2010/main" val="308485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135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4C1E94-36F5-9948-BB13-B63E41DF664D}"/>
              </a:ext>
            </a:extLst>
          </p:cNvPr>
          <p:cNvSpPr>
            <a:spLocks noGrp="1"/>
          </p:cNvSpPr>
          <p:nvPr>
            <p:ph type="title"/>
          </p:nvPr>
        </p:nvSpPr>
        <p:spPr>
          <a:xfrm>
            <a:off x="524256" y="4767072"/>
            <a:ext cx="6594189" cy="1625210"/>
          </a:xfrm>
        </p:spPr>
        <p:txBody>
          <a:bodyPr>
            <a:normAutofit fontScale="90000"/>
          </a:bodyPr>
          <a:lstStyle/>
          <a:p>
            <a:pPr algn="r"/>
            <a:r>
              <a:rPr lang="en-US" sz="4100" dirty="0">
                <a:solidFill>
                  <a:srgbClr val="FFFFFF"/>
                </a:solidFill>
              </a:rPr>
              <a:t>Pope Gregory XI Issued </a:t>
            </a:r>
            <a:br>
              <a:rPr lang="en-US" sz="4100" dirty="0">
                <a:solidFill>
                  <a:srgbClr val="FFFFFF"/>
                </a:solidFill>
              </a:rPr>
            </a:br>
            <a:r>
              <a:rPr lang="en-US" sz="4100" dirty="0">
                <a:solidFill>
                  <a:srgbClr val="FFFFFF"/>
                </a:solidFill>
              </a:rPr>
              <a:t>Five Bulls Of Excommunication – May 22, 1377</a:t>
            </a:r>
          </a:p>
        </p:txBody>
      </p:sp>
      <p:pic>
        <p:nvPicPr>
          <p:cNvPr id="5" name="Picture 4" descr="A picture containing indoor, building, room, covered&#10;&#10;Description automatically generated">
            <a:extLst>
              <a:ext uri="{FF2B5EF4-FFF2-40B4-BE49-F238E27FC236}">
                <a16:creationId xmlns:a16="http://schemas.microsoft.com/office/drawing/2014/main" id="{4ECD5A93-8E54-6140-A7B9-59E734A9D416}"/>
              </a:ext>
            </a:extLst>
          </p:cNvPr>
          <p:cNvPicPr>
            <a:picLocks noChangeAspect="1"/>
          </p:cNvPicPr>
          <p:nvPr/>
        </p:nvPicPr>
        <p:blipFill rotWithShape="1">
          <a:blip r:embed="rId3"/>
          <a:srcRect l="2261" r="16114"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1393601-FC49-E04B-8910-335CD31CB2E1}"/>
              </a:ext>
            </a:extLst>
          </p:cNvPr>
          <p:cNvSpPr>
            <a:spLocks noGrp="1"/>
          </p:cNvSpPr>
          <p:nvPr>
            <p:ph idx="1"/>
          </p:nvPr>
        </p:nvSpPr>
        <p:spPr>
          <a:xfrm>
            <a:off x="7439683" y="193140"/>
            <a:ext cx="4533240" cy="6536268"/>
          </a:xfrm>
        </p:spPr>
        <p:txBody>
          <a:bodyPr anchor="ctr">
            <a:normAutofit fontScale="92500" lnSpcReduction="10000"/>
          </a:bodyPr>
          <a:lstStyle/>
          <a:p>
            <a:r>
              <a:rPr lang="en-US" sz="2400" dirty="0">
                <a:solidFill>
                  <a:srgbClr val="FFFFFF"/>
                </a:solidFill>
              </a:rPr>
              <a:t>The heretic was standing for England against Rome, for state against Church.”</a:t>
            </a:r>
          </a:p>
          <a:p>
            <a:r>
              <a:rPr lang="en-US" sz="2400" dirty="0">
                <a:solidFill>
                  <a:srgbClr val="FFFFFF"/>
                </a:solidFill>
              </a:rPr>
              <a:t>The heretic declared against the power of the Pope to bind and loose and had maintained that excommunication when unjust had no real effect.</a:t>
            </a:r>
          </a:p>
          <a:p>
            <a:r>
              <a:rPr lang="en-US" sz="2400" dirty="0">
                <a:solidFill>
                  <a:srgbClr val="FFFFFF"/>
                </a:solidFill>
              </a:rPr>
              <a:t>Wycliffe had pronounced it the duty of the State to secularize the property of the Church when she grew too rich, in order to purify her.</a:t>
            </a:r>
          </a:p>
          <a:p>
            <a:r>
              <a:rPr lang="en-US" sz="2400" dirty="0">
                <a:solidFill>
                  <a:srgbClr val="FFFFFF"/>
                </a:solidFill>
              </a:rPr>
              <a:t>Wycliffe had said that any ordained priest had power to administer any of the Sacraments, several of which the Church had reserved for Bishops alone. </a:t>
            </a:r>
          </a:p>
          <a:p>
            <a:r>
              <a:rPr lang="en-US" sz="2400" dirty="0">
                <a:solidFill>
                  <a:srgbClr val="FFFFFF"/>
                </a:solidFill>
              </a:rPr>
              <a:t>Wycliffe had declared that the “Saints are in actual possession of all things.”</a:t>
            </a:r>
          </a:p>
        </p:txBody>
      </p:sp>
      <p:sp>
        <p:nvSpPr>
          <p:cNvPr id="4" name="Rectangle 3">
            <a:extLst>
              <a:ext uri="{FF2B5EF4-FFF2-40B4-BE49-F238E27FC236}">
                <a16:creationId xmlns:a16="http://schemas.microsoft.com/office/drawing/2014/main" id="{DE848F52-A90F-DD40-BD07-6AF45B59858B}"/>
              </a:ext>
            </a:extLst>
          </p:cNvPr>
          <p:cNvSpPr/>
          <p:nvPr/>
        </p:nvSpPr>
        <p:spPr>
          <a:xfrm rot="5400000">
            <a:off x="5096599" y="2058307"/>
            <a:ext cx="4107394" cy="577081"/>
          </a:xfrm>
          <a:prstGeom prst="rect">
            <a:avLst/>
          </a:prstGeom>
        </p:spPr>
        <p:txBody>
          <a:bodyPr wrap="square">
            <a:spAutoFit/>
          </a:bodyPr>
          <a:lstStyle/>
          <a:p>
            <a:r>
              <a:rPr lang="en-US" sz="1050" dirty="0">
                <a:solidFill>
                  <a:schemeClr val="bg1"/>
                </a:solidFill>
              </a:rPr>
              <a:t>Source: https://4bddb437wtgj3d01ry183nz9-wpengine.netdna-ssl.com/wp-content/uploads/2019/10/Screen-Shot-2019-10-28-at-10.55.34-AM.png</a:t>
            </a:r>
          </a:p>
        </p:txBody>
      </p:sp>
    </p:spTree>
    <p:extLst>
      <p:ext uri="{BB962C8B-B14F-4D97-AF65-F5344CB8AC3E}">
        <p14:creationId xmlns:p14="http://schemas.microsoft.com/office/powerpoint/2010/main" val="1728281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4330</Words>
  <Application>Microsoft Macintosh PowerPoint</Application>
  <PresentationFormat>Widescreen</PresentationFormat>
  <Paragraphs>243</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Blackadder ITC</vt:lpstr>
      <vt:lpstr>Calibri</vt:lpstr>
      <vt:lpstr>Calibri Light</vt:lpstr>
      <vt:lpstr>Edwardian Script ITC</vt:lpstr>
      <vt:lpstr>Office Theme</vt:lpstr>
      <vt:lpstr>John Wycliffe</vt:lpstr>
      <vt:lpstr>The Time of the House of Plantagenet</vt:lpstr>
      <vt:lpstr>Parliament During Wycliffe’s Day</vt:lpstr>
      <vt:lpstr>Parliament During Wycliffe’s Day</vt:lpstr>
      <vt:lpstr>The State of the Church in Wycliffe’s Time</vt:lpstr>
      <vt:lpstr>1376 – De Civili Dominio </vt:lpstr>
      <vt:lpstr>Heresy Trial – February 1377 </vt:lpstr>
      <vt:lpstr>Heresy Trial – February 1377 </vt:lpstr>
      <vt:lpstr>Pope Gregory XI Issued  Five Bulls Of Excommunication – May 22, 1377</vt:lpstr>
      <vt:lpstr>1378 – Wycliffe released  On the Truth of Holy Scripture</vt:lpstr>
      <vt:lpstr>1378 – Wycliffe released                    De Ecclesia</vt:lpstr>
      <vt:lpstr>1378 – Wycliffe released  On The Eucharist</vt:lpstr>
      <vt:lpstr>The Wycliffe Bible</vt:lpstr>
      <vt:lpstr>The Peasants Revolt 30 May 1381 – November 1381</vt:lpstr>
      <vt:lpstr>Wycliffe On Preaching</vt:lpstr>
      <vt:lpstr>The Death of  John Wycliffe  December 31, 1384</vt:lpstr>
      <vt:lpstr>The Influence of John Wycliffe</vt:lpstr>
      <vt:lpstr>Jan Hus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Wycliffe</dc:title>
  <dc:creator>Scott Harp</dc:creator>
  <cp:lastModifiedBy>Scott Harp</cp:lastModifiedBy>
  <cp:revision>14</cp:revision>
  <dcterms:created xsi:type="dcterms:W3CDTF">2020-12-07T11:55:51Z</dcterms:created>
  <dcterms:modified xsi:type="dcterms:W3CDTF">2020-12-08T15:26:20Z</dcterms:modified>
</cp:coreProperties>
</file>